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4">
  <p:sldMasterIdLst>
    <p:sldMasterId id="2147483672" r:id="rId1"/>
    <p:sldMasterId id="2147483684" r:id="rId2"/>
  </p:sldMasterIdLst>
  <p:sldIdLst>
    <p:sldId id="256" r:id="rId3"/>
    <p:sldId id="371" r:id="rId4"/>
    <p:sldId id="372" r:id="rId5"/>
    <p:sldId id="373" r:id="rId6"/>
    <p:sldId id="374" r:id="rId7"/>
    <p:sldId id="375" r:id="rId8"/>
    <p:sldId id="376" r:id="rId9"/>
    <p:sldId id="377" r:id="rId10"/>
    <p:sldId id="378" r:id="rId11"/>
    <p:sldId id="379" r:id="rId12"/>
    <p:sldId id="380" r:id="rId13"/>
    <p:sldId id="381" r:id="rId14"/>
    <p:sldId id="382" r:id="rId15"/>
    <p:sldId id="383" r:id="rId16"/>
    <p:sldId id="384" r:id="rId17"/>
    <p:sldId id="385" r:id="rId18"/>
    <p:sldId id="386" r:id="rId19"/>
    <p:sldId id="387" r:id="rId20"/>
    <p:sldId id="388" r:id="rId21"/>
    <p:sldId id="389" r:id="rId22"/>
    <p:sldId id="390" r:id="rId23"/>
    <p:sldId id="391" r:id="rId24"/>
    <p:sldId id="392" r:id="rId25"/>
    <p:sldId id="393" r:id="rId26"/>
    <p:sldId id="394" r:id="rId27"/>
  </p:sldIdLst>
  <p:sldSz cx="9144000" cy="6858000" type="screen4x3"/>
  <p:notesSz cx="6858000" cy="9144000"/>
  <p:defaultTextStyle>
    <a:defPPr>
      <a:defRPr lang="bg-BG"/>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4343" autoAdjust="0"/>
  </p:normalViewPr>
  <p:slideViewPr>
    <p:cSldViewPr>
      <p:cViewPr varScale="1">
        <p:scale>
          <a:sx n="73" d="100"/>
          <a:sy n="73" d="100"/>
        </p:scale>
        <p:origin x="1296" y="7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smtClean="0"/>
              <a:t>Click to edit Master title style</a:t>
            </a:r>
            <a:endParaRPr lang="bg-BG"/>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mtClean="0"/>
              <a:t>Click to edit Master subtitle style</a:t>
            </a:r>
            <a:endParaRPr lang="bg-BG"/>
          </a:p>
        </p:txBody>
      </p:sp>
      <p:sp>
        <p:nvSpPr>
          <p:cNvPr id="4" name="Date Placeholder 3"/>
          <p:cNvSpPr>
            <a:spLocks noGrp="1"/>
          </p:cNvSpPr>
          <p:nvPr>
            <p:ph type="dt" sz="half" idx="10"/>
          </p:nvPr>
        </p:nvSpPr>
        <p:spPr/>
        <p:txBody>
          <a:bodyPr/>
          <a:lstStyle/>
          <a:p>
            <a:fld id="{FA2A0995-DDCF-456E-85EC-1B4942CDC6E2}" type="datetimeFigureOut">
              <a:rPr lang="bg-BG" smtClean="0"/>
              <a:pPr/>
              <a:t>18.10.2018 г.</a:t>
            </a:fld>
            <a:endParaRPr lang="bg-BG"/>
          </a:p>
        </p:txBody>
      </p:sp>
      <p:sp>
        <p:nvSpPr>
          <p:cNvPr id="5" name="Footer Placeholder 4"/>
          <p:cNvSpPr>
            <a:spLocks noGrp="1"/>
          </p:cNvSpPr>
          <p:nvPr>
            <p:ph type="ftr" sz="quarter" idx="11"/>
          </p:nvPr>
        </p:nvSpPr>
        <p:spPr/>
        <p:txBody>
          <a:bodyPr/>
          <a:lstStyle/>
          <a:p>
            <a:endParaRPr lang="bg-BG"/>
          </a:p>
        </p:txBody>
      </p:sp>
      <p:sp>
        <p:nvSpPr>
          <p:cNvPr id="6" name="Slide Number Placeholder 5"/>
          <p:cNvSpPr>
            <a:spLocks noGrp="1"/>
          </p:cNvSpPr>
          <p:nvPr>
            <p:ph type="sldNum" sz="quarter" idx="12"/>
          </p:nvPr>
        </p:nvSpPr>
        <p:spPr/>
        <p:txBody>
          <a:bodyPr/>
          <a:lstStyle/>
          <a:p>
            <a:fld id="{B78E43D3-2409-4803-9846-51C6F1A46F72}" type="slidenum">
              <a:rPr lang="bg-BG" smtClean="0"/>
              <a:pPr/>
              <a:t>‹#›</a:t>
            </a:fld>
            <a:endParaRPr lang="bg-BG"/>
          </a:p>
        </p:txBody>
      </p:sp>
      <p:pic>
        <p:nvPicPr>
          <p:cNvPr id="7" name="Picture 6"/>
          <p:cNvPicPr>
            <a:picLocks noChangeAspect="1"/>
          </p:cNvPicPr>
          <p:nvPr userDrawn="1"/>
        </p:nvPicPr>
        <p:blipFill>
          <a:blip r:embed="rId2"/>
          <a:stretch>
            <a:fillRect/>
          </a:stretch>
        </p:blipFill>
        <p:spPr>
          <a:xfrm>
            <a:off x="174415" y="30517"/>
            <a:ext cx="8961897" cy="1188823"/>
          </a:xfrm>
          <a:prstGeom prst="rect">
            <a:avLst/>
          </a:prstGeom>
        </p:spPr>
      </p:pic>
    </p:spTree>
    <p:extLst>
      <p:ext uri="{BB962C8B-B14F-4D97-AF65-F5344CB8AC3E}">
        <p14:creationId xmlns:p14="http://schemas.microsoft.com/office/powerpoint/2010/main" val="8722595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bg-BG"/>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bg-BG"/>
          </a:p>
        </p:txBody>
      </p:sp>
      <p:sp>
        <p:nvSpPr>
          <p:cNvPr id="4" name="Date Placeholder 3"/>
          <p:cNvSpPr>
            <a:spLocks noGrp="1"/>
          </p:cNvSpPr>
          <p:nvPr>
            <p:ph type="dt" sz="half" idx="10"/>
          </p:nvPr>
        </p:nvSpPr>
        <p:spPr/>
        <p:txBody>
          <a:bodyPr/>
          <a:lstStyle/>
          <a:p>
            <a:fld id="{FA2A0995-DDCF-456E-85EC-1B4942CDC6E2}" type="datetimeFigureOut">
              <a:rPr lang="bg-BG" smtClean="0"/>
              <a:pPr/>
              <a:t>18.10.2018 г.</a:t>
            </a:fld>
            <a:endParaRPr lang="bg-BG"/>
          </a:p>
        </p:txBody>
      </p:sp>
      <p:sp>
        <p:nvSpPr>
          <p:cNvPr id="5" name="Footer Placeholder 4"/>
          <p:cNvSpPr>
            <a:spLocks noGrp="1"/>
          </p:cNvSpPr>
          <p:nvPr>
            <p:ph type="ftr" sz="quarter" idx="11"/>
          </p:nvPr>
        </p:nvSpPr>
        <p:spPr/>
        <p:txBody>
          <a:bodyPr/>
          <a:lstStyle/>
          <a:p>
            <a:endParaRPr lang="bg-BG"/>
          </a:p>
        </p:txBody>
      </p:sp>
      <p:sp>
        <p:nvSpPr>
          <p:cNvPr id="6" name="Slide Number Placeholder 5"/>
          <p:cNvSpPr>
            <a:spLocks noGrp="1"/>
          </p:cNvSpPr>
          <p:nvPr>
            <p:ph type="sldNum" sz="quarter" idx="12"/>
          </p:nvPr>
        </p:nvSpPr>
        <p:spPr/>
        <p:txBody>
          <a:bodyPr/>
          <a:lstStyle/>
          <a:p>
            <a:fld id="{B78E43D3-2409-4803-9846-51C6F1A46F72}" type="slidenum">
              <a:rPr lang="bg-BG" smtClean="0"/>
              <a:pPr/>
              <a:t>‹#›</a:t>
            </a:fld>
            <a:endParaRPr lang="bg-BG"/>
          </a:p>
        </p:txBody>
      </p:sp>
      <p:pic>
        <p:nvPicPr>
          <p:cNvPr id="7" name="Picture 6"/>
          <p:cNvPicPr>
            <a:picLocks noChangeAspect="1"/>
          </p:cNvPicPr>
          <p:nvPr userDrawn="1"/>
        </p:nvPicPr>
        <p:blipFill>
          <a:blip r:embed="rId2"/>
          <a:stretch>
            <a:fillRect/>
          </a:stretch>
        </p:blipFill>
        <p:spPr>
          <a:xfrm>
            <a:off x="91051" y="-2851"/>
            <a:ext cx="8961897" cy="1188823"/>
          </a:xfrm>
          <a:prstGeom prst="rect">
            <a:avLst/>
          </a:prstGeom>
        </p:spPr>
      </p:pic>
    </p:spTree>
    <p:extLst>
      <p:ext uri="{BB962C8B-B14F-4D97-AF65-F5344CB8AC3E}">
        <p14:creationId xmlns:p14="http://schemas.microsoft.com/office/powerpoint/2010/main" val="19831442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smtClean="0"/>
              <a:t>Click to edit Master title style</a:t>
            </a:r>
            <a:endParaRPr lang="bg-BG"/>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FA2A0995-DDCF-456E-85EC-1B4942CDC6E2}" type="datetimeFigureOut">
              <a:rPr lang="bg-BG" smtClean="0"/>
              <a:pPr/>
              <a:t>18.10.2018 г.</a:t>
            </a:fld>
            <a:endParaRPr lang="bg-BG"/>
          </a:p>
        </p:txBody>
      </p:sp>
      <p:sp>
        <p:nvSpPr>
          <p:cNvPr id="5" name="Footer Placeholder 4"/>
          <p:cNvSpPr>
            <a:spLocks noGrp="1"/>
          </p:cNvSpPr>
          <p:nvPr>
            <p:ph type="ftr" sz="quarter" idx="11"/>
          </p:nvPr>
        </p:nvSpPr>
        <p:spPr/>
        <p:txBody>
          <a:bodyPr/>
          <a:lstStyle/>
          <a:p>
            <a:endParaRPr lang="bg-BG"/>
          </a:p>
        </p:txBody>
      </p:sp>
      <p:sp>
        <p:nvSpPr>
          <p:cNvPr id="6" name="Slide Number Placeholder 5"/>
          <p:cNvSpPr>
            <a:spLocks noGrp="1"/>
          </p:cNvSpPr>
          <p:nvPr>
            <p:ph type="sldNum" sz="quarter" idx="12"/>
          </p:nvPr>
        </p:nvSpPr>
        <p:spPr/>
        <p:txBody>
          <a:bodyPr/>
          <a:lstStyle/>
          <a:p>
            <a:fld id="{B78E43D3-2409-4803-9846-51C6F1A46F72}" type="slidenum">
              <a:rPr lang="bg-BG" smtClean="0"/>
              <a:pPr/>
              <a:t>‹#›</a:t>
            </a:fld>
            <a:endParaRPr lang="bg-BG"/>
          </a:p>
        </p:txBody>
      </p:sp>
      <p:pic>
        <p:nvPicPr>
          <p:cNvPr id="7" name="Picture 6"/>
          <p:cNvPicPr>
            <a:picLocks noChangeAspect="1"/>
          </p:cNvPicPr>
          <p:nvPr userDrawn="1"/>
        </p:nvPicPr>
        <p:blipFill>
          <a:blip r:embed="rId2"/>
          <a:stretch>
            <a:fillRect/>
          </a:stretch>
        </p:blipFill>
        <p:spPr>
          <a:xfrm>
            <a:off x="86289" y="50965"/>
            <a:ext cx="8961897" cy="1188823"/>
          </a:xfrm>
          <a:prstGeom prst="rect">
            <a:avLst/>
          </a:prstGeom>
        </p:spPr>
      </p:pic>
    </p:spTree>
    <p:extLst>
      <p:ext uri="{BB962C8B-B14F-4D97-AF65-F5344CB8AC3E}">
        <p14:creationId xmlns:p14="http://schemas.microsoft.com/office/powerpoint/2010/main" val="20190901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49" y="1365054"/>
            <a:ext cx="7886700" cy="776394"/>
          </a:xfrm>
        </p:spPr>
        <p:txBody>
          <a:bodyPr/>
          <a:lstStyle/>
          <a:p>
            <a:r>
              <a:rPr lang="en-US" smtClean="0"/>
              <a:t>Click to edit Master title style</a:t>
            </a:r>
            <a:endParaRPr lang="bg-BG"/>
          </a:p>
        </p:txBody>
      </p:sp>
      <p:sp>
        <p:nvSpPr>
          <p:cNvPr id="3" name="Content Placeholder 2"/>
          <p:cNvSpPr>
            <a:spLocks noGrp="1"/>
          </p:cNvSpPr>
          <p:nvPr>
            <p:ph sz="half" idx="1"/>
          </p:nvPr>
        </p:nvSpPr>
        <p:spPr>
          <a:xfrm>
            <a:off x="628650" y="2420887"/>
            <a:ext cx="3886200" cy="3756075"/>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bg-BG"/>
          </a:p>
        </p:txBody>
      </p:sp>
      <p:sp>
        <p:nvSpPr>
          <p:cNvPr id="4" name="Content Placeholder 3"/>
          <p:cNvSpPr>
            <a:spLocks noGrp="1"/>
          </p:cNvSpPr>
          <p:nvPr>
            <p:ph sz="half" idx="2"/>
          </p:nvPr>
        </p:nvSpPr>
        <p:spPr>
          <a:xfrm>
            <a:off x="4629150" y="2420887"/>
            <a:ext cx="3886200" cy="3756076"/>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bg-BG"/>
          </a:p>
        </p:txBody>
      </p:sp>
      <p:sp>
        <p:nvSpPr>
          <p:cNvPr id="5" name="Date Placeholder 4"/>
          <p:cNvSpPr>
            <a:spLocks noGrp="1"/>
          </p:cNvSpPr>
          <p:nvPr>
            <p:ph type="dt" sz="half" idx="10"/>
          </p:nvPr>
        </p:nvSpPr>
        <p:spPr/>
        <p:txBody>
          <a:bodyPr/>
          <a:lstStyle/>
          <a:p>
            <a:fld id="{FA2A0995-DDCF-456E-85EC-1B4942CDC6E2}" type="datetimeFigureOut">
              <a:rPr lang="bg-BG" smtClean="0"/>
              <a:pPr/>
              <a:t>18.10.2018 г.</a:t>
            </a:fld>
            <a:endParaRPr lang="bg-BG"/>
          </a:p>
        </p:txBody>
      </p:sp>
      <p:sp>
        <p:nvSpPr>
          <p:cNvPr id="6" name="Footer Placeholder 5"/>
          <p:cNvSpPr>
            <a:spLocks noGrp="1"/>
          </p:cNvSpPr>
          <p:nvPr>
            <p:ph type="ftr" sz="quarter" idx="11"/>
          </p:nvPr>
        </p:nvSpPr>
        <p:spPr/>
        <p:txBody>
          <a:bodyPr/>
          <a:lstStyle/>
          <a:p>
            <a:endParaRPr lang="bg-BG"/>
          </a:p>
        </p:txBody>
      </p:sp>
      <p:sp>
        <p:nvSpPr>
          <p:cNvPr id="7" name="Slide Number Placeholder 6"/>
          <p:cNvSpPr>
            <a:spLocks noGrp="1"/>
          </p:cNvSpPr>
          <p:nvPr>
            <p:ph type="sldNum" sz="quarter" idx="12"/>
          </p:nvPr>
        </p:nvSpPr>
        <p:spPr/>
        <p:txBody>
          <a:bodyPr/>
          <a:lstStyle/>
          <a:p>
            <a:fld id="{B78E43D3-2409-4803-9846-51C6F1A46F72}" type="slidenum">
              <a:rPr lang="bg-BG" smtClean="0"/>
              <a:pPr/>
              <a:t>‹#›</a:t>
            </a:fld>
            <a:endParaRPr lang="bg-BG"/>
          </a:p>
        </p:txBody>
      </p:sp>
      <p:pic>
        <p:nvPicPr>
          <p:cNvPr id="8" name="Picture 7"/>
          <p:cNvPicPr>
            <a:picLocks noChangeAspect="1"/>
          </p:cNvPicPr>
          <p:nvPr userDrawn="1"/>
        </p:nvPicPr>
        <p:blipFill>
          <a:blip r:embed="rId2"/>
          <a:stretch>
            <a:fillRect/>
          </a:stretch>
        </p:blipFill>
        <p:spPr>
          <a:xfrm>
            <a:off x="91051" y="-47303"/>
            <a:ext cx="8961897" cy="1188823"/>
          </a:xfrm>
          <a:prstGeom prst="rect">
            <a:avLst/>
          </a:prstGeom>
        </p:spPr>
      </p:pic>
    </p:spTree>
    <p:extLst>
      <p:ext uri="{BB962C8B-B14F-4D97-AF65-F5344CB8AC3E}">
        <p14:creationId xmlns:p14="http://schemas.microsoft.com/office/powerpoint/2010/main" val="27266484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bg-BG"/>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bg-BG"/>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bg-BG"/>
          </a:p>
        </p:txBody>
      </p:sp>
      <p:sp>
        <p:nvSpPr>
          <p:cNvPr id="7" name="Date Placeholder 6"/>
          <p:cNvSpPr>
            <a:spLocks noGrp="1"/>
          </p:cNvSpPr>
          <p:nvPr>
            <p:ph type="dt" sz="half" idx="10"/>
          </p:nvPr>
        </p:nvSpPr>
        <p:spPr/>
        <p:txBody>
          <a:bodyPr/>
          <a:lstStyle/>
          <a:p>
            <a:fld id="{FA2A0995-DDCF-456E-85EC-1B4942CDC6E2}" type="datetimeFigureOut">
              <a:rPr lang="bg-BG" smtClean="0"/>
              <a:pPr/>
              <a:t>18.10.2018 г.</a:t>
            </a:fld>
            <a:endParaRPr lang="bg-BG"/>
          </a:p>
        </p:txBody>
      </p:sp>
      <p:sp>
        <p:nvSpPr>
          <p:cNvPr id="8" name="Footer Placeholder 7"/>
          <p:cNvSpPr>
            <a:spLocks noGrp="1"/>
          </p:cNvSpPr>
          <p:nvPr>
            <p:ph type="ftr" sz="quarter" idx="11"/>
          </p:nvPr>
        </p:nvSpPr>
        <p:spPr/>
        <p:txBody>
          <a:bodyPr/>
          <a:lstStyle/>
          <a:p>
            <a:endParaRPr lang="bg-BG"/>
          </a:p>
        </p:txBody>
      </p:sp>
      <p:sp>
        <p:nvSpPr>
          <p:cNvPr id="9" name="Slide Number Placeholder 8"/>
          <p:cNvSpPr>
            <a:spLocks noGrp="1"/>
          </p:cNvSpPr>
          <p:nvPr>
            <p:ph type="sldNum" sz="quarter" idx="12"/>
          </p:nvPr>
        </p:nvSpPr>
        <p:spPr/>
        <p:txBody>
          <a:bodyPr/>
          <a:lstStyle/>
          <a:p>
            <a:fld id="{B78E43D3-2409-4803-9846-51C6F1A46F72}" type="slidenum">
              <a:rPr lang="bg-BG" smtClean="0"/>
              <a:pPr/>
              <a:t>‹#›</a:t>
            </a:fld>
            <a:endParaRPr lang="bg-BG"/>
          </a:p>
        </p:txBody>
      </p:sp>
    </p:spTree>
    <p:extLst>
      <p:ext uri="{BB962C8B-B14F-4D97-AF65-F5344CB8AC3E}">
        <p14:creationId xmlns:p14="http://schemas.microsoft.com/office/powerpoint/2010/main" val="41366547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bg-BG"/>
          </a:p>
        </p:txBody>
      </p:sp>
      <p:sp>
        <p:nvSpPr>
          <p:cNvPr id="3" name="Date Placeholder 2"/>
          <p:cNvSpPr>
            <a:spLocks noGrp="1"/>
          </p:cNvSpPr>
          <p:nvPr>
            <p:ph type="dt" sz="half" idx="10"/>
          </p:nvPr>
        </p:nvSpPr>
        <p:spPr/>
        <p:txBody>
          <a:bodyPr/>
          <a:lstStyle/>
          <a:p>
            <a:fld id="{FA2A0995-DDCF-456E-85EC-1B4942CDC6E2}" type="datetimeFigureOut">
              <a:rPr lang="bg-BG" smtClean="0"/>
              <a:pPr/>
              <a:t>18.10.2018 г.</a:t>
            </a:fld>
            <a:endParaRPr lang="bg-BG"/>
          </a:p>
        </p:txBody>
      </p:sp>
      <p:sp>
        <p:nvSpPr>
          <p:cNvPr id="4" name="Footer Placeholder 3"/>
          <p:cNvSpPr>
            <a:spLocks noGrp="1"/>
          </p:cNvSpPr>
          <p:nvPr>
            <p:ph type="ftr" sz="quarter" idx="11"/>
          </p:nvPr>
        </p:nvSpPr>
        <p:spPr/>
        <p:txBody>
          <a:bodyPr/>
          <a:lstStyle/>
          <a:p>
            <a:endParaRPr lang="bg-BG"/>
          </a:p>
        </p:txBody>
      </p:sp>
      <p:sp>
        <p:nvSpPr>
          <p:cNvPr id="5" name="Slide Number Placeholder 4"/>
          <p:cNvSpPr>
            <a:spLocks noGrp="1"/>
          </p:cNvSpPr>
          <p:nvPr>
            <p:ph type="sldNum" sz="quarter" idx="12"/>
          </p:nvPr>
        </p:nvSpPr>
        <p:spPr/>
        <p:txBody>
          <a:bodyPr/>
          <a:lstStyle/>
          <a:p>
            <a:fld id="{B78E43D3-2409-4803-9846-51C6F1A46F72}" type="slidenum">
              <a:rPr lang="bg-BG" smtClean="0"/>
              <a:pPr/>
              <a:t>‹#›</a:t>
            </a:fld>
            <a:endParaRPr lang="bg-BG"/>
          </a:p>
        </p:txBody>
      </p:sp>
    </p:spTree>
    <p:extLst>
      <p:ext uri="{BB962C8B-B14F-4D97-AF65-F5344CB8AC3E}">
        <p14:creationId xmlns:p14="http://schemas.microsoft.com/office/powerpoint/2010/main" val="11936903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A2A0995-DDCF-456E-85EC-1B4942CDC6E2}" type="datetimeFigureOut">
              <a:rPr lang="bg-BG" smtClean="0"/>
              <a:pPr/>
              <a:t>18.10.2018 г.</a:t>
            </a:fld>
            <a:endParaRPr lang="bg-BG"/>
          </a:p>
        </p:txBody>
      </p:sp>
      <p:sp>
        <p:nvSpPr>
          <p:cNvPr id="3" name="Footer Placeholder 2"/>
          <p:cNvSpPr>
            <a:spLocks noGrp="1"/>
          </p:cNvSpPr>
          <p:nvPr>
            <p:ph type="ftr" sz="quarter" idx="11"/>
          </p:nvPr>
        </p:nvSpPr>
        <p:spPr/>
        <p:txBody>
          <a:bodyPr/>
          <a:lstStyle/>
          <a:p>
            <a:endParaRPr lang="bg-BG"/>
          </a:p>
        </p:txBody>
      </p:sp>
      <p:sp>
        <p:nvSpPr>
          <p:cNvPr id="4" name="Slide Number Placeholder 3"/>
          <p:cNvSpPr>
            <a:spLocks noGrp="1"/>
          </p:cNvSpPr>
          <p:nvPr>
            <p:ph type="sldNum" sz="quarter" idx="12"/>
          </p:nvPr>
        </p:nvSpPr>
        <p:spPr/>
        <p:txBody>
          <a:bodyPr/>
          <a:lstStyle/>
          <a:p>
            <a:fld id="{B78E43D3-2409-4803-9846-51C6F1A46F72}" type="slidenum">
              <a:rPr lang="bg-BG" smtClean="0"/>
              <a:pPr/>
              <a:t>‹#›</a:t>
            </a:fld>
            <a:endParaRPr lang="bg-BG"/>
          </a:p>
        </p:txBody>
      </p:sp>
    </p:spTree>
    <p:extLst>
      <p:ext uri="{BB962C8B-B14F-4D97-AF65-F5344CB8AC3E}">
        <p14:creationId xmlns:p14="http://schemas.microsoft.com/office/powerpoint/2010/main" val="18355557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bg-BG"/>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bg-BG"/>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Edit Master text styles</a:t>
            </a:r>
          </a:p>
        </p:txBody>
      </p:sp>
      <p:sp>
        <p:nvSpPr>
          <p:cNvPr id="5" name="Date Placeholder 4"/>
          <p:cNvSpPr>
            <a:spLocks noGrp="1"/>
          </p:cNvSpPr>
          <p:nvPr>
            <p:ph type="dt" sz="half" idx="10"/>
          </p:nvPr>
        </p:nvSpPr>
        <p:spPr/>
        <p:txBody>
          <a:bodyPr/>
          <a:lstStyle/>
          <a:p>
            <a:fld id="{FA2A0995-DDCF-456E-85EC-1B4942CDC6E2}" type="datetimeFigureOut">
              <a:rPr lang="bg-BG" smtClean="0"/>
              <a:pPr/>
              <a:t>18.10.2018 г.</a:t>
            </a:fld>
            <a:endParaRPr lang="bg-BG"/>
          </a:p>
        </p:txBody>
      </p:sp>
      <p:sp>
        <p:nvSpPr>
          <p:cNvPr id="6" name="Footer Placeholder 5"/>
          <p:cNvSpPr>
            <a:spLocks noGrp="1"/>
          </p:cNvSpPr>
          <p:nvPr>
            <p:ph type="ftr" sz="quarter" idx="11"/>
          </p:nvPr>
        </p:nvSpPr>
        <p:spPr/>
        <p:txBody>
          <a:bodyPr/>
          <a:lstStyle/>
          <a:p>
            <a:endParaRPr lang="bg-BG"/>
          </a:p>
        </p:txBody>
      </p:sp>
      <p:sp>
        <p:nvSpPr>
          <p:cNvPr id="7" name="Slide Number Placeholder 6"/>
          <p:cNvSpPr>
            <a:spLocks noGrp="1"/>
          </p:cNvSpPr>
          <p:nvPr>
            <p:ph type="sldNum" sz="quarter" idx="12"/>
          </p:nvPr>
        </p:nvSpPr>
        <p:spPr/>
        <p:txBody>
          <a:bodyPr/>
          <a:lstStyle/>
          <a:p>
            <a:fld id="{B78E43D3-2409-4803-9846-51C6F1A46F72}" type="slidenum">
              <a:rPr lang="bg-BG" smtClean="0"/>
              <a:pPr/>
              <a:t>‹#›</a:t>
            </a:fld>
            <a:endParaRPr lang="bg-BG"/>
          </a:p>
        </p:txBody>
      </p:sp>
    </p:spTree>
    <p:extLst>
      <p:ext uri="{BB962C8B-B14F-4D97-AF65-F5344CB8AC3E}">
        <p14:creationId xmlns:p14="http://schemas.microsoft.com/office/powerpoint/2010/main" val="38804428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bg-BG"/>
          </a:p>
        </p:txBody>
      </p:sp>
      <p:sp>
        <p:nvSpPr>
          <p:cNvPr id="3" name="Picture Placeholder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bg-BG"/>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Edit Master text styles</a:t>
            </a:r>
          </a:p>
        </p:txBody>
      </p:sp>
      <p:sp>
        <p:nvSpPr>
          <p:cNvPr id="5" name="Date Placeholder 4"/>
          <p:cNvSpPr>
            <a:spLocks noGrp="1"/>
          </p:cNvSpPr>
          <p:nvPr>
            <p:ph type="dt" sz="half" idx="10"/>
          </p:nvPr>
        </p:nvSpPr>
        <p:spPr/>
        <p:txBody>
          <a:bodyPr/>
          <a:lstStyle/>
          <a:p>
            <a:fld id="{FA2A0995-DDCF-456E-85EC-1B4942CDC6E2}" type="datetimeFigureOut">
              <a:rPr lang="bg-BG" smtClean="0"/>
              <a:pPr/>
              <a:t>18.10.2018 г.</a:t>
            </a:fld>
            <a:endParaRPr lang="bg-BG"/>
          </a:p>
        </p:txBody>
      </p:sp>
      <p:sp>
        <p:nvSpPr>
          <p:cNvPr id="6" name="Footer Placeholder 5"/>
          <p:cNvSpPr>
            <a:spLocks noGrp="1"/>
          </p:cNvSpPr>
          <p:nvPr>
            <p:ph type="ftr" sz="quarter" idx="11"/>
          </p:nvPr>
        </p:nvSpPr>
        <p:spPr/>
        <p:txBody>
          <a:bodyPr/>
          <a:lstStyle/>
          <a:p>
            <a:endParaRPr lang="bg-BG"/>
          </a:p>
        </p:txBody>
      </p:sp>
      <p:sp>
        <p:nvSpPr>
          <p:cNvPr id="7" name="Slide Number Placeholder 6"/>
          <p:cNvSpPr>
            <a:spLocks noGrp="1"/>
          </p:cNvSpPr>
          <p:nvPr>
            <p:ph type="sldNum" sz="quarter" idx="12"/>
          </p:nvPr>
        </p:nvSpPr>
        <p:spPr/>
        <p:txBody>
          <a:bodyPr/>
          <a:lstStyle/>
          <a:p>
            <a:fld id="{B78E43D3-2409-4803-9846-51C6F1A46F72}" type="slidenum">
              <a:rPr lang="bg-BG" smtClean="0"/>
              <a:pPr/>
              <a:t>‹#›</a:t>
            </a:fld>
            <a:endParaRPr lang="bg-BG"/>
          </a:p>
        </p:txBody>
      </p:sp>
    </p:spTree>
    <p:extLst>
      <p:ext uri="{BB962C8B-B14F-4D97-AF65-F5344CB8AC3E}">
        <p14:creationId xmlns:p14="http://schemas.microsoft.com/office/powerpoint/2010/main" val="8967300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bg-BG"/>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bg-BG"/>
          </a:p>
        </p:txBody>
      </p:sp>
      <p:sp>
        <p:nvSpPr>
          <p:cNvPr id="4" name="Date Placeholder 3"/>
          <p:cNvSpPr>
            <a:spLocks noGrp="1"/>
          </p:cNvSpPr>
          <p:nvPr>
            <p:ph type="dt" sz="half" idx="10"/>
          </p:nvPr>
        </p:nvSpPr>
        <p:spPr/>
        <p:txBody>
          <a:bodyPr/>
          <a:lstStyle/>
          <a:p>
            <a:fld id="{FA2A0995-DDCF-456E-85EC-1B4942CDC6E2}" type="datetimeFigureOut">
              <a:rPr lang="bg-BG" smtClean="0"/>
              <a:pPr/>
              <a:t>18.10.2018 г.</a:t>
            </a:fld>
            <a:endParaRPr lang="bg-BG"/>
          </a:p>
        </p:txBody>
      </p:sp>
      <p:sp>
        <p:nvSpPr>
          <p:cNvPr id="5" name="Footer Placeholder 4"/>
          <p:cNvSpPr>
            <a:spLocks noGrp="1"/>
          </p:cNvSpPr>
          <p:nvPr>
            <p:ph type="ftr" sz="quarter" idx="11"/>
          </p:nvPr>
        </p:nvSpPr>
        <p:spPr/>
        <p:txBody>
          <a:bodyPr/>
          <a:lstStyle/>
          <a:p>
            <a:endParaRPr lang="bg-BG"/>
          </a:p>
        </p:txBody>
      </p:sp>
      <p:sp>
        <p:nvSpPr>
          <p:cNvPr id="6" name="Slide Number Placeholder 5"/>
          <p:cNvSpPr>
            <a:spLocks noGrp="1"/>
          </p:cNvSpPr>
          <p:nvPr>
            <p:ph type="sldNum" sz="quarter" idx="12"/>
          </p:nvPr>
        </p:nvSpPr>
        <p:spPr/>
        <p:txBody>
          <a:bodyPr/>
          <a:lstStyle/>
          <a:p>
            <a:fld id="{B78E43D3-2409-4803-9846-51C6F1A46F72}" type="slidenum">
              <a:rPr lang="bg-BG" smtClean="0"/>
              <a:pPr/>
              <a:t>‹#›</a:t>
            </a:fld>
            <a:endParaRPr lang="bg-BG"/>
          </a:p>
        </p:txBody>
      </p:sp>
    </p:spTree>
    <p:extLst>
      <p:ext uri="{BB962C8B-B14F-4D97-AF65-F5344CB8AC3E}">
        <p14:creationId xmlns:p14="http://schemas.microsoft.com/office/powerpoint/2010/main" val="29326994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bg-BG"/>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bg-BG"/>
          </a:p>
        </p:txBody>
      </p:sp>
      <p:sp>
        <p:nvSpPr>
          <p:cNvPr id="4" name="Date Placeholder 3"/>
          <p:cNvSpPr>
            <a:spLocks noGrp="1"/>
          </p:cNvSpPr>
          <p:nvPr>
            <p:ph type="dt" sz="half" idx="10"/>
          </p:nvPr>
        </p:nvSpPr>
        <p:spPr/>
        <p:txBody>
          <a:bodyPr/>
          <a:lstStyle/>
          <a:p>
            <a:fld id="{FA2A0995-DDCF-456E-85EC-1B4942CDC6E2}" type="datetimeFigureOut">
              <a:rPr lang="bg-BG" smtClean="0"/>
              <a:pPr/>
              <a:t>18.10.2018 г.</a:t>
            </a:fld>
            <a:endParaRPr lang="bg-BG"/>
          </a:p>
        </p:txBody>
      </p:sp>
      <p:sp>
        <p:nvSpPr>
          <p:cNvPr id="5" name="Footer Placeholder 4"/>
          <p:cNvSpPr>
            <a:spLocks noGrp="1"/>
          </p:cNvSpPr>
          <p:nvPr>
            <p:ph type="ftr" sz="quarter" idx="11"/>
          </p:nvPr>
        </p:nvSpPr>
        <p:spPr/>
        <p:txBody>
          <a:bodyPr/>
          <a:lstStyle/>
          <a:p>
            <a:endParaRPr lang="bg-BG"/>
          </a:p>
        </p:txBody>
      </p:sp>
      <p:sp>
        <p:nvSpPr>
          <p:cNvPr id="6" name="Slide Number Placeholder 5"/>
          <p:cNvSpPr>
            <a:spLocks noGrp="1"/>
          </p:cNvSpPr>
          <p:nvPr>
            <p:ph type="sldNum" sz="quarter" idx="12"/>
          </p:nvPr>
        </p:nvSpPr>
        <p:spPr/>
        <p:txBody>
          <a:bodyPr/>
          <a:lstStyle/>
          <a:p>
            <a:fld id="{B78E43D3-2409-4803-9846-51C6F1A46F72}" type="slidenum">
              <a:rPr lang="bg-BG" smtClean="0"/>
              <a:pPr/>
              <a:t>‹#›</a:t>
            </a:fld>
            <a:endParaRPr lang="bg-BG"/>
          </a:p>
        </p:txBody>
      </p:sp>
    </p:spTree>
    <p:extLst>
      <p:ext uri="{BB962C8B-B14F-4D97-AF65-F5344CB8AC3E}">
        <p14:creationId xmlns:p14="http://schemas.microsoft.com/office/powerpoint/2010/main" val="35403714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smtClean="0"/>
              <a:t>Click to edit Master title style</a:t>
            </a:r>
            <a:endParaRPr lang="bg-BG"/>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bg-BG"/>
          </a:p>
        </p:txBody>
      </p:sp>
      <p:sp>
        <p:nvSpPr>
          <p:cNvPr id="4" name="Date Placeholder 3"/>
          <p:cNvSpPr>
            <a:spLocks noGrp="1"/>
          </p:cNvSpPr>
          <p:nvPr>
            <p:ph type="dt" sz="half" idx="10"/>
          </p:nvPr>
        </p:nvSpPr>
        <p:spPr/>
        <p:txBody>
          <a:bodyPr/>
          <a:lstStyle/>
          <a:p>
            <a:fld id="{00869BE2-0315-43F2-819D-AD57ABC38193}" type="datetimeFigureOut">
              <a:rPr lang="bg-BG" smtClean="0"/>
              <a:t>18.10.2018 г.</a:t>
            </a:fld>
            <a:endParaRPr lang="bg-BG"/>
          </a:p>
        </p:txBody>
      </p:sp>
      <p:sp>
        <p:nvSpPr>
          <p:cNvPr id="5" name="Footer Placeholder 4"/>
          <p:cNvSpPr>
            <a:spLocks noGrp="1"/>
          </p:cNvSpPr>
          <p:nvPr>
            <p:ph type="ftr" sz="quarter" idx="11"/>
          </p:nvPr>
        </p:nvSpPr>
        <p:spPr/>
        <p:txBody>
          <a:bodyPr/>
          <a:lstStyle/>
          <a:p>
            <a:endParaRPr lang="bg-BG"/>
          </a:p>
        </p:txBody>
      </p:sp>
      <p:sp>
        <p:nvSpPr>
          <p:cNvPr id="6" name="Slide Number Placeholder 5"/>
          <p:cNvSpPr>
            <a:spLocks noGrp="1"/>
          </p:cNvSpPr>
          <p:nvPr>
            <p:ph type="sldNum" sz="quarter" idx="12"/>
          </p:nvPr>
        </p:nvSpPr>
        <p:spPr/>
        <p:txBody>
          <a:bodyPr/>
          <a:lstStyle/>
          <a:p>
            <a:fld id="{9EBFC5B5-A578-4D53-949B-2C90FF5ED277}" type="slidenum">
              <a:rPr lang="bg-BG" smtClean="0"/>
              <a:t>‹#›</a:t>
            </a:fld>
            <a:endParaRPr lang="bg-BG"/>
          </a:p>
        </p:txBody>
      </p:sp>
    </p:spTree>
    <p:extLst>
      <p:ext uri="{BB962C8B-B14F-4D97-AF65-F5344CB8AC3E}">
        <p14:creationId xmlns:p14="http://schemas.microsoft.com/office/powerpoint/2010/main" val="39676510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bg-BG"/>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bg-BG"/>
          </a:p>
        </p:txBody>
      </p:sp>
      <p:sp>
        <p:nvSpPr>
          <p:cNvPr id="4" name="Date Placeholder 3"/>
          <p:cNvSpPr>
            <a:spLocks noGrp="1"/>
          </p:cNvSpPr>
          <p:nvPr>
            <p:ph type="dt" sz="half" idx="10"/>
          </p:nvPr>
        </p:nvSpPr>
        <p:spPr/>
        <p:txBody>
          <a:bodyPr/>
          <a:lstStyle/>
          <a:p>
            <a:fld id="{00869BE2-0315-43F2-819D-AD57ABC38193}" type="datetimeFigureOut">
              <a:rPr lang="bg-BG" smtClean="0"/>
              <a:t>18.10.2018 г.</a:t>
            </a:fld>
            <a:endParaRPr lang="bg-BG"/>
          </a:p>
        </p:txBody>
      </p:sp>
      <p:sp>
        <p:nvSpPr>
          <p:cNvPr id="5" name="Footer Placeholder 4"/>
          <p:cNvSpPr>
            <a:spLocks noGrp="1"/>
          </p:cNvSpPr>
          <p:nvPr>
            <p:ph type="ftr" sz="quarter" idx="11"/>
          </p:nvPr>
        </p:nvSpPr>
        <p:spPr/>
        <p:txBody>
          <a:bodyPr/>
          <a:lstStyle/>
          <a:p>
            <a:endParaRPr lang="bg-BG"/>
          </a:p>
        </p:txBody>
      </p:sp>
      <p:sp>
        <p:nvSpPr>
          <p:cNvPr id="6" name="Slide Number Placeholder 5"/>
          <p:cNvSpPr>
            <a:spLocks noGrp="1"/>
          </p:cNvSpPr>
          <p:nvPr>
            <p:ph type="sldNum" sz="quarter" idx="12"/>
          </p:nvPr>
        </p:nvSpPr>
        <p:spPr/>
        <p:txBody>
          <a:bodyPr/>
          <a:lstStyle/>
          <a:p>
            <a:fld id="{9EBFC5B5-A578-4D53-949B-2C90FF5ED277}" type="slidenum">
              <a:rPr lang="bg-BG" smtClean="0"/>
              <a:t>‹#›</a:t>
            </a:fld>
            <a:endParaRPr lang="bg-BG"/>
          </a:p>
        </p:txBody>
      </p:sp>
    </p:spTree>
    <p:extLst>
      <p:ext uri="{BB962C8B-B14F-4D97-AF65-F5344CB8AC3E}">
        <p14:creationId xmlns:p14="http://schemas.microsoft.com/office/powerpoint/2010/main" val="36754898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smtClean="0"/>
              <a:t>Click to edit Master title style</a:t>
            </a:r>
            <a:endParaRPr lang="bg-BG"/>
          </a:p>
        </p:txBody>
      </p:sp>
      <p:sp>
        <p:nvSpPr>
          <p:cNvPr id="3" name="Text Placeholder 2"/>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00869BE2-0315-43F2-819D-AD57ABC38193}" type="datetimeFigureOut">
              <a:rPr lang="bg-BG" smtClean="0"/>
              <a:t>18.10.2018 г.</a:t>
            </a:fld>
            <a:endParaRPr lang="bg-BG"/>
          </a:p>
        </p:txBody>
      </p:sp>
      <p:sp>
        <p:nvSpPr>
          <p:cNvPr id="5" name="Footer Placeholder 4"/>
          <p:cNvSpPr>
            <a:spLocks noGrp="1"/>
          </p:cNvSpPr>
          <p:nvPr>
            <p:ph type="ftr" sz="quarter" idx="11"/>
          </p:nvPr>
        </p:nvSpPr>
        <p:spPr/>
        <p:txBody>
          <a:bodyPr/>
          <a:lstStyle/>
          <a:p>
            <a:endParaRPr lang="bg-BG"/>
          </a:p>
        </p:txBody>
      </p:sp>
      <p:sp>
        <p:nvSpPr>
          <p:cNvPr id="6" name="Slide Number Placeholder 5"/>
          <p:cNvSpPr>
            <a:spLocks noGrp="1"/>
          </p:cNvSpPr>
          <p:nvPr>
            <p:ph type="sldNum" sz="quarter" idx="12"/>
          </p:nvPr>
        </p:nvSpPr>
        <p:spPr/>
        <p:txBody>
          <a:bodyPr/>
          <a:lstStyle/>
          <a:p>
            <a:fld id="{9EBFC5B5-A578-4D53-949B-2C90FF5ED277}" type="slidenum">
              <a:rPr lang="bg-BG" smtClean="0"/>
              <a:t>‹#›</a:t>
            </a:fld>
            <a:endParaRPr lang="bg-BG"/>
          </a:p>
        </p:txBody>
      </p:sp>
    </p:spTree>
    <p:extLst>
      <p:ext uri="{BB962C8B-B14F-4D97-AF65-F5344CB8AC3E}">
        <p14:creationId xmlns:p14="http://schemas.microsoft.com/office/powerpoint/2010/main" val="394128498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bg-BG"/>
          </a:p>
        </p:txBody>
      </p:sp>
      <p:sp>
        <p:nvSpPr>
          <p:cNvPr id="3" name="Content Placeholder 2"/>
          <p:cNvSpPr>
            <a:spLocks noGrp="1"/>
          </p:cNvSpPr>
          <p:nvPr>
            <p:ph sz="half" idx="1"/>
          </p:nvPr>
        </p:nvSpPr>
        <p:spPr>
          <a:xfrm>
            <a:off x="628650" y="1825625"/>
            <a:ext cx="386715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bg-BG"/>
          </a:p>
        </p:txBody>
      </p:sp>
      <p:sp>
        <p:nvSpPr>
          <p:cNvPr id="4" name="Content Placeholder 3"/>
          <p:cNvSpPr>
            <a:spLocks noGrp="1"/>
          </p:cNvSpPr>
          <p:nvPr>
            <p:ph sz="half" idx="2"/>
          </p:nvPr>
        </p:nvSpPr>
        <p:spPr>
          <a:xfrm>
            <a:off x="4648200" y="1825625"/>
            <a:ext cx="386715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bg-BG"/>
          </a:p>
        </p:txBody>
      </p:sp>
      <p:sp>
        <p:nvSpPr>
          <p:cNvPr id="5" name="Date Placeholder 4"/>
          <p:cNvSpPr>
            <a:spLocks noGrp="1"/>
          </p:cNvSpPr>
          <p:nvPr>
            <p:ph type="dt" sz="half" idx="10"/>
          </p:nvPr>
        </p:nvSpPr>
        <p:spPr/>
        <p:txBody>
          <a:bodyPr/>
          <a:lstStyle/>
          <a:p>
            <a:fld id="{00869BE2-0315-43F2-819D-AD57ABC38193}" type="datetimeFigureOut">
              <a:rPr lang="bg-BG" smtClean="0"/>
              <a:t>18.10.2018 г.</a:t>
            </a:fld>
            <a:endParaRPr lang="bg-BG"/>
          </a:p>
        </p:txBody>
      </p:sp>
      <p:sp>
        <p:nvSpPr>
          <p:cNvPr id="6" name="Footer Placeholder 5"/>
          <p:cNvSpPr>
            <a:spLocks noGrp="1"/>
          </p:cNvSpPr>
          <p:nvPr>
            <p:ph type="ftr" sz="quarter" idx="11"/>
          </p:nvPr>
        </p:nvSpPr>
        <p:spPr/>
        <p:txBody>
          <a:bodyPr/>
          <a:lstStyle/>
          <a:p>
            <a:endParaRPr lang="bg-BG"/>
          </a:p>
        </p:txBody>
      </p:sp>
      <p:sp>
        <p:nvSpPr>
          <p:cNvPr id="7" name="Slide Number Placeholder 6"/>
          <p:cNvSpPr>
            <a:spLocks noGrp="1"/>
          </p:cNvSpPr>
          <p:nvPr>
            <p:ph type="sldNum" sz="quarter" idx="12"/>
          </p:nvPr>
        </p:nvSpPr>
        <p:spPr/>
        <p:txBody>
          <a:bodyPr/>
          <a:lstStyle/>
          <a:p>
            <a:fld id="{9EBFC5B5-A578-4D53-949B-2C90FF5ED277}" type="slidenum">
              <a:rPr lang="bg-BG" smtClean="0"/>
              <a:t>‹#›</a:t>
            </a:fld>
            <a:endParaRPr lang="bg-BG"/>
          </a:p>
        </p:txBody>
      </p:sp>
    </p:spTree>
    <p:extLst>
      <p:ext uri="{BB962C8B-B14F-4D97-AF65-F5344CB8AC3E}">
        <p14:creationId xmlns:p14="http://schemas.microsoft.com/office/powerpoint/2010/main" val="182195966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smtClean="0"/>
              <a:t>Click to edit Master title style</a:t>
            </a:r>
            <a:endParaRPr lang="bg-BG"/>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bg-BG"/>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bg-BG"/>
          </a:p>
        </p:txBody>
      </p:sp>
      <p:sp>
        <p:nvSpPr>
          <p:cNvPr id="7" name="Date Placeholder 6"/>
          <p:cNvSpPr>
            <a:spLocks noGrp="1"/>
          </p:cNvSpPr>
          <p:nvPr>
            <p:ph type="dt" sz="half" idx="10"/>
          </p:nvPr>
        </p:nvSpPr>
        <p:spPr/>
        <p:txBody>
          <a:bodyPr/>
          <a:lstStyle/>
          <a:p>
            <a:fld id="{00869BE2-0315-43F2-819D-AD57ABC38193}" type="datetimeFigureOut">
              <a:rPr lang="bg-BG" smtClean="0"/>
              <a:t>18.10.2018 г.</a:t>
            </a:fld>
            <a:endParaRPr lang="bg-BG"/>
          </a:p>
        </p:txBody>
      </p:sp>
      <p:sp>
        <p:nvSpPr>
          <p:cNvPr id="8" name="Footer Placeholder 7"/>
          <p:cNvSpPr>
            <a:spLocks noGrp="1"/>
          </p:cNvSpPr>
          <p:nvPr>
            <p:ph type="ftr" sz="quarter" idx="11"/>
          </p:nvPr>
        </p:nvSpPr>
        <p:spPr/>
        <p:txBody>
          <a:bodyPr/>
          <a:lstStyle/>
          <a:p>
            <a:endParaRPr lang="bg-BG"/>
          </a:p>
        </p:txBody>
      </p:sp>
      <p:sp>
        <p:nvSpPr>
          <p:cNvPr id="9" name="Slide Number Placeholder 8"/>
          <p:cNvSpPr>
            <a:spLocks noGrp="1"/>
          </p:cNvSpPr>
          <p:nvPr>
            <p:ph type="sldNum" sz="quarter" idx="12"/>
          </p:nvPr>
        </p:nvSpPr>
        <p:spPr/>
        <p:txBody>
          <a:bodyPr/>
          <a:lstStyle/>
          <a:p>
            <a:fld id="{9EBFC5B5-A578-4D53-949B-2C90FF5ED277}" type="slidenum">
              <a:rPr lang="bg-BG" smtClean="0"/>
              <a:t>‹#›</a:t>
            </a:fld>
            <a:endParaRPr lang="bg-BG"/>
          </a:p>
        </p:txBody>
      </p:sp>
    </p:spTree>
    <p:extLst>
      <p:ext uri="{BB962C8B-B14F-4D97-AF65-F5344CB8AC3E}">
        <p14:creationId xmlns:p14="http://schemas.microsoft.com/office/powerpoint/2010/main" val="209569006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bg-BG"/>
          </a:p>
        </p:txBody>
      </p:sp>
      <p:sp>
        <p:nvSpPr>
          <p:cNvPr id="3" name="Date Placeholder 2"/>
          <p:cNvSpPr>
            <a:spLocks noGrp="1"/>
          </p:cNvSpPr>
          <p:nvPr>
            <p:ph type="dt" sz="half" idx="10"/>
          </p:nvPr>
        </p:nvSpPr>
        <p:spPr/>
        <p:txBody>
          <a:bodyPr/>
          <a:lstStyle/>
          <a:p>
            <a:fld id="{00869BE2-0315-43F2-819D-AD57ABC38193}" type="datetimeFigureOut">
              <a:rPr lang="bg-BG" smtClean="0"/>
              <a:t>18.10.2018 г.</a:t>
            </a:fld>
            <a:endParaRPr lang="bg-BG"/>
          </a:p>
        </p:txBody>
      </p:sp>
      <p:sp>
        <p:nvSpPr>
          <p:cNvPr id="4" name="Footer Placeholder 3"/>
          <p:cNvSpPr>
            <a:spLocks noGrp="1"/>
          </p:cNvSpPr>
          <p:nvPr>
            <p:ph type="ftr" sz="quarter" idx="11"/>
          </p:nvPr>
        </p:nvSpPr>
        <p:spPr/>
        <p:txBody>
          <a:bodyPr/>
          <a:lstStyle/>
          <a:p>
            <a:endParaRPr lang="bg-BG"/>
          </a:p>
        </p:txBody>
      </p:sp>
      <p:sp>
        <p:nvSpPr>
          <p:cNvPr id="5" name="Slide Number Placeholder 4"/>
          <p:cNvSpPr>
            <a:spLocks noGrp="1"/>
          </p:cNvSpPr>
          <p:nvPr>
            <p:ph type="sldNum" sz="quarter" idx="12"/>
          </p:nvPr>
        </p:nvSpPr>
        <p:spPr/>
        <p:txBody>
          <a:bodyPr/>
          <a:lstStyle/>
          <a:p>
            <a:fld id="{9EBFC5B5-A578-4D53-949B-2C90FF5ED277}" type="slidenum">
              <a:rPr lang="bg-BG" smtClean="0"/>
              <a:t>‹#›</a:t>
            </a:fld>
            <a:endParaRPr lang="bg-BG"/>
          </a:p>
        </p:txBody>
      </p:sp>
    </p:spTree>
    <p:extLst>
      <p:ext uri="{BB962C8B-B14F-4D97-AF65-F5344CB8AC3E}">
        <p14:creationId xmlns:p14="http://schemas.microsoft.com/office/powerpoint/2010/main" val="282079853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0869BE2-0315-43F2-819D-AD57ABC38193}" type="datetimeFigureOut">
              <a:rPr lang="bg-BG" smtClean="0"/>
              <a:t>18.10.2018 г.</a:t>
            </a:fld>
            <a:endParaRPr lang="bg-BG"/>
          </a:p>
        </p:txBody>
      </p:sp>
      <p:sp>
        <p:nvSpPr>
          <p:cNvPr id="3" name="Footer Placeholder 2"/>
          <p:cNvSpPr>
            <a:spLocks noGrp="1"/>
          </p:cNvSpPr>
          <p:nvPr>
            <p:ph type="ftr" sz="quarter" idx="11"/>
          </p:nvPr>
        </p:nvSpPr>
        <p:spPr/>
        <p:txBody>
          <a:bodyPr/>
          <a:lstStyle/>
          <a:p>
            <a:endParaRPr lang="bg-BG"/>
          </a:p>
        </p:txBody>
      </p:sp>
      <p:sp>
        <p:nvSpPr>
          <p:cNvPr id="4" name="Slide Number Placeholder 3"/>
          <p:cNvSpPr>
            <a:spLocks noGrp="1"/>
          </p:cNvSpPr>
          <p:nvPr>
            <p:ph type="sldNum" sz="quarter" idx="12"/>
          </p:nvPr>
        </p:nvSpPr>
        <p:spPr/>
        <p:txBody>
          <a:bodyPr/>
          <a:lstStyle/>
          <a:p>
            <a:fld id="{9EBFC5B5-A578-4D53-949B-2C90FF5ED277}" type="slidenum">
              <a:rPr lang="bg-BG" smtClean="0"/>
              <a:t>‹#›</a:t>
            </a:fld>
            <a:endParaRPr lang="bg-BG"/>
          </a:p>
        </p:txBody>
      </p:sp>
    </p:spTree>
    <p:extLst>
      <p:ext uri="{BB962C8B-B14F-4D97-AF65-F5344CB8AC3E}">
        <p14:creationId xmlns:p14="http://schemas.microsoft.com/office/powerpoint/2010/main" val="53439091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bg-BG"/>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bg-BG"/>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00869BE2-0315-43F2-819D-AD57ABC38193}" type="datetimeFigureOut">
              <a:rPr lang="bg-BG" smtClean="0"/>
              <a:t>18.10.2018 г.</a:t>
            </a:fld>
            <a:endParaRPr lang="bg-BG"/>
          </a:p>
        </p:txBody>
      </p:sp>
      <p:sp>
        <p:nvSpPr>
          <p:cNvPr id="6" name="Footer Placeholder 5"/>
          <p:cNvSpPr>
            <a:spLocks noGrp="1"/>
          </p:cNvSpPr>
          <p:nvPr>
            <p:ph type="ftr" sz="quarter" idx="11"/>
          </p:nvPr>
        </p:nvSpPr>
        <p:spPr/>
        <p:txBody>
          <a:bodyPr/>
          <a:lstStyle/>
          <a:p>
            <a:endParaRPr lang="bg-BG"/>
          </a:p>
        </p:txBody>
      </p:sp>
      <p:sp>
        <p:nvSpPr>
          <p:cNvPr id="7" name="Slide Number Placeholder 6"/>
          <p:cNvSpPr>
            <a:spLocks noGrp="1"/>
          </p:cNvSpPr>
          <p:nvPr>
            <p:ph type="sldNum" sz="quarter" idx="12"/>
          </p:nvPr>
        </p:nvSpPr>
        <p:spPr/>
        <p:txBody>
          <a:bodyPr/>
          <a:lstStyle/>
          <a:p>
            <a:fld id="{9EBFC5B5-A578-4D53-949B-2C90FF5ED277}" type="slidenum">
              <a:rPr lang="bg-BG" smtClean="0"/>
              <a:t>‹#›</a:t>
            </a:fld>
            <a:endParaRPr lang="bg-BG"/>
          </a:p>
        </p:txBody>
      </p:sp>
    </p:spTree>
    <p:extLst>
      <p:ext uri="{BB962C8B-B14F-4D97-AF65-F5344CB8AC3E}">
        <p14:creationId xmlns:p14="http://schemas.microsoft.com/office/powerpoint/2010/main" val="97500184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bg-BG"/>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bg-BG"/>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00869BE2-0315-43F2-819D-AD57ABC38193}" type="datetimeFigureOut">
              <a:rPr lang="bg-BG" smtClean="0"/>
              <a:t>18.10.2018 г.</a:t>
            </a:fld>
            <a:endParaRPr lang="bg-BG"/>
          </a:p>
        </p:txBody>
      </p:sp>
      <p:sp>
        <p:nvSpPr>
          <p:cNvPr id="6" name="Footer Placeholder 5"/>
          <p:cNvSpPr>
            <a:spLocks noGrp="1"/>
          </p:cNvSpPr>
          <p:nvPr>
            <p:ph type="ftr" sz="quarter" idx="11"/>
          </p:nvPr>
        </p:nvSpPr>
        <p:spPr/>
        <p:txBody>
          <a:bodyPr/>
          <a:lstStyle/>
          <a:p>
            <a:endParaRPr lang="bg-BG"/>
          </a:p>
        </p:txBody>
      </p:sp>
      <p:sp>
        <p:nvSpPr>
          <p:cNvPr id="7" name="Slide Number Placeholder 6"/>
          <p:cNvSpPr>
            <a:spLocks noGrp="1"/>
          </p:cNvSpPr>
          <p:nvPr>
            <p:ph type="sldNum" sz="quarter" idx="12"/>
          </p:nvPr>
        </p:nvSpPr>
        <p:spPr/>
        <p:txBody>
          <a:bodyPr/>
          <a:lstStyle/>
          <a:p>
            <a:fld id="{9EBFC5B5-A578-4D53-949B-2C90FF5ED277}" type="slidenum">
              <a:rPr lang="bg-BG" smtClean="0"/>
              <a:t>‹#›</a:t>
            </a:fld>
            <a:endParaRPr lang="bg-BG"/>
          </a:p>
        </p:txBody>
      </p:sp>
    </p:spTree>
    <p:extLst>
      <p:ext uri="{BB962C8B-B14F-4D97-AF65-F5344CB8AC3E}">
        <p14:creationId xmlns:p14="http://schemas.microsoft.com/office/powerpoint/2010/main" val="254532860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bg-BG"/>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bg-BG"/>
          </a:p>
        </p:txBody>
      </p:sp>
      <p:sp>
        <p:nvSpPr>
          <p:cNvPr id="4" name="Date Placeholder 3"/>
          <p:cNvSpPr>
            <a:spLocks noGrp="1"/>
          </p:cNvSpPr>
          <p:nvPr>
            <p:ph type="dt" sz="half" idx="10"/>
          </p:nvPr>
        </p:nvSpPr>
        <p:spPr/>
        <p:txBody>
          <a:bodyPr/>
          <a:lstStyle/>
          <a:p>
            <a:fld id="{00869BE2-0315-43F2-819D-AD57ABC38193}" type="datetimeFigureOut">
              <a:rPr lang="bg-BG" smtClean="0"/>
              <a:t>18.10.2018 г.</a:t>
            </a:fld>
            <a:endParaRPr lang="bg-BG"/>
          </a:p>
        </p:txBody>
      </p:sp>
      <p:sp>
        <p:nvSpPr>
          <p:cNvPr id="5" name="Footer Placeholder 4"/>
          <p:cNvSpPr>
            <a:spLocks noGrp="1"/>
          </p:cNvSpPr>
          <p:nvPr>
            <p:ph type="ftr" sz="quarter" idx="11"/>
          </p:nvPr>
        </p:nvSpPr>
        <p:spPr/>
        <p:txBody>
          <a:bodyPr/>
          <a:lstStyle/>
          <a:p>
            <a:endParaRPr lang="bg-BG"/>
          </a:p>
        </p:txBody>
      </p:sp>
      <p:sp>
        <p:nvSpPr>
          <p:cNvPr id="6" name="Slide Number Placeholder 5"/>
          <p:cNvSpPr>
            <a:spLocks noGrp="1"/>
          </p:cNvSpPr>
          <p:nvPr>
            <p:ph type="sldNum" sz="quarter" idx="12"/>
          </p:nvPr>
        </p:nvSpPr>
        <p:spPr/>
        <p:txBody>
          <a:bodyPr/>
          <a:lstStyle/>
          <a:p>
            <a:fld id="{9EBFC5B5-A578-4D53-949B-2C90FF5ED277}" type="slidenum">
              <a:rPr lang="bg-BG" smtClean="0"/>
              <a:t>‹#›</a:t>
            </a:fld>
            <a:endParaRPr lang="bg-BG"/>
          </a:p>
        </p:txBody>
      </p:sp>
    </p:spTree>
    <p:extLst>
      <p:ext uri="{BB962C8B-B14F-4D97-AF65-F5344CB8AC3E}">
        <p14:creationId xmlns:p14="http://schemas.microsoft.com/office/powerpoint/2010/main" val="12750761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bg-BG"/>
          </a:p>
        </p:txBody>
      </p:sp>
      <p:sp>
        <p:nvSpPr>
          <p:cNvPr id="3" name="Vertical Text Placeholder 2"/>
          <p:cNvSpPr>
            <a:spLocks noGrp="1"/>
          </p:cNvSpPr>
          <p:nvPr>
            <p:ph type="body" orient="vert" idx="1"/>
          </p:nvPr>
        </p:nvSpPr>
        <p:spPr>
          <a:xfrm>
            <a:off x="628650" y="365125"/>
            <a:ext cx="5762625"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bg-BG"/>
          </a:p>
        </p:txBody>
      </p:sp>
      <p:sp>
        <p:nvSpPr>
          <p:cNvPr id="4" name="Date Placeholder 3"/>
          <p:cNvSpPr>
            <a:spLocks noGrp="1"/>
          </p:cNvSpPr>
          <p:nvPr>
            <p:ph type="dt" sz="half" idx="10"/>
          </p:nvPr>
        </p:nvSpPr>
        <p:spPr/>
        <p:txBody>
          <a:bodyPr/>
          <a:lstStyle/>
          <a:p>
            <a:fld id="{00869BE2-0315-43F2-819D-AD57ABC38193}" type="datetimeFigureOut">
              <a:rPr lang="bg-BG" smtClean="0"/>
              <a:t>18.10.2018 г.</a:t>
            </a:fld>
            <a:endParaRPr lang="bg-BG"/>
          </a:p>
        </p:txBody>
      </p:sp>
      <p:sp>
        <p:nvSpPr>
          <p:cNvPr id="5" name="Footer Placeholder 4"/>
          <p:cNvSpPr>
            <a:spLocks noGrp="1"/>
          </p:cNvSpPr>
          <p:nvPr>
            <p:ph type="ftr" sz="quarter" idx="11"/>
          </p:nvPr>
        </p:nvSpPr>
        <p:spPr/>
        <p:txBody>
          <a:bodyPr/>
          <a:lstStyle/>
          <a:p>
            <a:endParaRPr lang="bg-BG"/>
          </a:p>
        </p:txBody>
      </p:sp>
      <p:sp>
        <p:nvSpPr>
          <p:cNvPr id="6" name="Slide Number Placeholder 5"/>
          <p:cNvSpPr>
            <a:spLocks noGrp="1"/>
          </p:cNvSpPr>
          <p:nvPr>
            <p:ph type="sldNum" sz="quarter" idx="12"/>
          </p:nvPr>
        </p:nvSpPr>
        <p:spPr/>
        <p:txBody>
          <a:bodyPr/>
          <a:lstStyle/>
          <a:p>
            <a:fld id="{9EBFC5B5-A578-4D53-949B-2C90FF5ED277}" type="slidenum">
              <a:rPr lang="bg-BG" smtClean="0"/>
              <a:t>‹#›</a:t>
            </a:fld>
            <a:endParaRPr lang="bg-BG"/>
          </a:p>
        </p:txBody>
      </p:sp>
    </p:spTree>
    <p:extLst>
      <p:ext uri="{BB962C8B-B14F-4D97-AF65-F5344CB8AC3E}">
        <p14:creationId xmlns:p14="http://schemas.microsoft.com/office/powerpoint/2010/main" val="243344221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bg-BG"/>
          </a:p>
        </p:txBody>
      </p:sp>
      <p:sp>
        <p:nvSpPr>
          <p:cNvPr id="3" name="Date Placeholder 2"/>
          <p:cNvSpPr>
            <a:spLocks noGrp="1"/>
          </p:cNvSpPr>
          <p:nvPr>
            <p:ph type="dt" sz="half" idx="10"/>
          </p:nvPr>
        </p:nvSpPr>
        <p:spPr/>
        <p:txBody>
          <a:bodyPr/>
          <a:lstStyle/>
          <a:p>
            <a:fld id="{00869BE2-0315-43F2-819D-AD57ABC38193}" type="datetimeFigureOut">
              <a:rPr lang="bg-BG" smtClean="0"/>
              <a:t>18.10.2018 г.</a:t>
            </a:fld>
            <a:endParaRPr lang="bg-BG"/>
          </a:p>
        </p:txBody>
      </p:sp>
      <p:sp>
        <p:nvSpPr>
          <p:cNvPr id="4" name="Footer Placeholder 3"/>
          <p:cNvSpPr>
            <a:spLocks noGrp="1"/>
          </p:cNvSpPr>
          <p:nvPr>
            <p:ph type="ftr" sz="quarter" idx="11"/>
          </p:nvPr>
        </p:nvSpPr>
        <p:spPr/>
        <p:txBody>
          <a:bodyPr/>
          <a:lstStyle/>
          <a:p>
            <a:endParaRPr lang="bg-BG"/>
          </a:p>
        </p:txBody>
      </p:sp>
      <p:sp>
        <p:nvSpPr>
          <p:cNvPr id="5" name="Slide Number Placeholder 4"/>
          <p:cNvSpPr>
            <a:spLocks noGrp="1"/>
          </p:cNvSpPr>
          <p:nvPr>
            <p:ph type="sldNum" sz="quarter" idx="12"/>
          </p:nvPr>
        </p:nvSpPr>
        <p:spPr/>
        <p:txBody>
          <a:bodyPr/>
          <a:lstStyle/>
          <a:p>
            <a:fld id="{9EBFC5B5-A578-4D53-949B-2C90FF5ED277}" type="slidenum">
              <a:rPr lang="bg-BG" smtClean="0"/>
              <a:t>‹#›</a:t>
            </a:fld>
            <a:endParaRPr lang="bg-BG"/>
          </a:p>
        </p:txBody>
      </p:sp>
    </p:spTree>
    <p:extLst>
      <p:ext uri="{BB962C8B-B14F-4D97-AF65-F5344CB8AC3E}">
        <p14:creationId xmlns:p14="http://schemas.microsoft.com/office/powerpoint/2010/main" val="40259723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bg-BG"/>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bg-BG"/>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FA2A0995-DDCF-456E-85EC-1B4942CDC6E2}" type="datetimeFigureOut">
              <a:rPr lang="bg-BG" smtClean="0"/>
              <a:pPr/>
              <a:t>18.10.2018 г.</a:t>
            </a:fld>
            <a:endParaRPr lang="bg-BG"/>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bg-BG"/>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78E43D3-2409-4803-9846-51C6F1A46F72}" type="slidenum">
              <a:rPr lang="bg-BG" smtClean="0"/>
              <a:pPr/>
              <a:t>‹#›</a:t>
            </a:fld>
            <a:endParaRPr lang="bg-BG"/>
          </a:p>
        </p:txBody>
      </p:sp>
    </p:spTree>
    <p:extLst>
      <p:ext uri="{BB962C8B-B14F-4D97-AF65-F5344CB8AC3E}">
        <p14:creationId xmlns:p14="http://schemas.microsoft.com/office/powerpoint/2010/main" val="224595947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bg-BG"/>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smtClean="0"/>
              <a:t>Click to edit Master title style</a:t>
            </a:r>
            <a:endParaRPr lang="bg-BG"/>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bg-BG"/>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0869BE2-0315-43F2-819D-AD57ABC38193}" type="datetimeFigureOut">
              <a:rPr lang="bg-BG" smtClean="0"/>
              <a:t>18.10.2018 г.</a:t>
            </a:fld>
            <a:endParaRPr lang="bg-BG"/>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bg-BG"/>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EBFC5B5-A578-4D53-949B-2C90FF5ED277}" type="slidenum">
              <a:rPr lang="bg-BG" smtClean="0"/>
              <a:t>‹#›</a:t>
            </a:fld>
            <a:endParaRPr lang="bg-BG"/>
          </a:p>
        </p:txBody>
      </p:sp>
    </p:spTree>
    <p:extLst>
      <p:ext uri="{BB962C8B-B14F-4D97-AF65-F5344CB8AC3E}">
        <p14:creationId xmlns:p14="http://schemas.microsoft.com/office/powerpoint/2010/main" val="900244577"/>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bg-BG"/>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11560" y="2606467"/>
            <a:ext cx="7851648" cy="2286016"/>
          </a:xfrm>
        </p:spPr>
        <p:txBody>
          <a:bodyPr>
            <a:normAutofit fontScale="90000"/>
          </a:bodyPr>
          <a:lstStyle/>
          <a:p>
            <a:pPr algn="ctr"/>
            <a:r>
              <a:rPr lang="bg-BG" dirty="0" smtClean="0"/>
              <a:t/>
            </a:r>
            <a:br>
              <a:rPr lang="bg-BG" dirty="0" smtClean="0"/>
            </a:br>
            <a:r>
              <a:rPr lang="bg-BG" dirty="0" smtClean="0"/>
              <a:t/>
            </a:r>
            <a:br>
              <a:rPr lang="bg-BG" dirty="0" smtClean="0"/>
            </a:br>
            <a:r>
              <a:rPr lang="bg-BG" dirty="0" smtClean="0"/>
              <a:t/>
            </a:r>
            <a:br>
              <a:rPr lang="bg-BG" dirty="0" smtClean="0"/>
            </a:br>
            <a:r>
              <a:rPr lang="bg-BG" dirty="0" smtClean="0"/>
              <a:t/>
            </a:r>
            <a:br>
              <a:rPr lang="bg-BG" dirty="0" smtClean="0"/>
            </a:br>
            <a:r>
              <a:rPr lang="bg-BG" dirty="0" smtClean="0"/>
              <a:t/>
            </a:r>
            <a:br>
              <a:rPr lang="bg-BG" dirty="0" smtClean="0"/>
            </a:br>
            <a:r>
              <a:rPr lang="bg-BG" dirty="0" smtClean="0"/>
              <a:t/>
            </a:r>
            <a:br>
              <a:rPr lang="bg-BG" dirty="0" smtClean="0"/>
            </a:br>
            <a:r>
              <a:rPr lang="bg-BG" dirty="0" smtClean="0"/>
              <a:t/>
            </a:r>
            <a:br>
              <a:rPr lang="bg-BG" dirty="0" smtClean="0"/>
            </a:br>
            <a:r>
              <a:rPr lang="bg-BG" dirty="0" smtClean="0"/>
              <a:t/>
            </a:r>
            <a:br>
              <a:rPr lang="bg-BG" dirty="0" smtClean="0"/>
            </a:br>
            <a:r>
              <a:rPr lang="bg-BG" dirty="0" smtClean="0"/>
              <a:t/>
            </a:r>
            <a:br>
              <a:rPr lang="bg-BG" dirty="0" smtClean="0"/>
            </a:br>
            <a:r>
              <a:rPr lang="bg-BG" dirty="0" smtClean="0"/>
              <a:t/>
            </a:r>
            <a:br>
              <a:rPr lang="bg-BG" dirty="0" smtClean="0"/>
            </a:br>
            <a:r>
              <a:rPr lang="bg-BG" dirty="0" smtClean="0"/>
              <a:t/>
            </a:r>
            <a:br>
              <a:rPr lang="bg-BG" dirty="0" smtClean="0"/>
            </a:br>
            <a:r>
              <a:rPr lang="bg-BG" dirty="0" smtClean="0"/>
              <a:t/>
            </a:r>
            <a:br>
              <a:rPr lang="bg-BG" dirty="0" smtClean="0"/>
            </a:br>
            <a:r>
              <a:rPr lang="bg-BG" dirty="0" smtClean="0"/>
              <a:t/>
            </a:r>
            <a:br>
              <a:rPr lang="bg-BG" dirty="0" smtClean="0"/>
            </a:br>
            <a:r>
              <a:rPr lang="bg-BG" dirty="0" smtClean="0"/>
              <a:t/>
            </a:r>
            <a:br>
              <a:rPr lang="bg-BG" dirty="0" smtClean="0"/>
            </a:br>
            <a:r>
              <a:rPr lang="bg-BG" dirty="0" smtClean="0"/>
              <a:t/>
            </a:r>
            <a:br>
              <a:rPr lang="bg-BG" dirty="0" smtClean="0"/>
            </a:br>
            <a:r>
              <a:rPr lang="bg-BG" dirty="0" smtClean="0"/>
              <a:t/>
            </a:r>
            <a:br>
              <a:rPr lang="bg-BG" dirty="0" smtClean="0"/>
            </a:br>
            <a:r>
              <a:rPr lang="bg-BG" dirty="0" smtClean="0"/>
              <a:t/>
            </a:r>
            <a:br>
              <a:rPr lang="bg-BG" dirty="0" smtClean="0"/>
            </a:br>
            <a:r>
              <a:rPr lang="bg-BG" dirty="0" smtClean="0"/>
              <a:t/>
            </a:r>
            <a:br>
              <a:rPr lang="bg-BG" dirty="0" smtClean="0"/>
            </a:br>
            <a:r>
              <a:rPr lang="bg-BG" dirty="0" smtClean="0"/>
              <a:t/>
            </a:r>
            <a:br>
              <a:rPr lang="bg-BG" dirty="0" smtClean="0"/>
            </a:br>
            <a:r>
              <a:rPr lang="bg-BG" dirty="0" smtClean="0"/>
              <a:t/>
            </a:r>
            <a:br>
              <a:rPr lang="bg-BG" dirty="0" smtClean="0"/>
            </a:br>
            <a:r>
              <a:rPr lang="bg-BG" dirty="0" smtClean="0"/>
              <a:t/>
            </a:r>
            <a:br>
              <a:rPr lang="bg-BG" dirty="0" smtClean="0"/>
            </a:br>
            <a:r>
              <a:rPr lang="bg-BG" dirty="0" smtClean="0"/>
              <a:t/>
            </a:r>
            <a:br>
              <a:rPr lang="bg-BG" dirty="0" smtClean="0"/>
            </a:br>
            <a:r>
              <a:rPr lang="bg-BG" sz="4400" dirty="0" smtClean="0"/>
              <a:t>ТУРОПЕРАТОРСКА, АГЕНТСКА И ТУРИСТИЧЕСКА ТРАНСПОРТНА ДЕЙНОСТ</a:t>
            </a:r>
            <a:endParaRPr lang="bg-BG" sz="4400" dirty="0"/>
          </a:p>
        </p:txBody>
      </p:sp>
      <p:sp>
        <p:nvSpPr>
          <p:cNvPr id="3" name="Subtitle 2"/>
          <p:cNvSpPr>
            <a:spLocks noGrp="1"/>
          </p:cNvSpPr>
          <p:nvPr>
            <p:ph type="subTitle" idx="1"/>
          </p:nvPr>
        </p:nvSpPr>
        <p:spPr>
          <a:xfrm>
            <a:off x="611560" y="5301208"/>
            <a:ext cx="7854696" cy="1266384"/>
          </a:xfrm>
        </p:spPr>
        <p:txBody>
          <a:bodyPr>
            <a:normAutofit/>
          </a:bodyPr>
          <a:lstStyle/>
          <a:p>
            <a:pPr algn="ctr"/>
            <a:r>
              <a:rPr lang="bg-BG" sz="3600" dirty="0" smtClean="0"/>
              <a:t>доц. д-р Златина Караджова</a:t>
            </a:r>
            <a:endParaRPr lang="bg-BG" sz="36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596" y="1133872"/>
            <a:ext cx="8229600" cy="1070992"/>
          </a:xfrm>
        </p:spPr>
        <p:txBody>
          <a:bodyPr>
            <a:normAutofit fontScale="90000"/>
          </a:bodyPr>
          <a:lstStyle/>
          <a:p>
            <a:pPr algn="ctr"/>
            <a:r>
              <a:rPr lang="bg-BG" sz="2000" b="1" dirty="0" smtClean="0"/>
              <a:t>Глава трета</a:t>
            </a:r>
            <a:r>
              <a:rPr lang="bg-BG" sz="2000" dirty="0" smtClean="0"/>
              <a:t/>
            </a:r>
            <a:br>
              <a:rPr lang="bg-BG" sz="2000" dirty="0" smtClean="0"/>
            </a:br>
            <a:r>
              <a:rPr lang="bg-BG" sz="2000" b="1" dirty="0" smtClean="0"/>
              <a:t>ГЛОБАЛИЗАЦИЯ И ИНТЕРНАЦИОНАЛИЗАЦИЯ В ДЕЙНОСТТА НА ПОСРЕДНИЦИТЕ</a:t>
            </a:r>
            <a:r>
              <a:rPr lang="bg-BG" sz="2000" dirty="0" smtClean="0"/>
              <a:t/>
            </a:r>
            <a:br>
              <a:rPr lang="bg-BG" sz="2000" dirty="0" smtClean="0"/>
            </a:br>
            <a:r>
              <a:rPr lang="bg-BG" sz="2000" b="1" dirty="0" smtClean="0"/>
              <a:t>3.1. Влияние на глобализацията в посредническите дейности</a:t>
            </a:r>
            <a:r>
              <a:rPr lang="bg-BG" sz="2000" dirty="0" smtClean="0"/>
              <a:t/>
            </a:r>
            <a:br>
              <a:rPr lang="bg-BG" sz="2000" dirty="0" smtClean="0"/>
            </a:br>
            <a:endParaRPr lang="bg-BG" sz="2000" dirty="0"/>
          </a:p>
        </p:txBody>
      </p:sp>
      <p:sp>
        <p:nvSpPr>
          <p:cNvPr id="3" name="Content Placeholder 2"/>
          <p:cNvSpPr>
            <a:spLocks noGrp="1"/>
          </p:cNvSpPr>
          <p:nvPr>
            <p:ph idx="1"/>
          </p:nvPr>
        </p:nvSpPr>
        <p:spPr>
          <a:xfrm>
            <a:off x="600046" y="2276872"/>
            <a:ext cx="7886700" cy="4351338"/>
          </a:xfrm>
        </p:spPr>
        <p:txBody>
          <a:bodyPr>
            <a:normAutofit fontScale="92500"/>
          </a:bodyPr>
          <a:lstStyle/>
          <a:p>
            <a:pPr marL="0" indent="0" algn="just">
              <a:buNone/>
            </a:pPr>
            <a:r>
              <a:rPr lang="ru-RU" dirty="0" smtClean="0"/>
              <a:t>Мног</a:t>
            </a:r>
            <a:r>
              <a:rPr lang="bg-BG" dirty="0" smtClean="0"/>
              <a:t>о</a:t>
            </a:r>
            <a:r>
              <a:rPr lang="ru-RU" dirty="0" smtClean="0"/>
              <a:t> и</a:t>
            </a:r>
            <a:r>
              <a:rPr lang="bg-BG" dirty="0" smtClean="0"/>
              <a:t>з</a:t>
            </a:r>
            <a:r>
              <a:rPr lang="ru-RU" dirty="0" smtClean="0"/>
              <a:t>следователи и публицист</a:t>
            </a:r>
            <a:r>
              <a:rPr lang="bg-BG" dirty="0" smtClean="0"/>
              <a:t>и</a:t>
            </a:r>
            <a:r>
              <a:rPr lang="ru-RU" dirty="0" smtClean="0"/>
              <a:t> призна</a:t>
            </a:r>
            <a:r>
              <a:rPr lang="bg-BG" dirty="0" smtClean="0"/>
              <a:t>ва</a:t>
            </a:r>
            <a:r>
              <a:rPr lang="ru-RU" dirty="0" smtClean="0"/>
              <a:t>т, о</a:t>
            </a:r>
            <a:r>
              <a:rPr lang="bg-BG" dirty="0" smtClean="0"/>
              <a:t>баче</a:t>
            </a:r>
            <a:r>
              <a:rPr lang="ru-RU" dirty="0" smtClean="0"/>
              <a:t>, ч</a:t>
            </a:r>
            <a:r>
              <a:rPr lang="bg-BG" dirty="0" smtClean="0"/>
              <a:t>е</a:t>
            </a:r>
            <a:r>
              <a:rPr lang="ru-RU" dirty="0" smtClean="0"/>
              <a:t> глобализация</a:t>
            </a:r>
            <a:r>
              <a:rPr lang="bg-BG" dirty="0" smtClean="0"/>
              <a:t>та</a:t>
            </a:r>
            <a:r>
              <a:rPr lang="ru-RU" dirty="0" smtClean="0"/>
              <a:t> води </a:t>
            </a:r>
            <a:r>
              <a:rPr lang="bg-BG" dirty="0" smtClean="0"/>
              <a:t>д</a:t>
            </a:r>
            <a:r>
              <a:rPr lang="ru-RU" dirty="0" smtClean="0"/>
              <a:t>о важн</a:t>
            </a:r>
            <a:r>
              <a:rPr lang="bg-BG" dirty="0" smtClean="0"/>
              <a:t>и</a:t>
            </a:r>
            <a:r>
              <a:rPr lang="ru-RU" dirty="0" smtClean="0"/>
              <a:t> пр</a:t>
            </a:r>
            <a:r>
              <a:rPr lang="bg-BG" dirty="0" smtClean="0"/>
              <a:t>о</a:t>
            </a:r>
            <a:r>
              <a:rPr lang="ru-RU" dirty="0" smtClean="0"/>
              <a:t>мен</a:t>
            </a:r>
            <a:r>
              <a:rPr lang="bg-BG" dirty="0" smtClean="0"/>
              <a:t>и</a:t>
            </a:r>
            <a:r>
              <a:rPr lang="ru-RU" dirty="0" smtClean="0"/>
              <a:t> не </a:t>
            </a:r>
            <a:r>
              <a:rPr lang="bg-BG" dirty="0" smtClean="0"/>
              <a:t>само</a:t>
            </a:r>
            <a:r>
              <a:rPr lang="ru-RU" dirty="0" smtClean="0"/>
              <a:t> в сфер</a:t>
            </a:r>
            <a:r>
              <a:rPr lang="bg-BG" dirty="0" smtClean="0"/>
              <a:t>ата на и</a:t>
            </a:r>
            <a:r>
              <a:rPr lang="ru-RU" dirty="0" smtClean="0"/>
              <a:t>кономик</a:t>
            </a:r>
            <a:r>
              <a:rPr lang="bg-BG" dirty="0" smtClean="0"/>
              <a:t>ата</a:t>
            </a:r>
            <a:r>
              <a:rPr lang="ru-RU" dirty="0" smtClean="0"/>
              <a:t>, но и</a:t>
            </a:r>
            <a:r>
              <a:rPr lang="bg-BG" dirty="0" smtClean="0"/>
              <a:t> във всички сфери на обществено – икономическия живот. Глобализацията е всеобхватен процес, който следва да се коментира от различни гледни точки. Едно от главните проявления на глобализационните трансформации е в сферата на икономиката. За първи път терминът глобализация е използван от</a:t>
            </a:r>
            <a:r>
              <a:rPr lang="bg-BG" i="1" dirty="0" smtClean="0"/>
              <a:t> </a:t>
            </a:r>
            <a:r>
              <a:rPr lang="bg-BG" dirty="0" smtClean="0"/>
              <a:t>Тиодор Левит (Th. Levit) в статия, публикувана в списание Harvard Business Review през 1983 г. </a:t>
            </a:r>
            <a:r>
              <a:rPr lang="bg-BG" i="1" dirty="0" smtClean="0"/>
              <a:t>Левит</a:t>
            </a:r>
            <a:r>
              <a:rPr lang="bg-BG" dirty="0" smtClean="0"/>
              <a:t> разглежда глобализацията като сливане на пазара на отделните продукти, произвеждани от големите транснационални корпорации (ТНК). Главен популяризатор на новата категория, обаче става </a:t>
            </a:r>
            <a:r>
              <a:rPr lang="ru-RU" dirty="0" smtClean="0"/>
              <a:t>Кеничи Омае (</a:t>
            </a:r>
            <a:r>
              <a:rPr lang="en-US" dirty="0" smtClean="0"/>
              <a:t>K</a:t>
            </a:r>
            <a:r>
              <a:rPr lang="ru-RU" dirty="0" smtClean="0"/>
              <a:t>. </a:t>
            </a:r>
            <a:r>
              <a:rPr lang="en-US" dirty="0" err="1" smtClean="0"/>
              <a:t>Ohmae</a:t>
            </a:r>
            <a:r>
              <a:rPr lang="ru-RU" i="1" dirty="0" smtClean="0"/>
              <a:t>).</a:t>
            </a:r>
            <a:r>
              <a:rPr lang="ru-RU" b="1" dirty="0" smtClean="0"/>
              <a:t> </a:t>
            </a:r>
            <a:r>
              <a:rPr lang="bg-BG" dirty="0" smtClean="0"/>
              <a:t>Според него световната икономика зависи от взаимозависимостта между трите центъра на Триадата (Европейски съюз , САЩ и Япония). </a:t>
            </a:r>
            <a:r>
              <a:rPr lang="ru-RU" i="1" dirty="0" smtClean="0"/>
              <a:t>Омае</a:t>
            </a:r>
            <a:r>
              <a:rPr lang="bg-BG" dirty="0" smtClean="0"/>
              <a:t> твърди, че икономическото значение на държавите намалява, а ролята на регулатор на стопанството се поема от глобалните компании.</a:t>
            </a:r>
          </a:p>
          <a:p>
            <a:endParaRPr lang="bg-BG"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988840"/>
            <a:ext cx="8229600" cy="4335760"/>
          </a:xfrm>
        </p:spPr>
        <p:txBody>
          <a:bodyPr>
            <a:normAutofit/>
          </a:bodyPr>
          <a:lstStyle/>
          <a:p>
            <a:pPr marL="0" indent="0" algn="just">
              <a:buNone/>
            </a:pPr>
            <a:r>
              <a:rPr lang="bg-BG" dirty="0" smtClean="0"/>
              <a:t>В резултат на международната кооперация на производството, развитието на международното разделение на труда, външната търговия и международните икономически отношения се засилват взаимовръзките и взаимозависимостта на националните икономики, тяхното нормално развитие е невъзможно без да се отчита външният фактор. Това явление е прието да се нарича интернационализация на икономиката. </a:t>
            </a:r>
            <a:r>
              <a:rPr lang="bg-BG" i="1" dirty="0" smtClean="0"/>
              <a:t>Интернационализацията на икономиката </a:t>
            </a:r>
            <a:r>
              <a:rPr lang="bg-BG" dirty="0" smtClean="0"/>
              <a:t>представлява засилване на взаимовръзката и взаимозависимостта на икономиките на отделните страни, влиянието на международните икономически отношения върху националните икономики, участие на страните в световното стопанство. </a:t>
            </a:r>
            <a:endParaRPr lang="bg-BG"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700808"/>
            <a:ext cx="8229600" cy="4623792"/>
          </a:xfrm>
        </p:spPr>
        <p:txBody>
          <a:bodyPr>
            <a:normAutofit/>
          </a:bodyPr>
          <a:lstStyle/>
          <a:p>
            <a:pPr algn="just"/>
            <a:r>
              <a:rPr lang="bg-BG" i="1" dirty="0" smtClean="0"/>
              <a:t>Международното икономическо сътрудничество</a:t>
            </a:r>
            <a:r>
              <a:rPr lang="bg-BG" dirty="0" smtClean="0"/>
              <a:t> означава развитие на устойчиви икономически връзки между страни и народи, преместване на производствените процеси извън националните граници.</a:t>
            </a:r>
            <a:endParaRPr lang="en-US" dirty="0" smtClean="0"/>
          </a:p>
          <a:p>
            <a:pPr algn="just"/>
            <a:r>
              <a:rPr lang="bg-BG" i="1" dirty="0" smtClean="0"/>
              <a:t>Международната икономическа интеграция</a:t>
            </a:r>
            <a:r>
              <a:rPr lang="bg-BG" b="1" dirty="0" smtClean="0"/>
              <a:t> </a:t>
            </a:r>
            <a:r>
              <a:rPr lang="bg-BG" dirty="0" smtClean="0"/>
              <a:t>означава сближаване и взаимно приспособяване на националните икономики, включването им в единен производствен процес в интернационални мащаби. Тя може да се характеризира като процес на икономическо обединение на страните на основата на разделението на труда между отделните национални стопанства, взаимодействие между икономиките им на различни равнища и различни форми, чрез създаване на дълбоки и устойчиви взаимовръзки.</a:t>
            </a:r>
          </a:p>
          <a:p>
            <a:pPr algn="just"/>
            <a:endParaRPr lang="bg-BG"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556792"/>
            <a:ext cx="8229600" cy="4767808"/>
          </a:xfrm>
        </p:spPr>
        <p:txBody>
          <a:bodyPr>
            <a:normAutofit lnSpcReduction="10000"/>
          </a:bodyPr>
          <a:lstStyle/>
          <a:p>
            <a:pPr marL="0" indent="0" algn="just">
              <a:buNone/>
            </a:pPr>
            <a:r>
              <a:rPr lang="bg-BG" dirty="0" smtClean="0"/>
              <a:t>Влиянието на глобализацията върху туризма, в частност посредническите дейности, се осъществява на две нива. Едното касае предпоставките и условията за осъществяване на туризма като дейност. То се нарича инфраструктурно ниво и има отношение към транспортната инфраструктура, към характера на информационната система, към структурирането на свободното и работно време. Това са фактори, чиято същностна промяна в процеса на глобализация води след себе си до трансформации в условията, характера, мащабите и насоките на развитие на съвременната посредническа дейност.</a:t>
            </a:r>
          </a:p>
          <a:p>
            <a:pPr marL="0" indent="0" algn="just">
              <a:buNone/>
            </a:pPr>
            <a:r>
              <a:rPr lang="bg-BG" dirty="0" smtClean="0"/>
              <a:t>Другото ниво касае онези промени в стила на живот на съвременния човек, които се предизвикват или поне се благоприятстват от глобализацията и имат пряко отношение към мотивацията за предприемане на туристическо пътуване. Става дума за промените в битието на съвременния човек, от които се поражда определена „воля за туризъм”. Това е „ниво на мета-мотивацията за туризъм”.</a:t>
            </a:r>
          </a:p>
          <a:p>
            <a:pPr algn="just"/>
            <a:endParaRPr lang="bg-BG"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340768"/>
            <a:ext cx="8229600" cy="5328592"/>
          </a:xfrm>
        </p:spPr>
        <p:txBody>
          <a:bodyPr>
            <a:normAutofit/>
          </a:bodyPr>
          <a:lstStyle/>
          <a:p>
            <a:pPr marL="0" indent="0" algn="just">
              <a:buNone/>
            </a:pPr>
            <a:r>
              <a:rPr lang="ru-RU" dirty="0" smtClean="0"/>
              <a:t>В глобалната икономика ефективно и конкурентоспособно </a:t>
            </a:r>
            <a:r>
              <a:rPr lang="bg-BG" dirty="0" smtClean="0"/>
              <a:t>туристическо </a:t>
            </a:r>
            <a:r>
              <a:rPr lang="ru-RU" dirty="0" smtClean="0"/>
              <a:t>предприятие ще бъде това, което:</a:t>
            </a:r>
            <a:endParaRPr lang="bg-BG" dirty="0" smtClean="0"/>
          </a:p>
          <a:p>
            <a:pPr marL="0" indent="0" algn="just">
              <a:buNone/>
            </a:pPr>
            <a:r>
              <a:rPr lang="bg-BG" dirty="0" smtClean="0"/>
              <a:t>1. У</a:t>
            </a:r>
            <a:r>
              <a:rPr lang="ru-RU" dirty="0" smtClean="0"/>
              <a:t>спее да приложи информационната и телекомуникационната системи, за да изучи световния пазар на факторите за производство и пласмент: именно там то ще е в състояние да получава изгода от съотношението между недостига и излишъка на ресурси в глобален мащаб и осъществява избора на място и начините за тяхното използване;</a:t>
            </a:r>
            <a:endParaRPr lang="bg-BG" dirty="0" smtClean="0"/>
          </a:p>
          <a:p>
            <a:pPr marL="0" indent="0" algn="just">
              <a:buNone/>
            </a:pPr>
            <a:r>
              <a:rPr lang="bg-BG" dirty="0" smtClean="0"/>
              <a:t>2. З</a:t>
            </a:r>
            <a:r>
              <a:rPr lang="ru-RU" dirty="0" smtClean="0"/>
              <a:t>нае, че конкурентното предимство се определя от интелектуалния капитал и от производителността, най – добре</a:t>
            </a:r>
            <a:r>
              <a:rPr lang="bg-BG" dirty="0" smtClean="0"/>
              <a:t> в комбинация</a:t>
            </a:r>
            <a:r>
              <a:rPr lang="ru-RU" dirty="0" smtClean="0"/>
              <a:t> с факторите, които в достатъчно количество се намират на глобалния пазар</a:t>
            </a:r>
            <a:r>
              <a:rPr lang="bg-BG" dirty="0" smtClean="0"/>
              <a:t>:</a:t>
            </a:r>
            <a:r>
              <a:rPr lang="ru-RU" dirty="0" smtClean="0"/>
              <a:t> тогава мащаб</a:t>
            </a:r>
            <a:r>
              <a:rPr lang="bg-BG" dirty="0" smtClean="0"/>
              <a:t>ът</a:t>
            </a:r>
            <a:r>
              <a:rPr lang="ru-RU" dirty="0" smtClean="0"/>
              <a:t> на производство</a:t>
            </a:r>
            <a:r>
              <a:rPr lang="bg-BG" dirty="0" smtClean="0"/>
              <a:t> и реализация на туристическия продукт </a:t>
            </a:r>
            <a:r>
              <a:rPr lang="ru-RU" dirty="0" smtClean="0"/>
              <a:t>създава условия както за финансирането, така и за откупуването на иновациите.</a:t>
            </a:r>
            <a:endParaRPr lang="bg-BG" dirty="0" smtClean="0"/>
          </a:p>
          <a:p>
            <a:pPr marL="0" indent="0" algn="just">
              <a:buNone/>
            </a:pPr>
            <a:r>
              <a:rPr lang="bg-BG" dirty="0" smtClean="0"/>
              <a:t>3. Заложи на персонала като основно конкурентно предимство и реализира на практика концепцията за „учене през целия живот”.</a:t>
            </a:r>
          </a:p>
          <a:p>
            <a:pPr algn="just"/>
            <a:endParaRPr lang="bg-BG"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1340768"/>
            <a:ext cx="7886700" cy="997993"/>
          </a:xfrm>
        </p:spPr>
        <p:txBody>
          <a:bodyPr>
            <a:normAutofit/>
          </a:bodyPr>
          <a:lstStyle/>
          <a:p>
            <a:pPr algn="ctr"/>
            <a:r>
              <a:rPr lang="bg-BG" sz="2000" b="1" dirty="0" smtClean="0"/>
              <a:t>3.2. Посредническата дейност в условията на електронен пазар</a:t>
            </a:r>
            <a:endParaRPr lang="bg-BG" sz="2000" dirty="0"/>
          </a:p>
        </p:txBody>
      </p:sp>
      <p:sp>
        <p:nvSpPr>
          <p:cNvPr id="3" name="Content Placeholder 2"/>
          <p:cNvSpPr>
            <a:spLocks noGrp="1"/>
          </p:cNvSpPr>
          <p:nvPr>
            <p:ph idx="1"/>
          </p:nvPr>
        </p:nvSpPr>
        <p:spPr>
          <a:xfrm>
            <a:off x="628650" y="2338761"/>
            <a:ext cx="7886700" cy="3838201"/>
          </a:xfrm>
        </p:spPr>
        <p:txBody>
          <a:bodyPr>
            <a:normAutofit/>
          </a:bodyPr>
          <a:lstStyle/>
          <a:p>
            <a:pPr lvl="0"/>
            <a:r>
              <a:rPr lang="bg-BG" b="1" u="sng" dirty="0" smtClean="0"/>
              <a:t>Интернет</a:t>
            </a:r>
            <a:r>
              <a:rPr lang="bg-BG" b="1" dirty="0" smtClean="0"/>
              <a:t> </a:t>
            </a:r>
            <a:endParaRPr lang="bg-BG" dirty="0" smtClean="0"/>
          </a:p>
          <a:p>
            <a:pPr marL="0" indent="0" algn="just">
              <a:buNone/>
            </a:pPr>
            <a:r>
              <a:rPr lang="bg-BG" dirty="0" smtClean="0"/>
              <a:t>Интернет е глобална система от взаимосвързани компютърни мрежи, която използва стандартния пакет от протоколи </a:t>
            </a:r>
            <a:r>
              <a:rPr lang="bg-BG" i="1" dirty="0" smtClean="0"/>
              <a:t>, </a:t>
            </a:r>
            <a:r>
              <a:rPr lang="bg-BG" dirty="0" smtClean="0"/>
              <a:t>обслужвайки милиарди потребители по целия свят. Тя представлява </a:t>
            </a:r>
            <a:r>
              <a:rPr lang="bg-BG" i="1" dirty="0" smtClean="0"/>
              <a:t>мрежа от мрежи</a:t>
            </a:r>
            <a:r>
              <a:rPr lang="bg-BG" dirty="0" smtClean="0"/>
              <a:t>, съставена от милиони частни, обществени, академични, търговски и държавни мрежи с от местен до глобален обхват, свързани помежду си чрез сложна система електронни и оптически мрежови устройства и съоръжения. Интернет служи за пренасяне на голямо разнообразие от информационни ресурси и услуги.</a:t>
            </a:r>
          </a:p>
          <a:p>
            <a:pPr algn="just"/>
            <a:endParaRPr lang="bg-BG"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idx="1"/>
          </p:nvPr>
        </p:nvSpPr>
        <p:spPr>
          <a:xfrm>
            <a:off x="457200" y="1340768"/>
            <a:ext cx="8229600" cy="5400600"/>
          </a:xfrm>
        </p:spPr>
        <p:txBody>
          <a:bodyPr>
            <a:normAutofit/>
          </a:bodyPr>
          <a:lstStyle/>
          <a:p>
            <a:pPr lvl="0"/>
            <a:r>
              <a:rPr lang="bg-BG" b="1" u="sng" dirty="0" smtClean="0"/>
              <a:t>Електронен туризъм</a:t>
            </a:r>
            <a:endParaRPr lang="bg-BG" dirty="0" smtClean="0"/>
          </a:p>
          <a:p>
            <a:pPr algn="just"/>
            <a:r>
              <a:rPr lang="bg-BG" dirty="0" smtClean="0"/>
              <a:t>Електронен туризъм е понятие, наложило се в ерата на Web</a:t>
            </a:r>
            <a:r>
              <a:rPr lang="bg-BG" u="sng" dirty="0" smtClean="0"/>
              <a:t> </a:t>
            </a:r>
            <a:r>
              <a:rPr lang="bg-BG" dirty="0" smtClean="0"/>
              <a:t>2.0, с което се означава пренасянето на част от туристическите</a:t>
            </a:r>
            <a:r>
              <a:rPr lang="en-US" dirty="0" smtClean="0"/>
              <a:t> </a:t>
            </a:r>
            <a:r>
              <a:rPr lang="bg-BG" dirty="0" smtClean="0"/>
              <a:t>дейности в интернет с навлизането на информационните и комуникационни технологии в ежедневието.</a:t>
            </a:r>
          </a:p>
          <a:p>
            <a:pPr algn="just"/>
            <a:r>
              <a:rPr lang="bg-BG" dirty="0" smtClean="0"/>
              <a:t>Все повече туристически услуги се предлагат в интернет. Все повече дестинации разполагат с уебстраници, от които евентуалният посетител би могъл да се информира, да планира своето пътуване и да резервира или закупи дадена туристическа услуга. В заключение може да се обобщи, че развитието на е-туризма изисква:</a:t>
            </a:r>
          </a:p>
          <a:p>
            <a:pPr algn="just"/>
            <a:r>
              <a:rPr lang="bg-BG" dirty="0" smtClean="0"/>
              <a:t>-усъвършенстване на информационната и комуникационната инфраструктура;</a:t>
            </a:r>
          </a:p>
          <a:p>
            <a:pPr algn="just"/>
            <a:r>
              <a:rPr lang="bg-BG" dirty="0" smtClean="0"/>
              <a:t>-интегриране на бизнес процесите;</a:t>
            </a:r>
          </a:p>
          <a:p>
            <a:pPr algn="just"/>
            <a:r>
              <a:rPr lang="bg-BG" dirty="0" smtClean="0"/>
              <a:t>-внедряване на иновации;</a:t>
            </a:r>
          </a:p>
          <a:p>
            <a:pPr algn="just"/>
            <a:r>
              <a:rPr lang="bg-BG" dirty="0" smtClean="0"/>
              <a:t>-стимулиране на научно-изследователската работа в областта на електронния туристически бизнес.</a:t>
            </a:r>
          </a:p>
          <a:p>
            <a:pPr algn="just"/>
            <a:endParaRPr lang="bg-BG"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idx="1"/>
          </p:nvPr>
        </p:nvSpPr>
        <p:spPr>
          <a:xfrm>
            <a:off x="457200" y="1844824"/>
            <a:ext cx="8229600" cy="4479776"/>
          </a:xfrm>
        </p:spPr>
        <p:txBody>
          <a:bodyPr>
            <a:normAutofit/>
          </a:bodyPr>
          <a:lstStyle/>
          <a:p>
            <a:pPr lvl="0"/>
            <a:r>
              <a:rPr lang="bg-BG" b="1" dirty="0" smtClean="0"/>
              <a:t>Влияние на интернет за продажбите в туризма</a:t>
            </a:r>
            <a:endParaRPr lang="bg-BG" b="1" i="1" dirty="0" smtClean="0"/>
          </a:p>
          <a:p>
            <a:pPr marL="0" indent="0" algn="just">
              <a:buNone/>
            </a:pPr>
            <a:r>
              <a:rPr lang="bg-BG" dirty="0" smtClean="0"/>
              <a:t>Широкото използване на интернет технологиите се утвърди като една от най - важните задачи на туристическия бизнес и ключов фактор за неговото проспериране. Създаването на мощни компютъризирани информационни и резервационни системи за настаняване, транспорт, екскурзионен, културен, оздравителен, селски, бизнес или екотуризъм, които са свързани с глобалната мрежа Интернет, се превръща в актуална задача за дейността на туристическите компании и дестинации. В световен мащаб най – търсените и най - продава­ните услуги онлайн са туристическите. Едни от най - посещаваните, големи и печеливши сайтове са тези, предлагащи хотелски резервации, екскурзии, инфор­мация за различни екзотични места за ваканция, нет­радиционни маршрути и т. н.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28800"/>
            <a:ext cx="8229600" cy="4695800"/>
          </a:xfrm>
        </p:spPr>
        <p:txBody>
          <a:bodyPr>
            <a:normAutofit/>
          </a:bodyPr>
          <a:lstStyle/>
          <a:p>
            <a:pPr lvl="0"/>
            <a:r>
              <a:rPr lang="bg-BG" b="1" dirty="0" smtClean="0"/>
              <a:t>Онлайн маркетинг  </a:t>
            </a:r>
            <a:r>
              <a:rPr lang="en-US" b="1" dirty="0" smtClean="0"/>
              <a:t>     </a:t>
            </a:r>
            <a:endParaRPr lang="bg-BG" b="1" i="1" dirty="0" smtClean="0"/>
          </a:p>
          <a:p>
            <a:pPr marL="0" indent="0" algn="just">
              <a:buNone/>
            </a:pPr>
            <a:r>
              <a:rPr lang="bg-BG" dirty="0" smtClean="0"/>
              <a:t>Еволюционните процеси към информационното общество и инвазията на Интернет в човешката дейност налагат нови форми на маркетинг в туристическия бизнес, които генерират електронен туристически пазар. Развитието на туризма и информационното общество са приоритетни области за националната ни икономика и са заложени в нейната стратегия. Той е динамичен отрасъл, който търси нови форми за представяне на туристическите продукти и услуги на потенциалните клиенти. Интернет не замества липсата на комуникативност, но създава удобство. Чрез своята графична същност Интернет предразполага към изчерпателно описание на предлаганите стоки и услуги в един динамичен и интерактивен формат.</a:t>
            </a:r>
          </a:p>
          <a:p>
            <a:pPr algn="just"/>
            <a:endParaRPr lang="bg-BG"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idx="1"/>
          </p:nvPr>
        </p:nvSpPr>
        <p:spPr>
          <a:xfrm>
            <a:off x="457200" y="1628800"/>
            <a:ext cx="8229600" cy="4695800"/>
          </a:xfrm>
        </p:spPr>
        <p:txBody>
          <a:bodyPr>
            <a:normAutofit/>
          </a:bodyPr>
          <a:lstStyle/>
          <a:p>
            <a:pPr marL="0" indent="0" algn="just">
              <a:buNone/>
            </a:pPr>
            <a:r>
              <a:rPr lang="bg-BG" dirty="0" smtClean="0"/>
              <a:t>Разглеждайки задачите на маркетинга в ХХІ век Котлър дава </a:t>
            </a:r>
            <a:r>
              <a:rPr lang="bg-BG" b="1" dirty="0" smtClean="0"/>
              <a:t>две дефиниции</a:t>
            </a:r>
            <a:r>
              <a:rPr lang="bg-BG" dirty="0" smtClean="0"/>
              <a:t> – социална и управленска дефиниция. </a:t>
            </a:r>
          </a:p>
          <a:p>
            <a:pPr algn="just"/>
            <a:r>
              <a:rPr lang="bg-BG" i="1" dirty="0" smtClean="0"/>
              <a:t>	Според социалната дефиниция </a:t>
            </a:r>
            <a:r>
              <a:rPr lang="bg-BG" dirty="0" smtClean="0"/>
              <a:t>“маркетингът е обществен процес, чрез който отделни хора и групи, получават онова, от което се нуждаят и което търсят на основа на свободно създаване, предлагане и размяна на продукти.”</a:t>
            </a:r>
            <a:r>
              <a:rPr lang="bg-BG" i="1" dirty="0" smtClean="0"/>
              <a:t> </a:t>
            </a:r>
            <a:endParaRPr lang="bg-BG" dirty="0" smtClean="0"/>
          </a:p>
          <a:p>
            <a:pPr algn="just"/>
            <a:r>
              <a:rPr lang="bg-BG" i="1" dirty="0" smtClean="0"/>
              <a:t>	Според управленската концепция </a:t>
            </a:r>
            <a:r>
              <a:rPr lang="bg-BG" dirty="0" smtClean="0"/>
              <a:t>“маркетинговият мениджмънт е изкуство и наука за прилагане на основните маркетингови понятия за избор на целеви пазари и привличане, задържане и увеличаване на броя на потребителите, чрез създаване, предлагане и предаване на по-висока стойност за клиента.</a:t>
            </a:r>
            <a:r>
              <a:rPr lang="bg-BG" i="1" dirty="0" smtClean="0"/>
              <a:t>”</a:t>
            </a:r>
            <a:endParaRPr lang="bg-BG"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772816"/>
            <a:ext cx="8229600" cy="4551784"/>
          </a:xfrm>
        </p:spPr>
        <p:txBody>
          <a:bodyPr>
            <a:normAutofit/>
          </a:bodyPr>
          <a:lstStyle/>
          <a:p>
            <a:pPr marL="0" indent="0" algn="just">
              <a:buNone/>
            </a:pPr>
            <a:r>
              <a:rPr lang="bg-BG" dirty="0" smtClean="0"/>
              <a:t>Електронният маркетинг има няколко основни предимства. Първото е покритието – възможността да се достигне до неограничена като брой аудитория, с единственото изискване тази аудитория да има достъп до Световната мрежа. Това дава възможност на всяка компания да участва не само на локалния, но и на глобалния пазар на стоки и услуги. Другото голямо преимущество е по - ниската цена, в сравнение с традиционните рекламни канали, както и възможността много по - лесно и точно да се измерят резултатите от всяка Интернет кампания – всеки рекламодател може да получи детайлна информация относно това колко пъти е била видяна съответната банер реклама, както и информация за проявения интерес.</a:t>
            </a:r>
            <a:endParaRPr lang="bg-BG"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700808"/>
            <a:ext cx="8229600" cy="4623792"/>
          </a:xfrm>
        </p:spPr>
        <p:txBody>
          <a:bodyPr>
            <a:normAutofit/>
          </a:bodyPr>
          <a:lstStyle/>
          <a:p>
            <a:pPr marL="0" indent="0" algn="just">
              <a:buNone/>
            </a:pPr>
            <a:r>
              <a:rPr lang="bg-BG" dirty="0" smtClean="0"/>
              <a:t>Мобилният маркетинг допълва маркетинговия микс и е продължение на онлайн маркетинга. Носител е на новото, интерактивен е и дава безкрайно много възможности на маркетолозите. Тенденции показват, че той ще бъде във фокуса на бизнеса през следващите години и се превръща в най-актуалната тема, която вълнува маркетинговите и комуникационни специалисти. Онлайн пазаруването през мобилните телефони и таблети мобилната реклама ще бъдат основнитетенденции, които ще определят темповете и посоката на развитие на мобилната индустрия. Голяма част от бизнеса се е ориентирал в посока активно мобилно присъствие. Таблетите и смартфоните увеличават потреблението на мобилно съдържание вече не само от страна на най-страстните привърженици на новите технологии, но и от обикновените потребители. </a:t>
            </a:r>
            <a:endParaRPr lang="bg-BG"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340768"/>
            <a:ext cx="8229600" cy="5400600"/>
          </a:xfrm>
        </p:spPr>
        <p:txBody>
          <a:bodyPr>
            <a:normAutofit fontScale="92500" lnSpcReduction="10000"/>
          </a:bodyPr>
          <a:lstStyle/>
          <a:p>
            <a:pPr algn="just"/>
            <a:r>
              <a:rPr lang="bg-BG" dirty="0" smtClean="0"/>
              <a:t>e-</a:t>
            </a:r>
            <a:r>
              <a:rPr lang="bg-BG" dirty="0" err="1" smtClean="0"/>
              <a:t>mail</a:t>
            </a:r>
            <a:r>
              <a:rPr lang="bg-BG" dirty="0" smtClean="0"/>
              <a:t> маркетингът, макар че огромното количество спам, което всеки потребител получава, доста намали ефективността му и допринесе за увеличаващото се негативно отношение към него. В голяма степен това бе очаквано, предвид отношението на хората към първия братовчед на e-mail маркетинга – традиционния директен мейлинг. </a:t>
            </a:r>
          </a:p>
          <a:p>
            <a:pPr algn="just"/>
            <a:r>
              <a:rPr lang="en-US" dirty="0" smtClean="0"/>
              <a:t>Pay-per-click</a:t>
            </a:r>
            <a:r>
              <a:rPr lang="bg-BG" dirty="0" smtClean="0"/>
              <a:t> (PPC) се използва най - вече при търсачките. При нея рекламодателят залага на определени ключови думи, за които вярва, че са използвани от потребителите при търсенето на подобни на рекламираните от него тип услуги. Тези реклами се наричат още спонсорирани линкове и се появяват до или над резултатите от търсенето, а рекламодателят плаща при клик. Тази форма на реклама е най - подходяща за по - малки/ средни предприятия, чиято марка няма силна познаваемост, или в случаите, когато цел на рекламното послание са чуждестранни клиенти, незапознати с локалния пазар. </a:t>
            </a:r>
          </a:p>
          <a:p>
            <a:pPr algn="just"/>
            <a:r>
              <a:rPr lang="bg-BG" dirty="0" smtClean="0"/>
              <a:t>Една от сравнително по - новите възможности за е-реклама е блогът – тази форма на социално общуване, заедно с произтичащите от нея вариации, изискват нов подход от страна на рекламодателите, но и предлагат големи предимства – така създадена, една добра идея се превръща в идея - вирус, която потребителите сами ще разпространяват. Примери за такива сайтове са общоизвестните MySpace, YouTube, Blogger.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340768"/>
            <a:ext cx="8229600" cy="4983832"/>
          </a:xfrm>
        </p:spPr>
        <p:txBody>
          <a:bodyPr>
            <a:normAutofit/>
          </a:bodyPr>
          <a:lstStyle/>
          <a:p>
            <a:pPr marL="0" indent="0" algn="just">
              <a:buNone/>
            </a:pPr>
            <a:r>
              <a:rPr lang="bg-BG" dirty="0" smtClean="0"/>
              <a:t>Изводът е кратък и ясен – Интернет дава огромни възможности за контакт с потенциалните /съществуващи клиенти/ и компаниите, които пренебрегват тази медия губят ежедневно. В същото време тези, които оценяват и използват възможностите на Интернет рекламата, печелят лоялна и информирана аудитория, стават част от всекидневния живот на своите клиенти и потребители.</a:t>
            </a:r>
          </a:p>
          <a:p>
            <a:pPr marL="0" indent="0" algn="just">
              <a:buNone/>
            </a:pPr>
            <a:r>
              <a:rPr lang="bg-BG" dirty="0" smtClean="0"/>
              <a:t>Изграждането на високотехнологични интернет базирани информационно - резевационни системи за маркетинг, дистрибуция,  утвърждаване на имиджа на българския туристическия продукт е вече осъзнат приоритет и първостепенна задача на туристическия отрасъл.</a:t>
            </a:r>
          </a:p>
          <a:p>
            <a:pPr marL="0" indent="0" algn="just">
              <a:buNone/>
            </a:pPr>
            <a:r>
              <a:rPr lang="bg-BG" dirty="0" smtClean="0"/>
              <a:t>Интернет рекламата е предпочитана и заради динамиката, която позволява резултатите да се виждат веднага и ако не са достатъчно добри, бързо могат да се направят необходимите промени. Тя е привлекателна и с разнообразието от използваните изразни средства, възможностите за творчество и креативност.</a:t>
            </a:r>
          </a:p>
          <a:p>
            <a:endParaRPr lang="bg-BG"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596" y="1268759"/>
            <a:ext cx="8229600" cy="975657"/>
          </a:xfrm>
        </p:spPr>
        <p:txBody>
          <a:bodyPr>
            <a:normAutofit/>
          </a:bodyPr>
          <a:lstStyle/>
          <a:p>
            <a:pPr algn="ctr"/>
            <a:r>
              <a:rPr lang="bg-BG" sz="2000" dirty="0" smtClean="0"/>
              <a:t>3.3. </a:t>
            </a:r>
            <a:r>
              <a:rPr lang="bg-BG" sz="2000" b="1" dirty="0" smtClean="0"/>
              <a:t>О</a:t>
            </a:r>
            <a:r>
              <a:rPr lang="en-US" sz="2000" b="1" dirty="0" smtClean="0"/>
              <a:t>n-line </a:t>
            </a:r>
            <a:r>
              <a:rPr lang="bg-BG" sz="2000" b="1" dirty="0" smtClean="0"/>
              <a:t>резервационни системи</a:t>
            </a:r>
            <a:r>
              <a:rPr lang="bg-BG" sz="2000" dirty="0" smtClean="0"/>
              <a:t/>
            </a:r>
            <a:br>
              <a:rPr lang="bg-BG" sz="2000" dirty="0" smtClean="0"/>
            </a:br>
            <a:r>
              <a:rPr lang="bg-BG" sz="2000" b="1" dirty="0" smtClean="0"/>
              <a:t>Възникване на онлайн резервационните системи</a:t>
            </a:r>
            <a:endParaRPr lang="bg-BG" sz="2000" dirty="0"/>
          </a:p>
        </p:txBody>
      </p:sp>
      <p:sp>
        <p:nvSpPr>
          <p:cNvPr id="3" name="Content Placeholder 2"/>
          <p:cNvSpPr>
            <a:spLocks noGrp="1"/>
          </p:cNvSpPr>
          <p:nvPr>
            <p:ph idx="1"/>
          </p:nvPr>
        </p:nvSpPr>
        <p:spPr>
          <a:xfrm>
            <a:off x="600046" y="2276872"/>
            <a:ext cx="7886700" cy="4351338"/>
          </a:xfrm>
        </p:spPr>
        <p:txBody>
          <a:bodyPr>
            <a:normAutofit fontScale="92500" lnSpcReduction="20000"/>
          </a:bodyPr>
          <a:lstStyle/>
          <a:p>
            <a:pPr algn="just"/>
            <a:r>
              <a:rPr lang="bg-BG" dirty="0" smtClean="0"/>
              <a:t>През 60-те години големите световни авиационни компании разработват Централизирана Резервационна система - Central Reservation System (CRS), с цел по - добър контрол на продажбите, но през 70-те години CRS се превръща в основен инструмент за туристическите агенции - достъп до базата данни и информационната система на избрания авиопревозвач и начин за извършване на резервации.</a:t>
            </a:r>
          </a:p>
          <a:p>
            <a:r>
              <a:rPr lang="bg-BG" dirty="0" smtClean="0"/>
              <a:t>През годините системата постоянно се подобрява и разширява броя на предлаганите услуги и днес т. нар. Global Distributions Systems (GDS) са в основата на обслужването на едно гише в днешните туристически агентски бюра. САЩ се явява първата страна, в която са започнали да се внедряват първите резервационни системи, и именно в САЩ тези системи са достигнали най - голям ръст в днешни дни. След САЩ системите за резервация са започнали да възникват в други страни. През 1987г. са създадени два консорциума  Amadeus и Galileo.</a:t>
            </a:r>
          </a:p>
          <a:p>
            <a:r>
              <a:rPr lang="bg-BG" dirty="0" smtClean="0"/>
              <a:t>Galileo, обединява резервационните системи на следните авиокомпании  </a:t>
            </a:r>
            <a:r>
              <a:rPr lang="en-US" dirty="0" smtClean="0"/>
              <a:t>Alitalia, British Airways, KLM</a:t>
            </a:r>
            <a:r>
              <a:rPr lang="bg-BG" dirty="0" smtClean="0"/>
              <a:t>, "</a:t>
            </a:r>
            <a:r>
              <a:rPr lang="en-US" dirty="0" smtClean="0"/>
              <a:t>Swiss air</a:t>
            </a:r>
            <a:r>
              <a:rPr lang="bg-BG" dirty="0" smtClean="0"/>
              <a:t>", "</a:t>
            </a:r>
            <a:r>
              <a:rPr lang="en-US" dirty="0" smtClean="0"/>
              <a:t>Air </a:t>
            </a:r>
            <a:r>
              <a:rPr lang="en-US" dirty="0" err="1" smtClean="0"/>
              <a:t>Lingus</a:t>
            </a:r>
            <a:r>
              <a:rPr lang="bg-BG" dirty="0" smtClean="0"/>
              <a:t>", "</a:t>
            </a:r>
            <a:r>
              <a:rPr lang="en-US" dirty="0" smtClean="0"/>
              <a:t>Austrian Airlines</a:t>
            </a:r>
            <a:r>
              <a:rPr lang="bg-BG" dirty="0" smtClean="0"/>
              <a:t>", "</a:t>
            </a:r>
            <a:r>
              <a:rPr lang="en-US" dirty="0" smtClean="0"/>
              <a:t>Sabena</a:t>
            </a:r>
            <a:r>
              <a:rPr lang="bg-BG" dirty="0" smtClean="0"/>
              <a:t>", "</a:t>
            </a:r>
            <a:r>
              <a:rPr lang="en-US" dirty="0" smtClean="0"/>
              <a:t>Olympic Airways</a:t>
            </a:r>
            <a:r>
              <a:rPr lang="bg-BG" dirty="0" smtClean="0"/>
              <a:t>" и </a:t>
            </a:r>
            <a:r>
              <a:rPr lang="en-US" dirty="0" smtClean="0"/>
              <a:t>TAP</a:t>
            </a:r>
            <a:r>
              <a:rPr lang="bg-BG" dirty="0" smtClean="0"/>
              <a:t> и др. </a:t>
            </a:r>
          </a:p>
          <a:p>
            <a:pPr algn="just"/>
            <a:endParaRPr lang="bg-BG"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412776"/>
            <a:ext cx="8229600" cy="4911824"/>
          </a:xfrm>
        </p:spPr>
        <p:txBody>
          <a:bodyPr>
            <a:normAutofit/>
          </a:bodyPr>
          <a:lstStyle/>
          <a:p>
            <a:pPr algn="just"/>
            <a:r>
              <a:rPr lang="bg-BG" dirty="0" smtClean="0"/>
              <a:t>Системата Amadeus - Компанията Amadeus IT Group е основана през 1987 година от Air France, Iberia, Lufthansa и SAS и вече две десетилетия обезпечава информационно пътнически агенции и доставчици на услуги в над 130 страни. Явявайки се като безусловен лидер в Европа и Южна Америка системата </a:t>
            </a:r>
            <a:r>
              <a:rPr lang="en-US" dirty="0" smtClean="0"/>
              <a:t>AMADEUS</a:t>
            </a:r>
            <a:r>
              <a:rPr lang="bg-BG" dirty="0" smtClean="0"/>
              <a:t> заема стабилни позиции на американския пазар, също в Африка и Азия. Снабдена с най -изчерпателната в света база дан­ни за пътувания, Амадеус е водещата компания за информационни технологии, която обслужва светов­ната пътническа и туристическа индустрия. В Азиатско - Тихоокеанския регион функционира системата </a:t>
            </a:r>
            <a:r>
              <a:rPr lang="en-US" dirty="0" smtClean="0"/>
              <a:t>ABACUS</a:t>
            </a:r>
            <a:r>
              <a:rPr lang="bg-BG" dirty="0" smtClean="0"/>
              <a:t>, учредена в края на 1987г. върху програмно обезпечаване на системата </a:t>
            </a:r>
            <a:r>
              <a:rPr lang="en-US" dirty="0" smtClean="0"/>
              <a:t>PARS</a:t>
            </a:r>
            <a:r>
              <a:rPr lang="bg-BG" dirty="0" smtClean="0"/>
              <a:t>. </a:t>
            </a:r>
          </a:p>
          <a:p>
            <a:pPr algn="just"/>
            <a:r>
              <a:rPr lang="bg-BG" dirty="0" smtClean="0"/>
              <a:t>Системата </a:t>
            </a:r>
            <a:r>
              <a:rPr lang="en-US" dirty="0" smtClean="0"/>
              <a:t>ABACUS </a:t>
            </a:r>
            <a:r>
              <a:rPr lang="bg-BG" dirty="0" smtClean="0"/>
              <a:t>обединява системите на следните авиокомпании: </a:t>
            </a:r>
            <a:r>
              <a:rPr lang="bg-BG" cap="all" dirty="0" smtClean="0"/>
              <a:t>cathay pacific</a:t>
            </a:r>
            <a:r>
              <a:rPr lang="en-US" cap="all" dirty="0" smtClean="0"/>
              <a:t> Airways</a:t>
            </a:r>
            <a:r>
              <a:rPr lang="bg-BG" dirty="0" smtClean="0"/>
              <a:t>, </a:t>
            </a:r>
            <a:r>
              <a:rPr lang="en-US" dirty="0" smtClean="0"/>
              <a:t>CHINA AIRLINES, </a:t>
            </a:r>
            <a:r>
              <a:rPr lang="en-US" cap="all" dirty="0" err="1" smtClean="0"/>
              <a:t>malaysia</a:t>
            </a:r>
            <a:r>
              <a:rPr lang="en-US" cap="all" dirty="0" smtClean="0"/>
              <a:t> airlines,</a:t>
            </a:r>
            <a:r>
              <a:rPr lang="en-US" dirty="0" smtClean="0"/>
              <a:t> </a:t>
            </a:r>
            <a:r>
              <a:rPr lang="bg-BG" cap="all" dirty="0" smtClean="0"/>
              <a:t>philippine airlines</a:t>
            </a:r>
            <a:r>
              <a:rPr lang="en-US" cap="all" dirty="0" smtClean="0"/>
              <a:t>, </a:t>
            </a:r>
            <a:r>
              <a:rPr lang="bg-BG" cap="all" dirty="0" smtClean="0"/>
              <a:t>Royal Brunei Airlines и singapore airlines</a:t>
            </a:r>
            <a:r>
              <a:rPr lang="en-US" cap="all" dirty="0" smtClean="0"/>
              <a:t>.</a:t>
            </a:r>
            <a:endParaRPr lang="bg-BG" dirty="0" smtClean="0"/>
          </a:p>
          <a:p>
            <a:pPr algn="just"/>
            <a:endParaRPr lang="bg-BG"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68760"/>
            <a:ext cx="8229600" cy="5055840"/>
          </a:xfrm>
        </p:spPr>
        <p:txBody>
          <a:bodyPr>
            <a:normAutofit lnSpcReduction="10000"/>
          </a:bodyPr>
          <a:lstStyle/>
          <a:p>
            <a:pPr lvl="0"/>
            <a:r>
              <a:rPr lang="bg-BG" b="1" dirty="0" smtClean="0"/>
              <a:t>Същност на онлайн </a:t>
            </a:r>
            <a:r>
              <a:rPr lang="bg-BG" b="1" dirty="0" err="1" smtClean="0"/>
              <a:t>резервационните</a:t>
            </a:r>
            <a:r>
              <a:rPr lang="bg-BG" b="1" dirty="0" smtClean="0"/>
              <a:t> системи</a:t>
            </a:r>
            <a:endParaRPr lang="bg-BG" dirty="0" smtClean="0"/>
          </a:p>
          <a:p>
            <a:pPr algn="just"/>
            <a:r>
              <a:rPr lang="bg-BG" dirty="0" smtClean="0"/>
              <a:t>Общата концепция на системите за резервация съдържа два основни момента – функционален и технически. Функционалността и техническата реализация на различните системи са взаимно свързани фактори, които са силно зависими един от друг. Развитието на технологиите провокира развитието на нови функционалности и обратно - търсенето на нови функционалности стимулира разработката на нови технически решения. </a:t>
            </a:r>
          </a:p>
          <a:p>
            <a:pPr algn="just"/>
            <a:r>
              <a:rPr lang="bg-BG" dirty="0" smtClean="0"/>
              <a:t>Резервационната система е специализиран интерфейс и инструмент за извършване на резервация в реално време на туристически продукти, като реализира различни алгоритми и задачи в зависимост от текущия потребител. Тя осигурява възможност за регистрация, проверка на заетостта, резервация и плащане на индивидуални продукти и услуги или туристически пакети. Тази система осъществява комуникацията между участниците в туристическия пазар, подпомага техните финансови взаимоотношения и администрира системата, свързана със сигурността на информацията и транзакциите.</a:t>
            </a:r>
            <a:endParaRPr lang="bg-BG"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68760"/>
            <a:ext cx="8229600" cy="5472608"/>
          </a:xfrm>
        </p:spPr>
        <p:txBody>
          <a:bodyPr>
            <a:normAutofit lnSpcReduction="10000"/>
          </a:bodyPr>
          <a:lstStyle/>
          <a:p>
            <a:r>
              <a:rPr lang="bg-BG" dirty="0" smtClean="0"/>
              <a:t>Ето още няколко свойства, характерни за онлайн резервационните системи:</a:t>
            </a:r>
          </a:p>
          <a:p>
            <a:pPr lvl="0" algn="just"/>
            <a:r>
              <a:rPr lang="bg-BG" dirty="0" smtClean="0"/>
              <a:t>По-добра комуникация с клиента – позволяват гъвкава употреба на различните комуникационни и информационни канали посредством разнообразен избор на технологии и дизайн. Възможност да се създаде приложение на мест­ния език.</a:t>
            </a:r>
          </a:p>
          <a:p>
            <a:pPr lvl="0" algn="just"/>
            <a:r>
              <a:rPr lang="bg-BG" dirty="0" smtClean="0"/>
              <a:t>Концентрация на услугите във веригите и курортите - различните  туристически обекти се свързват чрез информационни масиви. </a:t>
            </a:r>
          </a:p>
          <a:p>
            <a:pPr lvl="0" algn="just"/>
            <a:r>
              <a:rPr lang="bg-BG" dirty="0" smtClean="0"/>
              <a:t>Предоставят услуги в реално време – информация, резервация и продажби. Резервационните системи представляват развити, сложни и сигурни структури, гарантиращи постоянен достъп, оторизация на потребителите, конфиденциалност и сигурност на информацията; </a:t>
            </a:r>
          </a:p>
          <a:p>
            <a:pPr lvl="0" algn="just"/>
            <a:r>
              <a:rPr lang="bg-BG" dirty="0" smtClean="0"/>
              <a:t>Осигуряват динамично развитие на туристическите продукти. Представляват мощен маркетингов инструмент с комуникационна функционалност, с който могат да се правят промоции и дистрибуция на туристически продукти. Те са и форми за обратна връзка с клиентите подпомагат процеса на подготовка и създаване на нови продукти.</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1412776"/>
            <a:ext cx="8229600" cy="5324492"/>
          </a:xfrm>
        </p:spPr>
        <p:txBody>
          <a:bodyPr>
            <a:normAutofit lnSpcReduction="10000"/>
          </a:bodyPr>
          <a:lstStyle/>
          <a:p>
            <a:pPr lvl="0" algn="just"/>
            <a:r>
              <a:rPr lang="bg-BG" dirty="0" smtClean="0"/>
              <a:t>Осигуряват мобилност на персонала – притежават вградени средства за интерактивно обучение на различните групи от потребители;</a:t>
            </a:r>
          </a:p>
          <a:p>
            <a:pPr lvl="0" algn="just"/>
            <a:r>
              <a:rPr lang="bg-BG" dirty="0" smtClean="0"/>
              <a:t>Позволяват повишаването на продуктивността на туристическия агент и намаляват нуждата от обучението му. Позволяват автоматизирането на много от дей­ностите на агентите (например издаване на фак­тури).</a:t>
            </a:r>
          </a:p>
          <a:p>
            <a:pPr lvl="0" algn="just"/>
            <a:r>
              <a:rPr lang="bg-BG" dirty="0" smtClean="0"/>
              <a:t>Дават възможност за въвеждане на богата информация за туристическата дестинация като цяло и за отделните туристически обекти, както и инструменти за селекция и сравнение на желания продукт по редица критерии – качество, цени, допълнителни услуги и др.</a:t>
            </a:r>
          </a:p>
          <a:p>
            <a:pPr algn="just"/>
            <a:r>
              <a:rPr lang="bg-BG" dirty="0" smtClean="0"/>
              <a:t>На практика системите за резервация реализират един електронен туристически пазар и осъществяват онлайн функционалности, свързани с:</a:t>
            </a:r>
          </a:p>
          <a:p>
            <a:pPr lvl="0" algn="just"/>
            <a:r>
              <a:rPr lang="bg-BG" dirty="0" smtClean="0"/>
              <a:t>директна комуникация между търсене и предлагане; </a:t>
            </a:r>
          </a:p>
          <a:p>
            <a:pPr lvl="0" algn="just"/>
            <a:r>
              <a:rPr lang="bg-BG" dirty="0" smtClean="0"/>
              <a:t>необходимост от информация непосредствено при продажбата, поради висок клиентски риск.</a:t>
            </a:r>
          </a:p>
          <a:p>
            <a:pPr algn="just"/>
            <a:endParaRPr lang="bg-BG"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844824"/>
            <a:ext cx="8229600" cy="4479776"/>
          </a:xfrm>
        </p:spPr>
        <p:txBody>
          <a:bodyPr>
            <a:normAutofit/>
          </a:bodyPr>
          <a:lstStyle/>
          <a:p>
            <a:pPr algn="just"/>
            <a:r>
              <a:rPr lang="bg-BG" dirty="0" smtClean="0"/>
              <a:t>Те могат да бъдат източник за получаване на информация, служеща за провеждане на маркетинговите изследвания. Тази информация е полезна за решенията, свързани със сегментацията на пазара, избора на целеви пазар и позиционирането на продукта. Освен това някои фирми позиционират цялата си дейност в Интернет, използвайки онлайн системите не като инструмент, а като основа за своята работа. Това са онлайн туроператорите като Booking.com и HRS. Предимствата на booking.com пред други сайтове за глобална резервация е най-вече неговата популярност. Освен това системата е лесна за управление от хотелиерите и предлага комисионен модел на възнаграждение, т.е. хотелите не плащат никакви други такси освен комисиона при реализирана резервация.</a:t>
            </a:r>
          </a:p>
          <a:p>
            <a:endParaRPr lang="bg-BG"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772816"/>
            <a:ext cx="8229600" cy="4551784"/>
          </a:xfrm>
        </p:spPr>
        <p:txBody>
          <a:bodyPr>
            <a:normAutofit/>
          </a:bodyPr>
          <a:lstStyle/>
          <a:p>
            <a:pPr algn="just"/>
            <a:r>
              <a:rPr lang="bg-BG" dirty="0" smtClean="0"/>
              <a:t>Туристическата интернет резервационна система – </a:t>
            </a:r>
            <a:r>
              <a:rPr lang="en-US" dirty="0" smtClean="0"/>
              <a:t>www. tirs.net </a:t>
            </a:r>
            <a:r>
              <a:rPr lang="bg-BG" dirty="0" smtClean="0"/>
              <a:t>е на пазара вече няколко години и се представя доста успешно. В ТИРС  са представени повечето български хотели. Информацията е на български и английски език и е удобно структурирана. Търсачката позволява търсене по критерии на клиента.</a:t>
            </a:r>
            <a:r>
              <a:rPr lang="en-US" dirty="0" smtClean="0"/>
              <a:t> </a:t>
            </a:r>
            <a:r>
              <a:rPr lang="bg-BG" dirty="0" smtClean="0"/>
              <a:t>Друг успешно функциониращ вече няколко години сайт е Posoka.com</a:t>
            </a:r>
            <a:r>
              <a:rPr lang="en-US" dirty="0" smtClean="0"/>
              <a:t> </a:t>
            </a:r>
            <a:r>
              <a:rPr lang="bg-BG" dirty="0" smtClean="0"/>
              <a:t>, който предлага самолетни билети, рент-а-кар, екскурзии, както и резервации на хотели в България и Европа, като системата също позволява плащане онлайн. От няколко години в мрежата е и </a:t>
            </a:r>
            <a:r>
              <a:rPr lang="bg-BG" b="1" dirty="0" smtClean="0"/>
              <a:t>HotelBG</a:t>
            </a:r>
            <a:r>
              <a:rPr lang="en-US" b="1" dirty="0" smtClean="0"/>
              <a:t>. </a:t>
            </a:r>
            <a:r>
              <a:rPr lang="bg-BG" dirty="0" smtClean="0"/>
              <a:t> Системата  е разработена на три езика - български, английски и руски и основното й предимство е работата в реално време и възможността за не повече от една минута да се извършват резервациите.</a:t>
            </a:r>
          </a:p>
          <a:p>
            <a:endParaRPr lang="bg-BG"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28800"/>
            <a:ext cx="8229600" cy="4695800"/>
          </a:xfrm>
        </p:spPr>
        <p:txBody>
          <a:bodyPr>
            <a:normAutofit/>
          </a:bodyPr>
          <a:lstStyle/>
          <a:p>
            <a:pPr lvl="0" algn="ctr"/>
            <a:r>
              <a:rPr lang="bg-BG" b="1" dirty="0" smtClean="0"/>
              <a:t>Видове онлайн резервационни системи</a:t>
            </a:r>
            <a:endParaRPr lang="bg-BG" b="1" i="1" dirty="0" smtClean="0"/>
          </a:p>
          <a:p>
            <a:pPr algn="ctr"/>
            <a:r>
              <a:rPr lang="bg-BG" b="1" i="1" dirty="0" smtClean="0"/>
              <a:t>А. Онлайн  резервационни системи за крайния потребител</a:t>
            </a:r>
            <a:endParaRPr lang="bg-BG" b="1" dirty="0" smtClean="0"/>
          </a:p>
          <a:p>
            <a:pPr algn="just"/>
            <a:r>
              <a:rPr lang="bg-BG" dirty="0" smtClean="0"/>
              <a:t>Тези системи са разработени именно с цел да обслужват крайния клиент. Това означава, че се прави моментална връзка между рецепциите на хотелите и интернет системата, която дава незабавна информация на туристите за наличието на свободни стаи, без да е необходимо телефонно обаждане до хотела или телефонна координация между хотела и даден тур. агент. Онлайн резервационната система за крайния клиент предоставя огромен избор от хотели, рент-а-кар и др. допълнителни услуги, подробна информация, снимки, карти, резервация и плащане.</a:t>
            </a:r>
          </a:p>
          <a:p>
            <a:pPr algn="just"/>
            <a:r>
              <a:rPr lang="bg-BG" dirty="0" smtClean="0"/>
              <a:t>Важен е и моментът със заплащането - огромен плюс е, ако системата позволява онлайн заплащане чрез кредитна или дебитна карта. </a:t>
            </a:r>
            <a:endParaRPr lang="bg-BG"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844824"/>
            <a:ext cx="8229600" cy="4479776"/>
          </a:xfrm>
        </p:spPr>
        <p:txBody>
          <a:bodyPr/>
          <a:lstStyle/>
          <a:p>
            <a:pPr algn="just"/>
            <a:r>
              <a:rPr lang="bg-BG" dirty="0" smtClean="0"/>
              <a:t>Принципът на работа е следният – хотелът получава своя микро страница в системата, заедно с 24 часов достъп през Интернет до контролен панел, където въвежда/променя своите цени и контингент (свободни стаи) за различни периоди, информация, снимки, политики по отношение на анулации, престой на деца и т. н. Системата дава възможност да се “затварят” определени от хотела периоди.</a:t>
            </a:r>
            <a:endParaRPr lang="bg-BG"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340768"/>
            <a:ext cx="8229600" cy="4983832"/>
          </a:xfrm>
        </p:spPr>
        <p:txBody>
          <a:bodyPr>
            <a:normAutofit/>
          </a:bodyPr>
          <a:lstStyle/>
          <a:p>
            <a:pPr algn="ctr"/>
            <a:r>
              <a:rPr lang="bg-BG" b="1" i="1" dirty="0" smtClean="0"/>
              <a:t>Б. Онлайн резервационни системи, използвани от туроператори и агенции</a:t>
            </a:r>
            <a:endParaRPr lang="bg-BG" b="1" dirty="0" smtClean="0"/>
          </a:p>
          <a:p>
            <a:pPr algn="just"/>
            <a:r>
              <a:rPr lang="bg-BG" dirty="0" smtClean="0"/>
              <a:t>Внедряването на резервационните системи значително съкращава процеса на резервиране на туристически услуги. Тези системи се ползват чрез подписване на договор със съответния доставчик. След подписване на договора агентите получават потребителско име и парола за достъп до резервационните системи и ги ползват според приложеното към тях упътване. При този вид системи първият етап от резервацията, както при досегашната технология на обслужване, включва предоставяне на необходимата информация от клиента за дестинация, хотел, брой нощувки и т.н. Освен допълнителната информация, едно от основните предимства на резервационните системи се състои в отпадането на етапа на изчакване на потвърждение от доставчика към тур. агента. </a:t>
            </a:r>
          </a:p>
          <a:p>
            <a:endParaRPr lang="bg-BG"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922</TotalTime>
  <Words>2971</Words>
  <Application>Microsoft Office PowerPoint</Application>
  <PresentationFormat>On-screen Show (4:3)</PresentationFormat>
  <Paragraphs>67</Paragraphs>
  <Slides>25</Slides>
  <Notes>0</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25</vt:i4>
      </vt:variant>
    </vt:vector>
  </HeadingPairs>
  <TitlesOfParts>
    <vt:vector size="30" baseType="lpstr">
      <vt:lpstr>Arial</vt:lpstr>
      <vt:lpstr>Calibri</vt:lpstr>
      <vt:lpstr>Calibri Light</vt:lpstr>
      <vt:lpstr>Office Theme</vt:lpstr>
      <vt:lpstr>Custom Design</vt:lpstr>
      <vt:lpstr>                      ТУРОПЕРАТОРСКА, АГЕНТСКА И ТУРИСТИЧЕСКА ТРАНСПОРТНА ДЕЙНОСТ</vt:lpstr>
      <vt:lpstr>Глава трета ГЛОБАЛИЗАЦИЯ И ИНТЕРНАЦИОНАЛИЗАЦИЯ В ДЕЙНОСТТА НА ПОСРЕДНИЦИТЕ 3.1. Влияние на глобализацията в посредническите дейности </vt:lpstr>
      <vt:lpstr>PowerPoint Presentation</vt:lpstr>
      <vt:lpstr>PowerPoint Presentation</vt:lpstr>
      <vt:lpstr>PowerPoint Presentation</vt:lpstr>
      <vt:lpstr>PowerPoint Presentation</vt:lpstr>
      <vt:lpstr>3.2. Посредническата дейност в условията на електронен пазар</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3.3. Оn-line резервационни системи Възникване на онлайн резервационните системи</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Home</dc:creator>
  <cp:lastModifiedBy>Milena Andonova</cp:lastModifiedBy>
  <cp:revision>95</cp:revision>
  <dcterms:created xsi:type="dcterms:W3CDTF">2013-04-20T06:46:52Z</dcterms:created>
  <dcterms:modified xsi:type="dcterms:W3CDTF">2018-10-18T20:45:55Z</dcterms:modified>
</cp:coreProperties>
</file>