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72" r:id="rId1"/>
    <p:sldMasterId id="2147483684" r:id="rId2"/>
  </p:sldMasterIdLst>
  <p:sldIdLst>
    <p:sldId id="256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43" autoAdjust="0"/>
  </p:normalViewPr>
  <p:slideViewPr>
    <p:cSldViewPr>
      <p:cViewPr varScale="1">
        <p:scale>
          <a:sx n="73" d="100"/>
          <a:sy n="73" d="100"/>
        </p:scale>
        <p:origin x="12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4415" y="30517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5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51" y="-2851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4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89" y="50965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9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365054"/>
            <a:ext cx="7886700" cy="776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20887"/>
            <a:ext cx="3886200" cy="37560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20887"/>
            <a:ext cx="3886200" cy="375607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51" y="-47303"/>
            <a:ext cx="8961897" cy="118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48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665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369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555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044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673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2699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0371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7651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548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1284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1959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5690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0798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4390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5001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5328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507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33442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597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A0995-DDCF-456E-85EC-1B4942CDC6E2}" type="datetimeFigureOut">
              <a:rPr lang="bg-BG" smtClean="0"/>
              <a:pPr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E43D3-2409-4803-9846-51C6F1A46F7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5959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69BE2-0315-43F2-819D-AD57ABC38193}" type="datetimeFigureOut">
              <a:rPr lang="bg-BG" smtClean="0"/>
              <a:t>18.10.2018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FC5B5-A578-4D53-949B-2C90FF5ED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0024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67"/>
            <a:ext cx="7851648" cy="2286016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sz="4400" dirty="0" smtClean="0"/>
              <a:t>ТУРОПЕРАТОРСКА, АГЕНТСКА И ТУРИСТИЧЕСКА ТРАНСПОРТНА ДЕЙНОСТ</a:t>
            </a:r>
            <a:endParaRPr lang="bg-BG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5301208"/>
            <a:ext cx="7854696" cy="1266384"/>
          </a:xfrm>
        </p:spPr>
        <p:txBody>
          <a:bodyPr>
            <a:normAutofit/>
          </a:bodyPr>
          <a:lstStyle/>
          <a:p>
            <a:pPr algn="ctr"/>
            <a:r>
              <a:rPr lang="bg-BG" sz="3600" dirty="0" smtClean="0"/>
              <a:t>доц. д-р Златина Караджова</a:t>
            </a:r>
            <a:endParaRPr lang="bg-BG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918418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b="1" dirty="0" smtClean="0"/>
              <a:t/>
            </a:r>
            <a:br>
              <a:rPr lang="bg-BG" sz="2800" b="1" dirty="0" smtClean="0"/>
            </a:br>
            <a:r>
              <a:rPr lang="bg-BG" sz="2800" b="1" dirty="0" smtClean="0"/>
              <a:t/>
            </a:r>
            <a:br>
              <a:rPr lang="bg-BG" sz="2800" b="1" dirty="0" smtClean="0"/>
            </a:br>
            <a:r>
              <a:rPr lang="bg-BG" sz="2200" b="1" dirty="0" smtClean="0"/>
              <a:t>1.4. Място на проявление, роля и значение на пътническата агенция </a:t>
            </a:r>
            <a:r>
              <a:rPr lang="bg-BG" sz="2800" dirty="0" smtClean="0"/>
              <a:t/>
            </a:r>
            <a:br>
              <a:rPr lang="bg-BG" sz="2800" dirty="0" smtClean="0"/>
            </a:br>
            <a:r>
              <a:rPr lang="bg-BG" sz="2800" dirty="0" smtClean="0"/>
              <a:t> </a:t>
            </a:r>
            <a:br>
              <a:rPr lang="bg-BG" sz="2800" dirty="0" smtClean="0"/>
            </a:br>
            <a:endParaRPr lang="bg-BG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435280" cy="4869159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bg-BG" sz="2000" dirty="0" smtClean="0"/>
              <a:t>		Най-общо може да се каже, че основно място на проявление на пътническите агенции, това е туристическия пазар. В най-общ вид пазарът може да се представи като съвършено творение на цивилизацията. С невидими нишки той се свързва с най- големите идеали на обществото и на отделния човек - свободата, независимостта, демокрацията. Пазарът има многофункционална характеристика, чийто общи черти се съдържат в следните кратки определения:</a:t>
            </a:r>
          </a:p>
          <a:p>
            <a:pPr lvl="0" algn="just"/>
            <a:r>
              <a:rPr lang="bg-BG" sz="2000" dirty="0" smtClean="0"/>
              <a:t>пазар на транзакции или място за сделки и търговски операции;</a:t>
            </a:r>
          </a:p>
          <a:p>
            <a:pPr lvl="0" algn="just"/>
            <a:r>
              <a:rPr lang="bg-BG" sz="2000" dirty="0" smtClean="0"/>
              <a:t>доказана форма на стоково-парична или безналична размяна;</a:t>
            </a:r>
          </a:p>
          <a:p>
            <a:pPr lvl="0" algn="just"/>
            <a:r>
              <a:rPr lang="bg-BG" sz="2000" dirty="0" smtClean="0"/>
              <a:t>критерии за обществена оценка на продуктите и услугите;</a:t>
            </a:r>
          </a:p>
          <a:p>
            <a:pPr lvl="0" algn="just"/>
            <a:r>
              <a:rPr lang="bg-BG" sz="2000" dirty="0" smtClean="0"/>
              <a:t>търг за наддаване;</a:t>
            </a:r>
          </a:p>
          <a:p>
            <a:pPr lvl="0" algn="just"/>
            <a:r>
              <a:rPr lang="bg-BG" sz="2000" dirty="0" smtClean="0"/>
              <a:t>средище за обмяна на продукти, услуги, идеи, пари;</a:t>
            </a:r>
          </a:p>
          <a:p>
            <a:pPr lvl="0" algn="just"/>
            <a:r>
              <a:rPr lang="bg-BG" sz="2000" dirty="0" smtClean="0"/>
              <a:t>пункт за договаряне и споразумения;</a:t>
            </a:r>
          </a:p>
          <a:p>
            <a:pPr lvl="0" algn="just"/>
            <a:r>
              <a:rPr lang="bg-BG" sz="2000" dirty="0" smtClean="0"/>
              <a:t>технология за обмен и разпределение;</a:t>
            </a:r>
          </a:p>
          <a:p>
            <a:pPr lvl="0" algn="just"/>
            <a:r>
              <a:rPr lang="bg-BG" sz="2000" dirty="0" smtClean="0"/>
              <a:t>ориентир за вземане на решения (създаващ правилата на играта);</a:t>
            </a:r>
          </a:p>
          <a:p>
            <a:pPr lvl="0" algn="just"/>
            <a:r>
              <a:rPr lang="bg-BG" sz="2000" dirty="0" smtClean="0"/>
              <a:t>регулатор на връзките между производството, размяната и по­треблението на благата и услугите.</a:t>
            </a:r>
          </a:p>
          <a:p>
            <a:endParaRPr lang="bg-BG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Пазарът е съвкупност от икономически отношения, свързани с реализацията на стоките, с тяхното преминаване от сферата на производство към сферата на потребление. Съвременният пазар е опосредстващо звено между производството и потреблението. В това си качество пазарът въздейства върху производството, той дава отговор на „триадата” икономически въпроси и показва на производителите какво, как и за кого да се произвежда. На пазара се проявяват реалните потребности. Пазарът е реално или хипотетично място за размя­на на стоки и услуги, а не географско понятие, който е постоянно функциониращ, изисква законова рам­ка и държавна намеса, за да произвежда непрекъснат растеж и ефектив­ност чрез размяна на права на собственост и блага. </a:t>
            </a:r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/>
          <a:lstStyle/>
          <a:p>
            <a:pPr algn="just"/>
            <a:r>
              <a:rPr lang="bg-BG" dirty="0" smtClean="0"/>
              <a:t>В най-общ план туристическият пазар представлява абстрактно по­нятие, каквито са всички останали видове пазари с изключение на стоковите пазари, фондовите борси и др.</a:t>
            </a:r>
          </a:p>
          <a:p>
            <a:pPr algn="just"/>
            <a:r>
              <a:rPr lang="en-GB" dirty="0" err="1" smtClean="0"/>
              <a:t>Туристическият</a:t>
            </a:r>
            <a:r>
              <a:rPr lang="en-GB" dirty="0" smtClean="0"/>
              <a:t> </a:t>
            </a:r>
            <a:r>
              <a:rPr lang="en-GB" dirty="0" err="1" smtClean="0"/>
              <a:t>пазар</a:t>
            </a:r>
            <a:r>
              <a:rPr lang="en-GB" dirty="0" smtClean="0"/>
              <a:t> е </a:t>
            </a:r>
            <a:r>
              <a:rPr lang="en-GB" dirty="0" err="1" smtClean="0"/>
              <a:t>място</a:t>
            </a:r>
            <a:r>
              <a:rPr lang="en-GB" dirty="0" smtClean="0"/>
              <a:t>, </a:t>
            </a:r>
            <a:r>
              <a:rPr lang="en-GB" dirty="0" err="1" smtClean="0"/>
              <a:t>където</a:t>
            </a:r>
            <a:r>
              <a:rPr lang="en-GB" dirty="0" smtClean="0"/>
              <a:t> </a:t>
            </a:r>
            <a:r>
              <a:rPr lang="en-GB" dirty="0" err="1" smtClean="0"/>
              <a:t>се</a:t>
            </a:r>
            <a:r>
              <a:rPr lang="en-GB" dirty="0" smtClean="0"/>
              <a:t> </a:t>
            </a:r>
            <a:r>
              <a:rPr lang="en-GB" dirty="0" err="1" smtClean="0"/>
              <a:t>срещат</a:t>
            </a:r>
            <a:r>
              <a:rPr lang="en-GB" dirty="0" smtClean="0"/>
              <a:t> </a:t>
            </a:r>
            <a:r>
              <a:rPr lang="en-GB" dirty="0" err="1" smtClean="0"/>
              <a:t>пазарните</a:t>
            </a:r>
            <a:r>
              <a:rPr lang="en-GB" dirty="0" smtClean="0"/>
              <a:t> </a:t>
            </a:r>
            <a:r>
              <a:rPr lang="en-GB" dirty="0" err="1" smtClean="0"/>
              <a:t>субекти</a:t>
            </a:r>
            <a:r>
              <a:rPr lang="en-GB" dirty="0" smtClean="0"/>
              <a:t> в </a:t>
            </a:r>
            <a:r>
              <a:rPr lang="en-GB" dirty="0" err="1" smtClean="0"/>
              <a:t>туризма</a:t>
            </a:r>
            <a:r>
              <a:rPr lang="en-GB" dirty="0" smtClean="0"/>
              <a:t> и </a:t>
            </a:r>
            <a:r>
              <a:rPr lang="en-GB" dirty="0" err="1" smtClean="0"/>
              <a:t>нестопанските</a:t>
            </a:r>
            <a:r>
              <a:rPr lang="en-GB" dirty="0" smtClean="0"/>
              <a:t> </a:t>
            </a:r>
            <a:r>
              <a:rPr lang="en-GB" dirty="0" err="1" smtClean="0"/>
              <a:t>субекти</a:t>
            </a:r>
            <a:r>
              <a:rPr lang="en-GB" dirty="0" smtClean="0"/>
              <a:t>. </a:t>
            </a:r>
            <a:r>
              <a:rPr lang="en-GB" dirty="0" err="1" smtClean="0"/>
              <a:t>Той</a:t>
            </a:r>
            <a:r>
              <a:rPr lang="en-GB" dirty="0" smtClean="0"/>
              <a:t> е </a:t>
            </a:r>
            <a:r>
              <a:rPr lang="en-GB" dirty="0" err="1" smtClean="0"/>
              <a:t>елемент</a:t>
            </a:r>
            <a:r>
              <a:rPr lang="en-GB" dirty="0" smtClean="0"/>
              <a:t> </a:t>
            </a:r>
            <a:r>
              <a:rPr lang="en-GB" dirty="0" err="1" smtClean="0"/>
              <a:t>от</a:t>
            </a:r>
            <a:r>
              <a:rPr lang="en-GB" dirty="0" smtClean="0"/>
              <a:t> </a:t>
            </a:r>
            <a:r>
              <a:rPr lang="en-GB" dirty="0" err="1" smtClean="0"/>
              <a:t>стоковия</a:t>
            </a:r>
            <a:r>
              <a:rPr lang="en-GB" dirty="0" smtClean="0"/>
              <a:t> </a:t>
            </a:r>
            <a:r>
              <a:rPr lang="en-GB" dirty="0" err="1" smtClean="0"/>
              <a:t>пазар</a:t>
            </a:r>
            <a:r>
              <a:rPr lang="en-GB" dirty="0" smtClean="0"/>
              <a:t>, </a:t>
            </a:r>
            <a:r>
              <a:rPr lang="en-GB" dirty="0" err="1" smtClean="0"/>
              <a:t>който</a:t>
            </a:r>
            <a:r>
              <a:rPr lang="en-GB" dirty="0" smtClean="0"/>
              <a:t> е </a:t>
            </a:r>
            <a:r>
              <a:rPr lang="en-GB" dirty="0" err="1" smtClean="0"/>
              <a:t>специфичен</a:t>
            </a:r>
            <a:r>
              <a:rPr lang="en-GB" dirty="0" smtClean="0"/>
              <a:t> </a:t>
            </a:r>
            <a:r>
              <a:rPr lang="en-GB" dirty="0" err="1" smtClean="0"/>
              <a:t>поради</a:t>
            </a:r>
            <a:r>
              <a:rPr lang="en-GB" dirty="0" smtClean="0"/>
              <a:t> </a:t>
            </a:r>
            <a:r>
              <a:rPr lang="en-GB" dirty="0" err="1" smtClean="0"/>
              <a:t>спецификата</a:t>
            </a:r>
            <a:r>
              <a:rPr lang="en-GB" dirty="0" smtClean="0"/>
              <a:t>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туристическия</a:t>
            </a:r>
            <a:r>
              <a:rPr lang="en-GB" dirty="0" smtClean="0"/>
              <a:t> </a:t>
            </a:r>
            <a:r>
              <a:rPr lang="en-GB" dirty="0" err="1" smtClean="0"/>
              <a:t>продукт</a:t>
            </a:r>
            <a:r>
              <a:rPr lang="bg-BG" dirty="0" smtClean="0"/>
              <a:t> и неговото търсене и предлагане</a:t>
            </a:r>
            <a:r>
              <a:rPr lang="en-GB" dirty="0" smtClean="0"/>
              <a:t>. </a:t>
            </a:r>
            <a:endParaRPr lang="bg-BG" dirty="0" smtClean="0"/>
          </a:p>
          <a:p>
            <a:pPr algn="just"/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47728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Факторите, влияещи върху туристическото търсене Св. Ракаджийска разделя на определящи и решаващи. Към първата група се отнасят: влиянието на природно -климатичните фактори, силно урбанизираните и замърсени зони, физиологическите фактори, възрастовата структура и полът.</a:t>
            </a:r>
          </a:p>
          <a:p>
            <a:pPr algn="just"/>
            <a:r>
              <a:rPr lang="bg-BG" dirty="0" smtClean="0"/>
              <a:t>Към решаващите фактори се отнасят: социално -икономическите фактори, които имат най-голяма роля за формиране на определен обем туристическо търсене, влиянието на валутния курс и инфлацията, свободното време, рекламата, транспортния фактор, политическите, икономическите и екологичните фактори, притегателната сила на туристическите обекти, качеството на туристическото обслужване.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517232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Със свои особености се характеризира и туристическото предлагане, което също е решаващо условие в управлението на туристическия продукт. Факторите, влияещи върху туристическото предлагане са следните:</a:t>
            </a:r>
          </a:p>
          <a:p>
            <a:pPr algn="just"/>
            <a:r>
              <a:rPr lang="bg-BG" dirty="0" smtClean="0"/>
              <a:t> развитието на производителните сили на основата на постиженията на научно - техническия прогрес, при производството на услугите и стоките, задоволяващи туристическото търсене;</a:t>
            </a:r>
          </a:p>
          <a:p>
            <a:pPr algn="just"/>
            <a:r>
              <a:rPr lang="bg-BG" dirty="0" smtClean="0"/>
              <a:t>състоянието на туристическото търсене като израз на съществуващата платежоспособна потребност от туризъм;</a:t>
            </a:r>
          </a:p>
          <a:p>
            <a:pPr algn="just"/>
            <a:r>
              <a:rPr lang="bg-BG" dirty="0" smtClean="0"/>
              <a:t>цените на туристическия пазар, които разгледани в качеството си на пазарен механизъм пораждат стремеж към продажба на тези стоки и услуги, които в даден момент могат да се реализират по най-високи цени;</a:t>
            </a:r>
          </a:p>
          <a:p>
            <a:pPr algn="just"/>
            <a:r>
              <a:rPr lang="bg-BG" dirty="0" smtClean="0"/>
              <a:t>държавната политика в областта на туризма;</a:t>
            </a:r>
          </a:p>
          <a:p>
            <a:pPr algn="just"/>
            <a:r>
              <a:rPr lang="ru-RU" dirty="0" err="1" smtClean="0"/>
              <a:t>форсмажорните</a:t>
            </a:r>
            <a:r>
              <a:rPr lang="ru-RU" dirty="0" smtClean="0"/>
              <a:t> обстоятелства от природо -климатичен, икономически, политически или военен характер. 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/>
          </a:bodyPr>
          <a:lstStyle/>
          <a:p>
            <a:pPr algn="just"/>
            <a:r>
              <a:rPr lang="en-GB" dirty="0" err="1" smtClean="0"/>
              <a:t>Специфично</a:t>
            </a:r>
            <a:r>
              <a:rPr lang="en-GB" dirty="0" smtClean="0"/>
              <a:t> </a:t>
            </a:r>
            <a:r>
              <a:rPr lang="en-GB" dirty="0" err="1" smtClean="0"/>
              <a:t>място</a:t>
            </a:r>
            <a:r>
              <a:rPr lang="en-GB" dirty="0" smtClean="0"/>
              <a:t> </a:t>
            </a:r>
            <a:r>
              <a:rPr lang="en-GB" dirty="0" err="1" smtClean="0"/>
              <a:t>за</a:t>
            </a:r>
            <a:r>
              <a:rPr lang="en-GB" dirty="0" smtClean="0"/>
              <a:t> </a:t>
            </a:r>
            <a:r>
              <a:rPr lang="en-GB" dirty="0" err="1" smtClean="0"/>
              <a:t>изява</a:t>
            </a:r>
            <a:r>
              <a:rPr lang="en-GB" dirty="0" smtClean="0"/>
              <a:t>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мощните</a:t>
            </a:r>
            <a:r>
              <a:rPr lang="en-GB" dirty="0" smtClean="0"/>
              <a:t> </a:t>
            </a:r>
            <a:r>
              <a:rPr lang="en-GB" dirty="0" err="1" smtClean="0"/>
              <a:t>туроператори</a:t>
            </a:r>
            <a:r>
              <a:rPr lang="en-GB" dirty="0" smtClean="0"/>
              <a:t> – </a:t>
            </a:r>
            <a:r>
              <a:rPr lang="en-GB" dirty="0" err="1" smtClean="0"/>
              <a:t>това</a:t>
            </a:r>
            <a:r>
              <a:rPr lang="en-GB" dirty="0" smtClean="0"/>
              <a:t> </a:t>
            </a:r>
            <a:r>
              <a:rPr lang="en-GB" dirty="0" err="1" smtClean="0"/>
              <a:t>са</a:t>
            </a:r>
            <a:r>
              <a:rPr lang="en-GB" dirty="0" smtClean="0"/>
              <a:t> </a:t>
            </a:r>
            <a:r>
              <a:rPr lang="en-GB" dirty="0" err="1" smtClean="0"/>
              <a:t>туристическите</a:t>
            </a:r>
            <a:r>
              <a:rPr lang="en-GB" dirty="0" smtClean="0"/>
              <a:t> </a:t>
            </a:r>
            <a:r>
              <a:rPr lang="en-GB" dirty="0" err="1" smtClean="0"/>
              <a:t>панаири</a:t>
            </a:r>
            <a:r>
              <a:rPr lang="en-GB" dirty="0" smtClean="0"/>
              <a:t> и </a:t>
            </a:r>
            <a:r>
              <a:rPr lang="en-GB" dirty="0" err="1" smtClean="0"/>
              <a:t>борси</a:t>
            </a:r>
            <a:r>
              <a:rPr lang="en-GB" dirty="0" smtClean="0"/>
              <a:t>. </a:t>
            </a:r>
            <a:r>
              <a:rPr lang="en-GB" dirty="0" err="1" smtClean="0"/>
              <a:t>По</a:t>
            </a:r>
            <a:r>
              <a:rPr lang="en-GB" dirty="0" smtClean="0"/>
              <a:t> </a:t>
            </a:r>
            <a:r>
              <a:rPr lang="en-GB" dirty="0" err="1" smtClean="0"/>
              <a:t>своята</a:t>
            </a:r>
            <a:r>
              <a:rPr lang="en-GB" dirty="0" smtClean="0"/>
              <a:t> </a:t>
            </a:r>
            <a:r>
              <a:rPr lang="en-GB" dirty="0" err="1" smtClean="0"/>
              <a:t>същност</a:t>
            </a:r>
            <a:r>
              <a:rPr lang="en-GB" dirty="0" smtClean="0"/>
              <a:t> </a:t>
            </a:r>
            <a:r>
              <a:rPr lang="en-GB" dirty="0" err="1" smtClean="0"/>
              <a:t>представляват</a:t>
            </a:r>
            <a:r>
              <a:rPr lang="en-GB" dirty="0" smtClean="0"/>
              <a:t> </a:t>
            </a:r>
            <a:r>
              <a:rPr lang="en-GB" dirty="0" err="1" smtClean="0"/>
              <a:t>институционализирани</a:t>
            </a:r>
            <a:r>
              <a:rPr lang="en-GB" dirty="0" smtClean="0"/>
              <a:t> </a:t>
            </a:r>
            <a:r>
              <a:rPr lang="en-GB" dirty="0" err="1" smtClean="0"/>
              <a:t>специални</a:t>
            </a:r>
            <a:r>
              <a:rPr lang="en-GB" dirty="0" smtClean="0"/>
              <a:t> </a:t>
            </a:r>
            <a:r>
              <a:rPr lang="en-GB" dirty="0" err="1" smtClean="0"/>
              <a:t>събития</a:t>
            </a:r>
            <a:r>
              <a:rPr lang="en-GB" dirty="0" smtClean="0"/>
              <a:t> и </a:t>
            </a:r>
            <a:r>
              <a:rPr lang="en-GB" dirty="0" err="1" smtClean="0"/>
              <a:t>съдържат</a:t>
            </a:r>
            <a:r>
              <a:rPr lang="en-GB" dirty="0" smtClean="0"/>
              <a:t> и </a:t>
            </a:r>
            <a:r>
              <a:rPr lang="en-GB" dirty="0" err="1" smtClean="0"/>
              <a:t>редица</a:t>
            </a:r>
            <a:r>
              <a:rPr lang="en-GB" dirty="0" smtClean="0"/>
              <a:t> </a:t>
            </a:r>
            <a:r>
              <a:rPr lang="en-GB" dirty="0" err="1" smtClean="0"/>
              <a:t>специфични</a:t>
            </a:r>
            <a:r>
              <a:rPr lang="en-GB" dirty="0" smtClean="0"/>
              <a:t> </a:t>
            </a:r>
            <a:r>
              <a:rPr lang="en-GB" dirty="0" err="1" smtClean="0"/>
              <a:t>особености</a:t>
            </a:r>
            <a:r>
              <a:rPr lang="en-GB" dirty="0" smtClean="0"/>
              <a:t>, </a:t>
            </a:r>
            <a:r>
              <a:rPr lang="en-GB" dirty="0" err="1" smtClean="0"/>
              <a:t>които</a:t>
            </a:r>
            <a:r>
              <a:rPr lang="en-GB" dirty="0" smtClean="0"/>
              <a:t> </a:t>
            </a:r>
            <a:r>
              <a:rPr lang="en-GB" dirty="0" err="1" smtClean="0"/>
              <a:t>са</a:t>
            </a:r>
            <a:r>
              <a:rPr lang="en-GB" dirty="0" smtClean="0"/>
              <a:t> </a:t>
            </a:r>
            <a:r>
              <a:rPr lang="en-GB" dirty="0" err="1" smtClean="0"/>
              <a:t>резултат</a:t>
            </a:r>
            <a:r>
              <a:rPr lang="en-GB" dirty="0" smtClean="0"/>
              <a:t> </a:t>
            </a:r>
            <a:r>
              <a:rPr lang="en-GB" dirty="0" err="1" smtClean="0"/>
              <a:t>от</a:t>
            </a:r>
            <a:r>
              <a:rPr lang="en-GB" dirty="0" smtClean="0"/>
              <a:t> </a:t>
            </a:r>
            <a:r>
              <a:rPr lang="en-GB" dirty="0" err="1" smtClean="0"/>
              <a:t>спецификата</a:t>
            </a:r>
            <a:r>
              <a:rPr lang="en-GB" dirty="0" smtClean="0"/>
              <a:t>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продукта</a:t>
            </a:r>
            <a:r>
              <a:rPr lang="en-GB" dirty="0" smtClean="0"/>
              <a:t>, </a:t>
            </a:r>
            <a:r>
              <a:rPr lang="en-GB" dirty="0" err="1" smtClean="0"/>
              <a:t>който</a:t>
            </a:r>
            <a:r>
              <a:rPr lang="en-GB" dirty="0" smtClean="0"/>
              <a:t> </a:t>
            </a:r>
            <a:r>
              <a:rPr lang="en-GB" dirty="0" err="1" smtClean="0"/>
              <a:t>се</a:t>
            </a:r>
            <a:r>
              <a:rPr lang="en-GB" dirty="0" smtClean="0"/>
              <a:t> </a:t>
            </a:r>
            <a:r>
              <a:rPr lang="en-GB" dirty="0" err="1" smtClean="0"/>
              <a:t>предлага</a:t>
            </a:r>
            <a:r>
              <a:rPr lang="en-GB" dirty="0" smtClean="0"/>
              <a:t>. </a:t>
            </a:r>
            <a:r>
              <a:rPr lang="en-GB" dirty="0" err="1" smtClean="0"/>
              <a:t>Туистическата</a:t>
            </a:r>
            <a:r>
              <a:rPr lang="en-GB" dirty="0" smtClean="0"/>
              <a:t> </a:t>
            </a:r>
            <a:r>
              <a:rPr lang="en-GB" dirty="0" err="1" smtClean="0"/>
              <a:t>борса</a:t>
            </a:r>
            <a:r>
              <a:rPr lang="en-GB" dirty="0" smtClean="0"/>
              <a:t> </a:t>
            </a:r>
            <a:r>
              <a:rPr lang="en-GB" dirty="0" err="1" smtClean="0"/>
              <a:t>се</a:t>
            </a:r>
            <a:r>
              <a:rPr lang="en-GB" dirty="0" smtClean="0"/>
              <a:t> </a:t>
            </a:r>
            <a:r>
              <a:rPr lang="en-GB" dirty="0" err="1" smtClean="0"/>
              <a:t>явява</a:t>
            </a:r>
            <a:r>
              <a:rPr lang="en-GB" dirty="0" smtClean="0"/>
              <a:t> </a:t>
            </a:r>
            <a:r>
              <a:rPr lang="en-GB" dirty="0" err="1" smtClean="0"/>
              <a:t>концентриран</a:t>
            </a:r>
            <a:r>
              <a:rPr lang="en-GB" dirty="0" smtClean="0"/>
              <a:t> </a:t>
            </a:r>
            <a:r>
              <a:rPr lang="en-GB" dirty="0" err="1" smtClean="0"/>
              <a:t>вариант</a:t>
            </a:r>
            <a:r>
              <a:rPr lang="en-GB" dirty="0" smtClean="0"/>
              <a:t>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среща</a:t>
            </a:r>
            <a:r>
              <a:rPr lang="en-GB" dirty="0" smtClean="0"/>
              <a:t> </a:t>
            </a:r>
            <a:r>
              <a:rPr lang="en-GB" dirty="0" err="1" smtClean="0"/>
              <a:t>между</a:t>
            </a:r>
            <a:r>
              <a:rPr lang="en-GB" dirty="0" smtClean="0"/>
              <a:t> </a:t>
            </a:r>
            <a:r>
              <a:rPr lang="en-GB" dirty="0" err="1" smtClean="0"/>
              <a:t>туристическото</a:t>
            </a:r>
            <a:r>
              <a:rPr lang="en-GB" dirty="0" smtClean="0"/>
              <a:t> </a:t>
            </a:r>
            <a:r>
              <a:rPr lang="en-GB" dirty="0" err="1" smtClean="0"/>
              <a:t>търсене</a:t>
            </a:r>
            <a:r>
              <a:rPr lang="en-GB" dirty="0" smtClean="0"/>
              <a:t> и </a:t>
            </a:r>
            <a:r>
              <a:rPr lang="en-GB" dirty="0" err="1" smtClean="0"/>
              <a:t>туристическото</a:t>
            </a:r>
            <a:r>
              <a:rPr lang="en-GB" dirty="0" smtClean="0"/>
              <a:t> </a:t>
            </a:r>
            <a:r>
              <a:rPr lang="en-GB" dirty="0" err="1" smtClean="0"/>
              <a:t>предлагане</a:t>
            </a:r>
            <a:r>
              <a:rPr lang="en-GB" dirty="0" smtClean="0"/>
              <a:t> </a:t>
            </a:r>
            <a:r>
              <a:rPr lang="en-GB" dirty="0" err="1" smtClean="0"/>
              <a:t>от</a:t>
            </a:r>
            <a:r>
              <a:rPr lang="en-GB" dirty="0" smtClean="0"/>
              <a:t> </a:t>
            </a:r>
            <a:r>
              <a:rPr lang="en-GB" dirty="0" err="1" smtClean="0"/>
              <a:t>различни</a:t>
            </a:r>
            <a:r>
              <a:rPr lang="en-GB" dirty="0" smtClean="0"/>
              <a:t> </a:t>
            </a:r>
            <a:r>
              <a:rPr lang="en-GB" dirty="0" err="1" smtClean="0"/>
              <a:t>пазари</a:t>
            </a:r>
            <a:r>
              <a:rPr lang="en-GB" dirty="0" smtClean="0"/>
              <a:t> в </a:t>
            </a:r>
            <a:r>
              <a:rPr lang="en-GB" dirty="0" err="1" smtClean="0"/>
              <a:t>конкретен</a:t>
            </a:r>
            <a:r>
              <a:rPr lang="en-GB" dirty="0" smtClean="0"/>
              <a:t> </a:t>
            </a:r>
            <a:r>
              <a:rPr lang="en-GB" dirty="0" err="1" smtClean="0"/>
              <a:t>период</a:t>
            </a:r>
            <a:r>
              <a:rPr lang="en-GB" dirty="0" smtClean="0"/>
              <a:t> </a:t>
            </a:r>
            <a:r>
              <a:rPr lang="en-GB" dirty="0" err="1" smtClean="0"/>
              <a:t>от</a:t>
            </a:r>
            <a:r>
              <a:rPr lang="en-GB" dirty="0" smtClean="0"/>
              <a:t> </a:t>
            </a:r>
            <a:r>
              <a:rPr lang="en-GB" dirty="0" err="1" smtClean="0"/>
              <a:t>време</a:t>
            </a:r>
            <a:r>
              <a:rPr lang="en-GB" dirty="0" smtClean="0"/>
              <a:t> и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конкретно</a:t>
            </a:r>
            <a:r>
              <a:rPr lang="en-GB" dirty="0" smtClean="0"/>
              <a:t> </a:t>
            </a:r>
            <a:r>
              <a:rPr lang="en-GB" dirty="0" err="1" smtClean="0"/>
              <a:t>място</a:t>
            </a:r>
            <a:r>
              <a:rPr lang="en-GB" dirty="0" smtClean="0"/>
              <a:t>. </a:t>
            </a:r>
            <a:r>
              <a:rPr lang="en-GB" dirty="0" err="1" smtClean="0"/>
              <a:t>Туристическата</a:t>
            </a:r>
            <a:r>
              <a:rPr lang="en-GB" dirty="0" smtClean="0"/>
              <a:t> </a:t>
            </a:r>
            <a:r>
              <a:rPr lang="en-GB" dirty="0" err="1" smtClean="0"/>
              <a:t>борса</a:t>
            </a:r>
            <a:r>
              <a:rPr lang="en-GB" dirty="0" smtClean="0"/>
              <a:t> </a:t>
            </a:r>
            <a:r>
              <a:rPr lang="en-GB" dirty="0" err="1" smtClean="0"/>
              <a:t>няма</a:t>
            </a:r>
            <a:r>
              <a:rPr lang="en-GB" dirty="0" smtClean="0"/>
              <a:t> </a:t>
            </a:r>
            <a:r>
              <a:rPr lang="en-GB" dirty="0" err="1" smtClean="0"/>
              <a:t>за</a:t>
            </a:r>
            <a:r>
              <a:rPr lang="en-GB" dirty="0" smtClean="0"/>
              <a:t> </a:t>
            </a:r>
            <a:r>
              <a:rPr lang="en-GB" dirty="0" err="1" smtClean="0"/>
              <a:t>цел</a:t>
            </a:r>
            <a:r>
              <a:rPr lang="en-GB" dirty="0" smtClean="0"/>
              <a:t> </a:t>
            </a:r>
            <a:r>
              <a:rPr lang="en-GB" dirty="0" err="1" smtClean="0"/>
              <a:t>осъществяване</a:t>
            </a:r>
            <a:r>
              <a:rPr lang="en-GB" dirty="0" smtClean="0"/>
              <a:t>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активни</a:t>
            </a:r>
            <a:r>
              <a:rPr lang="en-GB" dirty="0" smtClean="0"/>
              <a:t> </a:t>
            </a:r>
            <a:r>
              <a:rPr lang="en-GB" dirty="0" err="1" smtClean="0"/>
              <a:t>масови</a:t>
            </a:r>
            <a:r>
              <a:rPr lang="en-GB" dirty="0" smtClean="0"/>
              <a:t> </a:t>
            </a:r>
            <a:r>
              <a:rPr lang="en-GB" dirty="0" err="1" smtClean="0"/>
              <a:t>продажби</a:t>
            </a:r>
            <a:r>
              <a:rPr lang="en-GB" dirty="0" smtClean="0"/>
              <a:t>, а </a:t>
            </a:r>
            <a:r>
              <a:rPr lang="en-GB" dirty="0" err="1" smtClean="0"/>
              <a:t>по</a:t>
            </a:r>
            <a:r>
              <a:rPr lang="en-GB" dirty="0" smtClean="0"/>
              <a:t> </a:t>
            </a:r>
            <a:r>
              <a:rPr lang="bg-BG" dirty="0" smtClean="0"/>
              <a:t>- </a:t>
            </a:r>
            <a:r>
              <a:rPr lang="en-GB" dirty="0" err="1" smtClean="0"/>
              <a:t>скоро</a:t>
            </a:r>
            <a:r>
              <a:rPr lang="en-GB" dirty="0" smtClean="0"/>
              <a:t> </a:t>
            </a:r>
            <a:r>
              <a:rPr lang="en-GB" dirty="0" err="1" smtClean="0"/>
              <a:t>осъществяване</a:t>
            </a:r>
            <a:r>
              <a:rPr lang="en-GB" dirty="0" smtClean="0"/>
              <a:t> </a:t>
            </a:r>
            <a:r>
              <a:rPr lang="en-GB" dirty="0" err="1" smtClean="0"/>
              <a:t>на</a:t>
            </a:r>
            <a:r>
              <a:rPr lang="en-GB" dirty="0" smtClean="0"/>
              <a:t> </a:t>
            </a:r>
            <a:r>
              <a:rPr lang="en-GB" dirty="0" err="1" smtClean="0"/>
              <a:t>контакт</a:t>
            </a:r>
            <a:r>
              <a:rPr lang="en-GB" dirty="0" smtClean="0"/>
              <a:t> </a:t>
            </a:r>
            <a:r>
              <a:rPr lang="en-GB" dirty="0" err="1" smtClean="0"/>
              <a:t>между</a:t>
            </a:r>
            <a:r>
              <a:rPr lang="en-GB" dirty="0" smtClean="0"/>
              <a:t> </a:t>
            </a:r>
            <a:r>
              <a:rPr lang="en-GB" dirty="0" err="1" smtClean="0"/>
              <a:t>бъдещи</a:t>
            </a:r>
            <a:r>
              <a:rPr lang="en-GB" dirty="0" smtClean="0"/>
              <a:t> </a:t>
            </a:r>
            <a:r>
              <a:rPr lang="en-GB" dirty="0" err="1" smtClean="0"/>
              <a:t>продавачи</a:t>
            </a:r>
            <a:r>
              <a:rPr lang="en-GB" dirty="0" smtClean="0"/>
              <a:t> и </a:t>
            </a:r>
            <a:r>
              <a:rPr lang="en-GB" dirty="0" err="1" smtClean="0"/>
              <a:t>купувачи</a:t>
            </a:r>
            <a:r>
              <a:rPr lang="en-GB" dirty="0" smtClean="0"/>
              <a:t>.</a:t>
            </a:r>
            <a:r>
              <a:rPr lang="ru-RU" dirty="0" smtClean="0"/>
              <a:t>  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263752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/>
              <a:t>Предимствата на туристическите борси и панаири най-общо се свеждат до възможността потребителите да добият по-пълна представа за предлаганите услуги и от друга страна туроператорите имат възможност да сключат съответния договор с производителите. Провеждането на самото събитие налага то да бъде организирано по такъв начин, че в част от периода на провеждане да е налице възможността за контакт само между производители и търговци, а в друг период от време – с потребителите. По този начин се повишава ефективността на панаира или борсата. Провежданите панаири и борси могат да бъдат групирани на международни, национални и регионални.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395930"/>
          </a:xfrm>
        </p:spPr>
        <p:txBody>
          <a:bodyPr>
            <a:normAutofit lnSpcReduction="10000"/>
          </a:bodyPr>
          <a:lstStyle/>
          <a:p>
            <a:pPr lvl="0"/>
            <a:r>
              <a:rPr lang="en-US" b="1" dirty="0" err="1" smtClean="0"/>
              <a:t>Икономическа</a:t>
            </a:r>
            <a:r>
              <a:rPr lang="en-US" b="1" dirty="0" smtClean="0"/>
              <a:t> </a:t>
            </a:r>
            <a:r>
              <a:rPr lang="en-US" b="1" dirty="0" err="1" smtClean="0"/>
              <a:t>роля</a:t>
            </a:r>
            <a:r>
              <a:rPr lang="en-US" b="1" dirty="0" smtClean="0"/>
              <a:t> и </a:t>
            </a:r>
            <a:r>
              <a:rPr lang="en-US" b="1" dirty="0" err="1" smtClean="0"/>
              <a:t>значение</a:t>
            </a:r>
            <a:r>
              <a:rPr lang="en-US" b="1" dirty="0" smtClean="0"/>
              <a:t> </a:t>
            </a:r>
            <a:r>
              <a:rPr lang="en-US" b="1" dirty="0" err="1" smtClean="0"/>
              <a:t>на</a:t>
            </a:r>
            <a:r>
              <a:rPr lang="en-US" b="1" dirty="0" smtClean="0"/>
              <a:t> </a:t>
            </a:r>
            <a:r>
              <a:rPr lang="en-US" b="1" dirty="0" err="1" smtClean="0"/>
              <a:t>пътническата</a:t>
            </a:r>
            <a:r>
              <a:rPr lang="en-US" b="1" dirty="0" smtClean="0"/>
              <a:t> </a:t>
            </a:r>
            <a:r>
              <a:rPr lang="en-US" b="1" dirty="0" err="1" smtClean="0"/>
              <a:t>агенция</a:t>
            </a:r>
            <a:endParaRPr lang="bg-BG" dirty="0" smtClean="0"/>
          </a:p>
          <a:p>
            <a:pPr>
              <a:buNone/>
            </a:pPr>
            <a:r>
              <a:rPr lang="en-US" b="1" dirty="0" smtClean="0"/>
              <a:t> </a:t>
            </a:r>
            <a:r>
              <a:rPr lang="bg-BG" dirty="0" smtClean="0"/>
              <a:t>	Най-силно изразена е икономическата роля на пътническата агенция, която се проявява главно в сферата на пазарните отношения в туризма. Чрез тях се осъществява покупко-продажбата на различни блага, предназначени да удовлетворяват потребности на туристите.  Посредникът все по - често и по - ефективно застава между търсенето и предлагането като стимулира пазарните отношения чрез предлагането на диверсифициран туристически продукт</a:t>
            </a:r>
            <a:r>
              <a:rPr lang="bg-BG" dirty="0" smtClean="0"/>
              <a:t>. </a:t>
            </a:r>
          </a:p>
          <a:p>
            <a:pPr>
              <a:buNone/>
            </a:pPr>
            <a:r>
              <a:rPr lang="bg-BG" dirty="0"/>
              <a:t> </a:t>
            </a:r>
            <a:r>
              <a:rPr lang="bg-BG" dirty="0" smtClean="0"/>
              <a:t>  </a:t>
            </a:r>
            <a:r>
              <a:rPr lang="bg-BG" dirty="0" smtClean="0"/>
              <a:t>Пътническата </a:t>
            </a:r>
            <a:r>
              <a:rPr lang="bg-BG" dirty="0" smtClean="0"/>
              <a:t>агенция, независимо от вида си, влияе върху предлагането и неговото развитие чрез: уеднаквяване на качеството на услугите за различните дестинации, видове транспорт, средства за подслон и места за настаняване, заведения за хранене и развлечения; въвеждане на стандарти за работа; формиране и реализиране на политика за устойчиво туристическо развитие: въвеждане на изисквания за приложение на стандарти за качество, за здравословни и безопасни условия на труд, за управление на информационната сигурност, за екологосъобразно мислене, за хранителната индустрия. 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bg-BG" dirty="0" smtClean="0"/>
              <a:t>Чрез тяхната дейност се активизира и потреблението. Пътническата агенция насочва, конкретизира, формира, а много често и провокира индивидуалните потребности на туристите. Като производител тя може да видоизменя начините и формите на туристическо потребление като  по този начин то става по - целенасочено и може да се управлява по - добре. </a:t>
            </a:r>
          </a:p>
          <a:p>
            <a:pPr marL="0" indent="0" algn="just">
              <a:buNone/>
            </a:pPr>
            <a:r>
              <a:rPr lang="bg-BG" dirty="0" smtClean="0"/>
              <a:t>Изключително </a:t>
            </a:r>
            <a:r>
              <a:rPr lang="bg-BG" dirty="0" smtClean="0"/>
              <a:t>голяма е ролята на посредниците при ценообразуването на комплексния туристически продукт. Неговата цена се формира не само от срещата на търсене и предлагане, но се определя най-вече от туроператорите като своеобразни посредници и производители. По тази причина през последните години се създадоха условия за създаване на монополни формирования в сферата на организаторската и посредническата дейност. </a:t>
            </a:r>
          </a:p>
          <a:p>
            <a:pPr marL="0" indent="0" algn="just">
              <a:buNone/>
            </a:pPr>
            <a:r>
              <a:rPr lang="bg-BG" dirty="0" smtClean="0"/>
              <a:t>Икономическата </a:t>
            </a:r>
            <a:r>
              <a:rPr lang="bg-BG" dirty="0" smtClean="0"/>
              <a:t>роля на пътническата агенция се изразява и в големите приходи за местния и държавен бюджет чрез внасяне на данъчно установените налози. Те са и стопански организации, които създават работни места и допринасят за увеличаване на трудовите доходи на населението и местните общности.</a:t>
            </a:r>
          </a:p>
          <a:p>
            <a:pPr algn="just"/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 err="1" smtClean="0"/>
              <a:t>Социална</a:t>
            </a:r>
            <a:r>
              <a:rPr lang="en-US" b="1" dirty="0" smtClean="0"/>
              <a:t> </a:t>
            </a:r>
            <a:r>
              <a:rPr lang="en-US" b="1" dirty="0" err="1" smtClean="0"/>
              <a:t>роля</a:t>
            </a:r>
            <a:r>
              <a:rPr lang="en-US" b="1" dirty="0" smtClean="0"/>
              <a:t> и </a:t>
            </a:r>
            <a:r>
              <a:rPr lang="en-US" b="1" dirty="0" err="1" smtClean="0"/>
              <a:t>значение</a:t>
            </a:r>
            <a:r>
              <a:rPr lang="bg-BG" b="1" dirty="0" smtClean="0"/>
              <a:t> на пътническата агенция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Като производители на туристически пътувания с обща цена, която при всички случаи е по-ниска от общата цена на индивидуалните услуги, включени в пакета те създават условия за въвличане на все по-широки слоеве от населението в туристическото движение или с други думи казано те съдействат за неговото масовизиране и демократизиране. Те произвеждат и предлагат групови и индивидуални туристически пътувания, без да се интересуват от социалната принадлежност на своите потенциални и реални туристи.</a:t>
            </a:r>
          </a:p>
          <a:p>
            <a:pPr marL="0" indent="0">
              <a:buNone/>
            </a:pPr>
            <a:r>
              <a:rPr lang="bg-BG" dirty="0" smtClean="0"/>
              <a:t> Пътническата агенция осигурява редица удобства: </a:t>
            </a:r>
          </a:p>
          <a:p>
            <a:r>
              <a:rPr lang="en-US" dirty="0" err="1" smtClean="0"/>
              <a:t>опростяване</a:t>
            </a:r>
            <a:r>
              <a:rPr lang="en-US" dirty="0" smtClean="0"/>
              <a:t> и </a:t>
            </a:r>
            <a:r>
              <a:rPr lang="en-US" dirty="0" err="1" smtClean="0"/>
              <a:t>улесняване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решението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пътуване</a:t>
            </a:r>
            <a:r>
              <a:rPr lang="en-US" dirty="0" smtClean="0"/>
              <a:t> </a:t>
            </a:r>
            <a:r>
              <a:rPr lang="bg-BG" dirty="0" smtClean="0"/>
              <a:t>чрез предоставяне на </a:t>
            </a:r>
            <a:r>
              <a:rPr lang="en-US" dirty="0" err="1" smtClean="0"/>
              <a:t>конкретизирана</a:t>
            </a:r>
            <a:r>
              <a:rPr lang="en-US" dirty="0" smtClean="0"/>
              <a:t> </a:t>
            </a:r>
            <a:r>
              <a:rPr lang="en-US" dirty="0" err="1" smtClean="0"/>
              <a:t>информация</a:t>
            </a:r>
            <a:r>
              <a:rPr lang="en-US" dirty="0" smtClean="0"/>
              <a:t> и </a:t>
            </a:r>
            <a:r>
              <a:rPr lang="en-US" dirty="0" err="1" smtClean="0"/>
              <a:t>квалифициран</a:t>
            </a:r>
            <a:r>
              <a:rPr lang="bg-BG" dirty="0" smtClean="0"/>
              <a:t>а</a:t>
            </a:r>
            <a:r>
              <a:rPr lang="en-US" dirty="0" smtClean="0"/>
              <a:t> </a:t>
            </a:r>
            <a:r>
              <a:rPr lang="en-US" dirty="0" err="1" smtClean="0"/>
              <a:t>консултаци</a:t>
            </a:r>
            <a:r>
              <a:rPr lang="bg-BG" dirty="0" smtClean="0"/>
              <a:t>я</a:t>
            </a:r>
            <a:r>
              <a:rPr lang="en-US" dirty="0" smtClean="0"/>
              <a:t>; 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/>
              <a:t>пестене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време</a:t>
            </a:r>
            <a:r>
              <a:rPr lang="en-US" dirty="0" smtClean="0"/>
              <a:t>, </a:t>
            </a:r>
            <a:r>
              <a:rPr lang="en-US" dirty="0" err="1" smtClean="0"/>
              <a:t>необходимо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самостоятелна</a:t>
            </a:r>
            <a:r>
              <a:rPr lang="en-US" dirty="0" smtClean="0"/>
              <a:t> </a:t>
            </a:r>
            <a:r>
              <a:rPr lang="en-US" dirty="0" err="1" smtClean="0"/>
              <a:t>подготовка</a:t>
            </a:r>
            <a:r>
              <a:rPr lang="en-US" dirty="0" smtClean="0"/>
              <a:t> и </a:t>
            </a:r>
            <a:r>
              <a:rPr lang="en-US" dirty="0" err="1" smtClean="0"/>
              <a:t>организиране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пътуването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bg-BG" dirty="0" smtClean="0"/>
              <a:t>офериране на </a:t>
            </a:r>
            <a:r>
              <a:rPr lang="en-US" dirty="0" err="1" smtClean="0"/>
              <a:t>богат</a:t>
            </a:r>
            <a:r>
              <a:rPr lang="en-US" dirty="0" smtClean="0"/>
              <a:t> </a:t>
            </a:r>
            <a:r>
              <a:rPr lang="en-US" dirty="0" err="1" smtClean="0"/>
              <a:t>избор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туристически</a:t>
            </a:r>
            <a:r>
              <a:rPr lang="en-US" dirty="0" smtClean="0"/>
              <a:t> </a:t>
            </a:r>
            <a:r>
              <a:rPr lang="bg-BG" dirty="0" smtClean="0"/>
              <a:t>дестинации, заведения за хранене и развлечение, както и видове транспортни средства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bg-BG" dirty="0" smtClean="0"/>
              <a:t>създаване на чувство за </a:t>
            </a:r>
            <a:r>
              <a:rPr lang="en-US" dirty="0" err="1" smtClean="0"/>
              <a:t>сигурност</a:t>
            </a:r>
            <a:r>
              <a:rPr lang="en-US" dirty="0" smtClean="0"/>
              <a:t>, </a:t>
            </a:r>
            <a:r>
              <a:rPr lang="en-US" dirty="0" err="1" smtClean="0"/>
              <a:t>т.е</a:t>
            </a:r>
            <a:r>
              <a:rPr lang="en-US" dirty="0" smtClean="0"/>
              <a:t>. </a:t>
            </a:r>
            <a:r>
              <a:rPr lang="en-US" dirty="0" err="1" smtClean="0"/>
              <a:t>туристът</a:t>
            </a:r>
            <a:r>
              <a:rPr lang="en-US" dirty="0" smtClean="0"/>
              <a:t> е </a:t>
            </a:r>
            <a:r>
              <a:rPr lang="en-US" dirty="0" err="1" smtClean="0"/>
              <a:t>освободен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рискове</a:t>
            </a:r>
            <a:r>
              <a:rPr lang="en-US" dirty="0" smtClean="0"/>
              <a:t> и е </a:t>
            </a:r>
            <a:r>
              <a:rPr lang="en-US" dirty="0" err="1" smtClean="0"/>
              <a:t>предпазен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неприятни</a:t>
            </a:r>
            <a:r>
              <a:rPr lang="en-US" dirty="0" smtClean="0"/>
              <a:t> </a:t>
            </a:r>
            <a:r>
              <a:rPr lang="en-US" dirty="0" err="1" smtClean="0"/>
              <a:t>изненади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bg-BG" dirty="0" smtClean="0"/>
              <a:t>осигуряване на</a:t>
            </a:r>
            <a:r>
              <a:rPr lang="en-US" dirty="0" smtClean="0"/>
              <a:t> </a:t>
            </a:r>
            <a:r>
              <a:rPr lang="en-US" dirty="0" err="1" smtClean="0"/>
              <a:t>икономическа</a:t>
            </a:r>
            <a:r>
              <a:rPr lang="en-US" dirty="0" smtClean="0"/>
              <a:t> </a:t>
            </a:r>
            <a:r>
              <a:rPr lang="en-US" dirty="0" err="1" smtClean="0"/>
              <a:t>изгода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туриста</a:t>
            </a:r>
            <a:r>
              <a:rPr lang="en-US" dirty="0" smtClean="0"/>
              <a:t>, </a:t>
            </a:r>
            <a:r>
              <a:rPr lang="en-US" dirty="0" err="1" smtClean="0"/>
              <a:t>защото</a:t>
            </a:r>
            <a:r>
              <a:rPr lang="en-US" dirty="0" smtClean="0"/>
              <a:t> </a:t>
            </a:r>
            <a:r>
              <a:rPr lang="en-US" dirty="0" err="1" smtClean="0"/>
              <a:t>общата</a:t>
            </a:r>
            <a:r>
              <a:rPr lang="en-US" dirty="0" smtClean="0"/>
              <a:t> </a:t>
            </a:r>
            <a:r>
              <a:rPr lang="en-US" dirty="0" err="1" smtClean="0"/>
              <a:t>цена</a:t>
            </a:r>
            <a:r>
              <a:rPr lang="en-US" dirty="0" smtClean="0"/>
              <a:t> е </a:t>
            </a:r>
            <a:r>
              <a:rPr lang="en-US" dirty="0" err="1" smtClean="0"/>
              <a:t>значително</a:t>
            </a:r>
            <a:r>
              <a:rPr lang="en-US" dirty="0" smtClean="0"/>
              <a:t> </a:t>
            </a:r>
            <a:r>
              <a:rPr lang="en-US" dirty="0" err="1" smtClean="0"/>
              <a:t>по-ниска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bg-BG" dirty="0" smtClean="0"/>
              <a:t>сборната</a:t>
            </a:r>
            <a:r>
              <a:rPr lang="en-US" dirty="0" smtClean="0"/>
              <a:t> </a:t>
            </a:r>
            <a:r>
              <a:rPr lang="en-US" dirty="0" err="1" smtClean="0"/>
              <a:t>цена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единичните</a:t>
            </a:r>
            <a:r>
              <a:rPr lang="en-US" dirty="0" smtClean="0"/>
              <a:t> </a:t>
            </a:r>
            <a:r>
              <a:rPr lang="en-US" dirty="0" err="1" smtClean="0"/>
              <a:t>услуги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err="1" smtClean="0"/>
              <a:t>удовлетворяване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потребностите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индивида</a:t>
            </a:r>
            <a:r>
              <a:rPr lang="en-US" dirty="0" smtClean="0"/>
              <a:t>,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възстановяване</a:t>
            </a:r>
            <a:r>
              <a:rPr lang="en-US" dirty="0" smtClean="0"/>
              <a:t> и </a:t>
            </a:r>
            <a:r>
              <a:rPr lang="en-US" dirty="0" err="1" smtClean="0"/>
              <a:t>възпроизводство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работната</a:t>
            </a:r>
            <a:r>
              <a:rPr lang="en-US" dirty="0" smtClean="0"/>
              <a:t> </a:t>
            </a:r>
            <a:r>
              <a:rPr lang="en-US" dirty="0" err="1" smtClean="0"/>
              <a:t>сила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err="1" smtClean="0"/>
              <a:t>осмисляне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обхвата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туристическото</a:t>
            </a:r>
            <a:r>
              <a:rPr lang="en-US" dirty="0" smtClean="0"/>
              <a:t> </a:t>
            </a:r>
            <a:r>
              <a:rPr lang="en-US" dirty="0" err="1" smtClean="0"/>
              <a:t>потребление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err="1" smtClean="0"/>
              <a:t>насочване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потреблението</a:t>
            </a:r>
            <a:r>
              <a:rPr lang="en-US" dirty="0" smtClean="0"/>
              <a:t> </a:t>
            </a:r>
            <a:r>
              <a:rPr lang="en-US" dirty="0" err="1" smtClean="0"/>
              <a:t>към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цели</a:t>
            </a:r>
            <a:r>
              <a:rPr lang="en-US" dirty="0" smtClean="0"/>
              <a:t> и </a:t>
            </a:r>
            <a:r>
              <a:rPr lang="en-US" dirty="0" err="1" smtClean="0"/>
              <a:t>дестинации</a:t>
            </a:r>
            <a:r>
              <a:rPr lang="en-US" dirty="0" smtClean="0"/>
              <a:t> </a:t>
            </a:r>
            <a:r>
              <a:rPr lang="en-US" dirty="0" err="1" smtClean="0"/>
              <a:t>като</a:t>
            </a:r>
            <a:r>
              <a:rPr lang="en-US" dirty="0" smtClean="0"/>
              <a:t> </a:t>
            </a:r>
            <a:r>
              <a:rPr lang="en-US" dirty="0" err="1" smtClean="0"/>
              <a:t>алтернатива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пренаселените</a:t>
            </a:r>
            <a:r>
              <a:rPr lang="en-US" dirty="0" smtClean="0"/>
              <a:t> </a:t>
            </a:r>
            <a:r>
              <a:rPr lang="en-US" dirty="0" err="1" smtClean="0"/>
              <a:t>традиционни</a:t>
            </a:r>
            <a:r>
              <a:rPr lang="en-US" dirty="0" smtClean="0"/>
              <a:t> </a:t>
            </a:r>
            <a:r>
              <a:rPr lang="en-US" dirty="0" err="1" smtClean="0"/>
              <a:t>туристически</a:t>
            </a:r>
            <a:r>
              <a:rPr lang="en-US" dirty="0" smtClean="0"/>
              <a:t> </a:t>
            </a:r>
            <a:r>
              <a:rPr lang="en-US" dirty="0" err="1" smtClean="0"/>
              <a:t>центрове</a:t>
            </a:r>
            <a:r>
              <a:rPr lang="en-US" dirty="0" smtClean="0"/>
              <a:t>. 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407768"/>
          </a:xfrm>
        </p:spPr>
        <p:txBody>
          <a:bodyPr/>
          <a:lstStyle/>
          <a:p>
            <a:pPr marL="0" lvl="0" indent="0" algn="ctr">
              <a:buNone/>
            </a:pPr>
            <a:r>
              <a:rPr lang="en-US" b="1" dirty="0" err="1" smtClean="0"/>
              <a:t>Политическа</a:t>
            </a:r>
            <a:r>
              <a:rPr lang="en-US" b="1" dirty="0" smtClean="0"/>
              <a:t> </a:t>
            </a:r>
            <a:r>
              <a:rPr lang="en-US" b="1" dirty="0" err="1" smtClean="0"/>
              <a:t>роля</a:t>
            </a:r>
            <a:r>
              <a:rPr lang="en-US" b="1" dirty="0" smtClean="0"/>
              <a:t> и </a:t>
            </a:r>
            <a:r>
              <a:rPr lang="en-US" b="1" dirty="0" err="1" smtClean="0"/>
              <a:t>значение</a:t>
            </a:r>
            <a:r>
              <a:rPr lang="bg-BG" b="1" dirty="0" smtClean="0"/>
              <a:t> на пътническата агенция</a:t>
            </a:r>
            <a:endParaRPr lang="bg-BG" dirty="0" smtClean="0"/>
          </a:p>
          <a:p>
            <a:pPr marL="0" indent="0">
              <a:buNone/>
            </a:pPr>
            <a:r>
              <a:rPr lang="en-US" b="1" dirty="0" smtClean="0"/>
              <a:t> 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Посредниците </a:t>
            </a:r>
            <a:r>
              <a:rPr lang="bg-BG" dirty="0" smtClean="0"/>
              <a:t>активизират участието на професионални обединения, съюзи и организации при осъществяването на държавната и международната туристическа политика. Чрез опростяването на контактите между държавите, те допринасят за утвърждаване на атмосфера на доброжелателство, мир и сътрудничество между народите. </a:t>
            </a:r>
          </a:p>
          <a:p>
            <a:pPr marL="0" indent="0">
              <a:buNone/>
            </a:pP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8457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 err="1" smtClean="0"/>
              <a:t>Културна</a:t>
            </a:r>
            <a:r>
              <a:rPr lang="en-US" b="1" dirty="0" smtClean="0"/>
              <a:t> </a:t>
            </a:r>
            <a:r>
              <a:rPr lang="en-US" b="1" dirty="0" err="1" smtClean="0"/>
              <a:t>роля</a:t>
            </a:r>
            <a:r>
              <a:rPr lang="en-US" b="1" dirty="0" smtClean="0"/>
              <a:t> и </a:t>
            </a:r>
            <a:r>
              <a:rPr lang="en-US" b="1" dirty="0" err="1" smtClean="0"/>
              <a:t>значение</a:t>
            </a:r>
            <a:r>
              <a:rPr lang="bg-BG" b="1" dirty="0" smtClean="0"/>
              <a:t> на пътническата агенция </a:t>
            </a:r>
            <a:endParaRPr lang="bg-BG" dirty="0" smtClean="0"/>
          </a:p>
          <a:p>
            <a:pPr marL="0" indent="0" algn="just">
              <a:buNone/>
            </a:pPr>
            <a:r>
              <a:rPr lang="bg-BG" dirty="0" smtClean="0"/>
              <a:t>Личният </a:t>
            </a:r>
            <a:r>
              <a:rPr lang="bg-BG" dirty="0" smtClean="0"/>
              <a:t>опит на автора в туристическия бранш и преките му впечатления сочат, че персонала на пътническите агенции в по-голямата си част /винаги има изключения/ е с най-доброто професионално образование и квалификация, владеещи поне два чужди езика. Това са специалисти с висока обща култура, които още на първите информационни срещи с туристите въздействат за запознаване с културно-историческите забележителности на дестинацията / разбира се ако последните проявят интерес към тях/.</a:t>
            </a:r>
          </a:p>
          <a:p>
            <a:pPr marL="0" indent="0" algn="just">
              <a:buNone/>
            </a:pPr>
            <a:r>
              <a:rPr lang="bg-BG" dirty="0" smtClean="0"/>
              <a:t>Чуждите </a:t>
            </a:r>
            <a:r>
              <a:rPr lang="bg-BG" dirty="0" smtClean="0"/>
              <a:t>туроператори, опериращи в България предоставят възможност на служителите си да работят целогодишно в различни точки на земното кълбо. Това допълнително допринася за разширяване кръгозора, повишаване на културата и като цяло запознаване и възприемане на културните ценности на различните етноси.</a:t>
            </a:r>
          </a:p>
          <a:p>
            <a:pPr algn="just"/>
            <a:endParaRPr lang="bg-B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51723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bg-BG" dirty="0" smtClean="0"/>
              <a:t>В обобщение може да се каже, че: </a:t>
            </a:r>
          </a:p>
          <a:p>
            <a:pPr lvl="0" algn="just"/>
            <a:r>
              <a:rPr lang="en-US" dirty="0" err="1" smtClean="0"/>
              <a:t>посредниците</a:t>
            </a:r>
            <a:r>
              <a:rPr lang="en-US" dirty="0" smtClean="0"/>
              <a:t> </a:t>
            </a:r>
            <a:r>
              <a:rPr lang="en-US" dirty="0" err="1" smtClean="0"/>
              <a:t>стимулират</a:t>
            </a:r>
            <a:r>
              <a:rPr lang="en-US" dirty="0" smtClean="0"/>
              <a:t> </a:t>
            </a:r>
            <a:r>
              <a:rPr lang="en-US" dirty="0" err="1" smtClean="0"/>
              <a:t>развитието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алтернативните</a:t>
            </a:r>
            <a:r>
              <a:rPr lang="en-US" dirty="0" smtClean="0"/>
              <a:t> </a:t>
            </a:r>
            <a:r>
              <a:rPr lang="en-US" dirty="0" err="1" smtClean="0"/>
              <a:t>видове</a:t>
            </a:r>
            <a:r>
              <a:rPr lang="en-US" dirty="0" smtClean="0"/>
              <a:t> </a:t>
            </a:r>
            <a:r>
              <a:rPr lang="en-US" dirty="0" err="1" smtClean="0"/>
              <a:t>туризъм</a:t>
            </a:r>
            <a:r>
              <a:rPr lang="en-US" dirty="0" smtClean="0"/>
              <a:t> </a:t>
            </a:r>
            <a:r>
              <a:rPr lang="en-US" dirty="0" err="1" smtClean="0"/>
              <a:t>чрез</a:t>
            </a:r>
            <a:r>
              <a:rPr lang="en-US" dirty="0" smtClean="0"/>
              <a:t> </a:t>
            </a:r>
            <a:r>
              <a:rPr lang="en-US" dirty="0" err="1" smtClean="0"/>
              <a:t>включване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дестинации</a:t>
            </a:r>
            <a:r>
              <a:rPr lang="en-US" dirty="0" smtClean="0"/>
              <a:t> и </a:t>
            </a:r>
            <a:r>
              <a:rPr lang="en-US" dirty="0" err="1" smtClean="0"/>
              <a:t>регулиране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туристическото</a:t>
            </a:r>
            <a:r>
              <a:rPr lang="en-US" dirty="0" smtClean="0"/>
              <a:t> </a:t>
            </a:r>
            <a:r>
              <a:rPr lang="en-US" dirty="0" err="1" smtClean="0"/>
              <a:t>предлагане</a:t>
            </a:r>
            <a:r>
              <a:rPr lang="bg-BG" dirty="0" smtClean="0"/>
              <a:t>; </a:t>
            </a:r>
          </a:p>
          <a:p>
            <a:pPr lvl="0" algn="just"/>
            <a:r>
              <a:rPr lang="en-US" dirty="0" smtClean="0"/>
              <a:t> </a:t>
            </a:r>
            <a:r>
              <a:rPr lang="en-US" dirty="0" err="1" smtClean="0"/>
              <a:t>поради</a:t>
            </a:r>
            <a:r>
              <a:rPr lang="en-US" dirty="0" smtClean="0"/>
              <a:t> </a:t>
            </a:r>
            <a:r>
              <a:rPr lang="en-US" dirty="0" err="1" smtClean="0"/>
              <a:t>високата</a:t>
            </a:r>
            <a:r>
              <a:rPr lang="en-US" dirty="0" smtClean="0"/>
              <a:t> </a:t>
            </a:r>
            <a:r>
              <a:rPr lang="en-US" dirty="0" err="1" smtClean="0"/>
              <a:t>трудопоглъщаемост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обслужващите</a:t>
            </a:r>
            <a:r>
              <a:rPr lang="en-US" dirty="0" smtClean="0"/>
              <a:t> </a:t>
            </a:r>
            <a:r>
              <a:rPr lang="en-US" dirty="0" err="1" smtClean="0"/>
              <a:t>процеси</a:t>
            </a:r>
            <a:r>
              <a:rPr lang="en-US" dirty="0" smtClean="0"/>
              <a:t> и </a:t>
            </a:r>
            <a:r>
              <a:rPr lang="en-US" dirty="0" err="1" smtClean="0"/>
              <a:t>операции</a:t>
            </a:r>
            <a:r>
              <a:rPr lang="en-US" dirty="0" smtClean="0"/>
              <a:t> в </a:t>
            </a:r>
            <a:r>
              <a:rPr lang="en-US" dirty="0" err="1" smtClean="0"/>
              <a:t>рамките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организаторската</a:t>
            </a:r>
            <a:r>
              <a:rPr lang="en-US" dirty="0" smtClean="0"/>
              <a:t> и </a:t>
            </a:r>
            <a:r>
              <a:rPr lang="bg-BG" dirty="0" smtClean="0"/>
              <a:t>посредническа</a:t>
            </a:r>
            <a:r>
              <a:rPr lang="en-US" dirty="0" smtClean="0"/>
              <a:t> </a:t>
            </a:r>
            <a:r>
              <a:rPr lang="en-US" dirty="0" err="1" smtClean="0"/>
              <a:t>дейност</a:t>
            </a:r>
            <a:r>
              <a:rPr lang="en-US" dirty="0" smtClean="0"/>
              <a:t> </a:t>
            </a:r>
            <a:r>
              <a:rPr lang="en-US" dirty="0" err="1" smtClean="0"/>
              <a:t>ангажират</a:t>
            </a:r>
            <a:r>
              <a:rPr lang="en-US" dirty="0" smtClean="0"/>
              <a:t> </a:t>
            </a:r>
            <a:r>
              <a:rPr lang="en-US" dirty="0" err="1" smtClean="0"/>
              <a:t>високообразована</a:t>
            </a:r>
            <a:r>
              <a:rPr lang="en-US" dirty="0" smtClean="0"/>
              <a:t> </a:t>
            </a:r>
            <a:r>
              <a:rPr lang="en-US" dirty="0" err="1" smtClean="0"/>
              <a:t>ръботна</a:t>
            </a:r>
            <a:r>
              <a:rPr lang="en-US" dirty="0" smtClean="0"/>
              <a:t> </a:t>
            </a:r>
            <a:r>
              <a:rPr lang="en-US" dirty="0" err="1" smtClean="0"/>
              <a:t>ръка</a:t>
            </a:r>
            <a:r>
              <a:rPr lang="bg-BG" dirty="0" smtClean="0"/>
              <a:t>; </a:t>
            </a:r>
          </a:p>
          <a:p>
            <a:pPr lvl="0" algn="just"/>
            <a:r>
              <a:rPr lang="en-US" dirty="0" smtClean="0"/>
              <a:t> </a:t>
            </a:r>
            <a:r>
              <a:rPr lang="en-US" dirty="0" err="1" smtClean="0"/>
              <a:t>стимулират</a:t>
            </a:r>
            <a:r>
              <a:rPr lang="en-US" dirty="0" smtClean="0"/>
              <a:t> </a:t>
            </a:r>
            <a:r>
              <a:rPr lang="en-US" dirty="0" err="1" smtClean="0"/>
              <a:t>дейността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редица</a:t>
            </a:r>
            <a:r>
              <a:rPr lang="en-US" dirty="0" smtClean="0"/>
              <a:t> </a:t>
            </a:r>
            <a:r>
              <a:rPr lang="en-US" dirty="0" err="1" smtClean="0"/>
              <a:t>други</a:t>
            </a:r>
            <a:r>
              <a:rPr lang="en-US" dirty="0" smtClean="0"/>
              <a:t> </a:t>
            </a:r>
            <a:r>
              <a:rPr lang="en-US" dirty="0" err="1" smtClean="0"/>
              <a:t>предприятия</a:t>
            </a:r>
            <a:r>
              <a:rPr lang="bg-BG" dirty="0" smtClean="0"/>
              <a:t>, опериращи в </a:t>
            </a:r>
            <a:r>
              <a:rPr lang="en-US" dirty="0" smtClean="0"/>
              <a:t> </a:t>
            </a:r>
            <a:r>
              <a:rPr lang="en-US" dirty="0" err="1" smtClean="0"/>
              <a:t>транспортни</a:t>
            </a:r>
            <a:r>
              <a:rPr lang="en-US" dirty="0" smtClean="0"/>
              <a:t>, </a:t>
            </a:r>
            <a:r>
              <a:rPr lang="en-US" dirty="0" err="1" smtClean="0"/>
              <a:t>хотелиерски</a:t>
            </a:r>
            <a:r>
              <a:rPr lang="en-US" dirty="0" smtClean="0"/>
              <a:t>, </a:t>
            </a:r>
            <a:r>
              <a:rPr lang="en-US" dirty="0" err="1" smtClean="0"/>
              <a:t>търговски</a:t>
            </a:r>
            <a:r>
              <a:rPr lang="en-US" dirty="0" smtClean="0"/>
              <a:t> и </a:t>
            </a:r>
            <a:r>
              <a:rPr lang="en-US" dirty="0" err="1" smtClean="0"/>
              <a:t>финансови</a:t>
            </a:r>
            <a:r>
              <a:rPr lang="bg-BG" dirty="0" smtClean="0"/>
              <a:t> сектори</a:t>
            </a:r>
            <a:r>
              <a:rPr lang="en-US" dirty="0" smtClean="0"/>
              <a:t>. </a:t>
            </a:r>
            <a:endParaRPr lang="bg-BG" dirty="0" smtClean="0"/>
          </a:p>
          <a:p>
            <a:pPr lvl="0" algn="just"/>
            <a:r>
              <a:rPr lang="en-US" dirty="0" err="1" smtClean="0"/>
              <a:t>участват</a:t>
            </a:r>
            <a:r>
              <a:rPr lang="en-US" dirty="0" smtClean="0"/>
              <a:t> </a:t>
            </a:r>
            <a:r>
              <a:rPr lang="en-US" dirty="0" err="1" smtClean="0"/>
              <a:t>активно</a:t>
            </a:r>
            <a:r>
              <a:rPr lang="en-US" dirty="0" smtClean="0"/>
              <a:t> в </a:t>
            </a:r>
            <a:r>
              <a:rPr lang="en-US" dirty="0" err="1" smtClean="0"/>
              <a:t>целия</a:t>
            </a:r>
            <a:r>
              <a:rPr lang="en-US" dirty="0" smtClean="0"/>
              <a:t> </a:t>
            </a:r>
            <a:r>
              <a:rPr lang="en-US" dirty="0" err="1" smtClean="0"/>
              <a:t>възпроизводствен</a:t>
            </a:r>
            <a:r>
              <a:rPr lang="en-US" dirty="0" smtClean="0"/>
              <a:t> </a:t>
            </a:r>
            <a:r>
              <a:rPr lang="en-US" dirty="0" err="1" smtClean="0"/>
              <a:t>процес</a:t>
            </a:r>
            <a:r>
              <a:rPr lang="en-US" dirty="0" smtClean="0"/>
              <a:t>, </a:t>
            </a:r>
            <a:r>
              <a:rPr lang="en-US" dirty="0" err="1" smtClean="0"/>
              <a:t>особено</a:t>
            </a:r>
            <a:r>
              <a:rPr lang="en-US" dirty="0" smtClean="0"/>
              <a:t> в </a:t>
            </a:r>
            <a:r>
              <a:rPr lang="en-US" dirty="0" err="1" smtClean="0"/>
              <a:t>страните</a:t>
            </a:r>
            <a:r>
              <a:rPr lang="en-US" dirty="0" smtClean="0"/>
              <a:t> с </a:t>
            </a:r>
            <a:r>
              <a:rPr lang="en-US" dirty="0" err="1" smtClean="0"/>
              <a:t>развит</a:t>
            </a:r>
            <a:r>
              <a:rPr lang="en-US" dirty="0" smtClean="0"/>
              <a:t> </a:t>
            </a:r>
            <a:r>
              <a:rPr lang="en-US" dirty="0" err="1" smtClean="0"/>
              <a:t>международен</a:t>
            </a:r>
            <a:r>
              <a:rPr lang="en-US" dirty="0" smtClean="0"/>
              <a:t> и </a:t>
            </a:r>
            <a:r>
              <a:rPr lang="en-US" dirty="0" err="1" smtClean="0"/>
              <a:t>вътрешен</a:t>
            </a:r>
            <a:r>
              <a:rPr lang="en-US" dirty="0" smtClean="0"/>
              <a:t> </a:t>
            </a:r>
            <a:r>
              <a:rPr lang="en-US" dirty="0" err="1" smtClean="0"/>
              <a:t>туризъм</a:t>
            </a:r>
            <a:r>
              <a:rPr lang="bg-BG" dirty="0" smtClean="0"/>
              <a:t>;</a:t>
            </a:r>
          </a:p>
          <a:p>
            <a:pPr lvl="0" algn="just"/>
            <a:r>
              <a:rPr lang="en-US" dirty="0" smtClean="0"/>
              <a:t> </a:t>
            </a:r>
            <a:r>
              <a:rPr lang="bg-BG" dirty="0" smtClean="0"/>
              <a:t>д</a:t>
            </a:r>
            <a:r>
              <a:rPr lang="en-US" dirty="0" err="1" smtClean="0"/>
              <a:t>опринасят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подобряване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общото</a:t>
            </a:r>
            <a:r>
              <a:rPr lang="en-US" dirty="0" smtClean="0"/>
              <a:t> </a:t>
            </a:r>
            <a:r>
              <a:rPr lang="en-US" dirty="0" err="1" smtClean="0"/>
              <a:t>благосъстояние</a:t>
            </a:r>
            <a:r>
              <a:rPr lang="en-US" dirty="0" smtClean="0"/>
              <a:t>, </a:t>
            </a:r>
            <a:r>
              <a:rPr lang="bg-BG" dirty="0" smtClean="0"/>
              <a:t>както на местното население и на пряко ангажираните в обслужващия процес, така и на държавата като цяло;</a:t>
            </a:r>
          </a:p>
          <a:p>
            <a:pPr lvl="0" algn="just"/>
            <a:r>
              <a:rPr lang="bg-BG" dirty="0" smtClean="0"/>
              <a:t>влияят благотворно върху </a:t>
            </a:r>
            <a:r>
              <a:rPr lang="en-US" dirty="0" err="1" smtClean="0"/>
              <a:t>облика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туристическото</a:t>
            </a:r>
            <a:r>
              <a:rPr lang="en-US" dirty="0" smtClean="0"/>
              <a:t> </a:t>
            </a:r>
            <a:r>
              <a:rPr lang="en-US" dirty="0" err="1" smtClean="0"/>
              <a:t>място</a:t>
            </a:r>
            <a:r>
              <a:rPr lang="bg-BG" dirty="0" smtClean="0"/>
              <a:t> – туроператорите могат да превърнат една дестинация във водеща, но могат и да я „погребат”;</a:t>
            </a:r>
          </a:p>
          <a:p>
            <a:pPr lvl="0" algn="just"/>
            <a:r>
              <a:rPr lang="bg-BG" dirty="0" smtClean="0"/>
              <a:t>косвено съдействат за </a:t>
            </a:r>
            <a:r>
              <a:rPr lang="en-US" dirty="0" err="1" smtClean="0"/>
              <a:t>повишаване</a:t>
            </a:r>
            <a:r>
              <a:rPr lang="en-US" dirty="0" smtClean="0"/>
              <a:t> </a:t>
            </a:r>
            <a:r>
              <a:rPr lang="en-US" dirty="0" err="1" smtClean="0"/>
              <a:t>общата</a:t>
            </a:r>
            <a:r>
              <a:rPr lang="en-US" dirty="0" smtClean="0"/>
              <a:t> </a:t>
            </a:r>
            <a:r>
              <a:rPr lang="en-US" dirty="0" err="1" smtClean="0"/>
              <a:t>култура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обслужващия</a:t>
            </a:r>
            <a:r>
              <a:rPr lang="en-US" dirty="0" smtClean="0"/>
              <a:t> </a:t>
            </a:r>
            <a:r>
              <a:rPr lang="en-US" dirty="0" err="1" smtClean="0"/>
              <a:t>персонал</a:t>
            </a:r>
            <a:r>
              <a:rPr lang="bg-BG" dirty="0" smtClean="0"/>
              <a:t>, на</a:t>
            </a:r>
            <a:r>
              <a:rPr lang="en-US" dirty="0" smtClean="0"/>
              <a:t> </a:t>
            </a:r>
            <a:r>
              <a:rPr lang="en-US" dirty="0" err="1" smtClean="0"/>
              <a:t>местното</a:t>
            </a:r>
            <a:r>
              <a:rPr lang="en-US" dirty="0" smtClean="0"/>
              <a:t> </a:t>
            </a:r>
            <a:r>
              <a:rPr lang="en-US" dirty="0" err="1" smtClean="0"/>
              <a:t>население</a:t>
            </a:r>
            <a:r>
              <a:rPr lang="bg-BG" dirty="0" smtClean="0"/>
              <a:t> и на туристите;</a:t>
            </a:r>
          </a:p>
          <a:p>
            <a:pPr lvl="0" algn="just"/>
            <a:r>
              <a:rPr lang="en-US" dirty="0" smtClean="0"/>
              <a:t> </a:t>
            </a:r>
            <a:r>
              <a:rPr lang="en-US" dirty="0" err="1" smtClean="0"/>
              <a:t>популяризира</a:t>
            </a:r>
            <a:r>
              <a:rPr lang="bg-BG" dirty="0" smtClean="0"/>
              <a:t>т</a:t>
            </a:r>
            <a:r>
              <a:rPr lang="en-US" dirty="0" smtClean="0"/>
              <a:t> </a:t>
            </a:r>
            <a:r>
              <a:rPr lang="en-US" dirty="0" err="1" smtClean="0"/>
              <a:t>страната</a:t>
            </a:r>
            <a:r>
              <a:rPr lang="bg-BG" dirty="0" smtClean="0"/>
              <a:t> и </a:t>
            </a:r>
            <a:r>
              <a:rPr lang="en-US" dirty="0" err="1" smtClean="0"/>
              <a:t>подобрява</a:t>
            </a:r>
            <a:r>
              <a:rPr lang="bg-BG" dirty="0" smtClean="0"/>
              <a:t>т</a:t>
            </a:r>
            <a:r>
              <a:rPr lang="en-US" dirty="0" smtClean="0"/>
              <a:t> </a:t>
            </a:r>
            <a:r>
              <a:rPr lang="en-US" dirty="0" err="1" smtClean="0"/>
              <a:t>имиджа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bg-BG" dirty="0" smtClean="0"/>
              <a:t>Б</a:t>
            </a:r>
            <a:r>
              <a:rPr lang="en-US" dirty="0" err="1" smtClean="0"/>
              <a:t>ългария</a:t>
            </a:r>
            <a:r>
              <a:rPr lang="en-US" dirty="0" smtClean="0"/>
              <a:t> </a:t>
            </a:r>
            <a:r>
              <a:rPr lang="en-US" dirty="0" err="1" smtClean="0"/>
              <a:t>като</a:t>
            </a:r>
            <a:r>
              <a:rPr lang="en-US" dirty="0" smtClean="0"/>
              <a:t> </a:t>
            </a:r>
            <a:r>
              <a:rPr lang="en-US" dirty="0" err="1" smtClean="0"/>
              <a:t>туристическа</a:t>
            </a:r>
            <a:r>
              <a:rPr lang="en-US" dirty="0" smtClean="0"/>
              <a:t> </a:t>
            </a:r>
            <a:r>
              <a:rPr lang="en-US" dirty="0" err="1" smtClean="0"/>
              <a:t>дестинация</a:t>
            </a:r>
            <a:r>
              <a:rPr lang="bg-BG" dirty="0" smtClean="0"/>
              <a:t>.</a:t>
            </a:r>
            <a:r>
              <a:rPr lang="en-US" dirty="0" smtClean="0"/>
              <a:t>  </a:t>
            </a:r>
            <a:endParaRPr lang="bg-BG" dirty="0" smtClean="0"/>
          </a:p>
          <a:p>
            <a:endParaRPr lang="bg-BG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bg-BG" b="1" dirty="0" smtClean="0"/>
              <a:t>1.5. Историческо развитие на посредническата дейност</a:t>
            </a: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 </a:t>
            </a:r>
            <a:r>
              <a:rPr lang="bg-BG" dirty="0" smtClean="0"/>
              <a:t>Появата </a:t>
            </a:r>
            <a:r>
              <a:rPr lang="bg-BG" dirty="0" smtClean="0"/>
              <a:t>на съвременния туризъм се свързва тясно с името на </a:t>
            </a:r>
            <a:r>
              <a:rPr lang="bg-BG" i="1" dirty="0" smtClean="0"/>
              <a:t>англичанина Томас Кук </a:t>
            </a:r>
            <a:r>
              <a:rPr lang="bg-BG" dirty="0" smtClean="0"/>
              <a:t>(Thomas Cook). Преди два века той създава първата в света туристическа агенция. </a:t>
            </a:r>
            <a:br>
              <a:rPr lang="bg-BG" dirty="0" smtClean="0"/>
            </a:br>
            <a:r>
              <a:rPr lang="bg-BG" dirty="0" smtClean="0"/>
              <a:t>Неговите нововъведения се използват с успех и днес – в повечето случаи непроменени или запазили в значителна степен оригиналния си вид.</a:t>
            </a:r>
          </a:p>
          <a:p>
            <a:pPr marL="0" indent="0">
              <a:buNone/>
            </a:pPr>
            <a:r>
              <a:rPr lang="bg-BG" dirty="0" smtClean="0"/>
              <a:t>Томас </a:t>
            </a:r>
            <a:r>
              <a:rPr lang="bg-BG" dirty="0" smtClean="0"/>
              <a:t>Кук е роден в град Мелбърн (Англия) през 1808 година. </a:t>
            </a:r>
          </a:p>
          <a:p>
            <a:pPr marL="0" indent="0">
              <a:buNone/>
            </a:pPr>
            <a:r>
              <a:rPr lang="bg-BG" dirty="0" smtClean="0"/>
              <a:t> </a:t>
            </a:r>
            <a:r>
              <a:rPr lang="bg-BG" b="1" dirty="0" smtClean="0"/>
              <a:t>на 5 юли 1841 г.</a:t>
            </a:r>
            <a:r>
              <a:rPr lang="bg-BG" dirty="0" smtClean="0"/>
              <a:t> </a:t>
            </a:r>
            <a:r>
              <a:rPr lang="bg-BG" i="1" dirty="0" smtClean="0"/>
              <a:t>570 души</a:t>
            </a:r>
            <a:r>
              <a:rPr lang="bg-BG" dirty="0" smtClean="0"/>
              <a:t> изпълват перона на Лестър, за да бъдат превозени със специален влак до Лафбъроу и обратно за поредния конгрес на въздържателите. За обща стойност от един шилинг (приблизително едно евро) на участниците е предложен оркестър, манифестация през града, чай, сандвичи и колективни забавления. Успехът е неочакван, а Кук е окуражен.</a:t>
            </a:r>
            <a:endParaRPr lang="bg-BG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bg-BG" dirty="0" smtClean="0"/>
              <a:t>Клиентелата растяла и Кук сключил договор с управлението на жп линиите за редовен превоз на туристи. С измисления от него лозунг: "Железницата - за милиони!" украсявал витрини на магазини, огради, стълбове на фенери. В замяна жп линиите му давали отстъпки, които му позволили да организира развлекателни пътувания и за хората с най-ограничени финансови средства. И клиентите били хиляди. Още едно обстоятелство помага много на Кук - през 1840 г. профсъюзите получават правото на ежегодни отпуски за работниците, които се оказали не съвсем готови за подобен разкош. И Кук им подсказал с какво да се заемат през свободното от работа време - да пътуват и да се забавляват. </a:t>
            </a:r>
            <a:endParaRPr lang="bg-BG" dirty="0" smtClean="0"/>
          </a:p>
          <a:p>
            <a:pPr marL="0" indent="0" algn="just">
              <a:buNone/>
            </a:pPr>
            <a:r>
              <a:rPr lang="bg-BG" dirty="0"/>
              <a:t>През 1846 г. Кук заминал за Шотландия, за да разработи маршрут за любителите на творчеството на Уолтър Скот и Робърт Бърнс, любимци на цяла Англия. Идеята била гениална - фанатичните читатели непременно ще поискат да се докоснат до вълшебния свят на любимите произведения. Така Кук станал първият, който осъзнал и претворил в дела една от най-касовите идеи на бъдещия туристически бизнес. С първия влак за Шотландия отпътували 350 души.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bg-BG" b="1" dirty="0"/>
              <a:t>През 1850 г.</a:t>
            </a:r>
            <a:r>
              <a:rPr lang="bg-BG" dirty="0"/>
              <a:t> издава първия рекламен плакат за обиколни пътувания.</a:t>
            </a:r>
          </a:p>
          <a:p>
            <a:pPr marL="0" indent="0" algn="just">
              <a:buNone/>
            </a:pPr>
            <a:r>
              <a:rPr lang="bg-BG" b="1" dirty="0" smtClean="0"/>
              <a:t>През </a:t>
            </a:r>
            <a:r>
              <a:rPr lang="bg-BG" b="1" dirty="0" smtClean="0"/>
              <a:t>1854 г. </a:t>
            </a:r>
            <a:r>
              <a:rPr lang="bg-BG" dirty="0" smtClean="0"/>
              <a:t>Томас Кук създава специализирана фирма, която освен пътуването предлага и други услуги с обща цена – т.нар. </a:t>
            </a:r>
            <a:r>
              <a:rPr lang="bg-BG" i="1" dirty="0" smtClean="0"/>
              <a:t>туристически пакет</a:t>
            </a:r>
            <a:r>
              <a:rPr lang="bg-BG" dirty="0" smtClean="0"/>
              <a:t> (package tour). Първоначално пътуванията са били на сравнително неголеми разстояния в самата Англия. Кук е предлагал екскурзии за хора с различни финансови възможности – т.е. съобразявал е предлагането с отделните пазарни сегменти. Интересът към неговите начинания растял лавинообразно. Офертите ставали все по-разнообразни, в тях се включвали все повече услуги – резервация на билети за влак и спектакли, места в хотели и ресторанти и т.н. Равнището на услугите било добро, а цените – разумни. </a:t>
            </a:r>
          </a:p>
          <a:p>
            <a:pPr marL="0" indent="0" algn="just">
              <a:buNone/>
            </a:pPr>
            <a:r>
              <a:rPr lang="bg-BG" b="1" dirty="0" smtClean="0"/>
              <a:t>През </a:t>
            </a:r>
            <a:r>
              <a:rPr lang="bg-BG" b="1" dirty="0" smtClean="0"/>
              <a:t>1856 г. </a:t>
            </a:r>
            <a:r>
              <a:rPr lang="bg-BG" dirty="0" smtClean="0"/>
              <a:t>въвежда нови форми на пътувания: т.нар. </a:t>
            </a:r>
            <a:r>
              <a:rPr lang="bg-BG" i="1" dirty="0" smtClean="0"/>
              <a:t>“излети на лунна светлина” </a:t>
            </a:r>
            <a:r>
              <a:rPr lang="bg-BG" dirty="0" smtClean="0"/>
              <a:t>за работещи млади хора с ограничено свободно време и финансови средства </a:t>
            </a:r>
            <a:r>
              <a:rPr lang="bg-BG" i="1" dirty="0" smtClean="0"/>
              <a:t>и образователни пътувания за младежи </a:t>
            </a:r>
            <a:r>
              <a:rPr lang="bg-BG" dirty="0" smtClean="0"/>
              <a:t>с посещение на природни и културно-исторически забележителности.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b="1" dirty="0" smtClean="0"/>
              <a:t>През 1867 г.</a:t>
            </a:r>
            <a:r>
              <a:rPr lang="bg-BG" dirty="0" smtClean="0"/>
              <a:t> въвежда </a:t>
            </a:r>
            <a:r>
              <a:rPr lang="bg-BG" i="1" dirty="0" smtClean="0"/>
              <a:t>хотелския купон</a:t>
            </a:r>
            <a:r>
              <a:rPr lang="bg-BG" dirty="0" smtClean="0"/>
              <a:t> (ваучера), с който туристите могат да се хранят с намаление в определен ресторант, с който Томас Кук предварително е сключил договор. Малко по-късно въвежда </a:t>
            </a:r>
            <a:r>
              <a:rPr lang="bg-BG" i="1" dirty="0" smtClean="0"/>
              <a:t>циркулярната нота</a:t>
            </a:r>
            <a:r>
              <a:rPr lang="bg-BG" dirty="0" smtClean="0"/>
              <a:t>, която е вид чек, осигуряващ резервация и пренощуване в определени хотели. Заплащането за услугата се извършва от клиента на фирмата на Кук, а последната осъществява трансфер на сумата на собственика на хотела, като запазва известна комисионна. Използването на хотелския купон и циркулярната нота предполага създаване на мрежа от свързани с договори туристически агенции, хотели и ресторанти. Това е първообразът на по-късните хотелиерски вериги.</a:t>
            </a:r>
          </a:p>
          <a:p>
            <a:pPr marL="0" indent="0" algn="just">
              <a:buNone/>
            </a:pPr>
            <a:r>
              <a:rPr lang="bg-BG" b="1" dirty="0" smtClean="0"/>
              <a:t>През 1870 г.</a:t>
            </a:r>
            <a:r>
              <a:rPr lang="bg-BG" dirty="0" smtClean="0"/>
              <a:t> въвежда международен бланков билет с право на промени в маршрута и свобода на избор при пътуването. </a:t>
            </a:r>
            <a:r>
              <a:rPr lang="bg-BG" b="1" dirty="0" smtClean="0"/>
              <a:t>През 1872 г.</a:t>
            </a:r>
            <a:r>
              <a:rPr lang="bg-BG" dirty="0" smtClean="0"/>
              <a:t> организира първото околосветско туристическо пътуване. </a:t>
            </a:r>
            <a:r>
              <a:rPr lang="bg-BG" b="1" dirty="0" smtClean="0"/>
              <a:t>През 1879 г.</a:t>
            </a:r>
            <a:r>
              <a:rPr lang="bg-BG" dirty="0" smtClean="0"/>
              <a:t> учредява собствена банка като централа за издаването на въведените от него пътнически чекове и кредитни писма.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bg-BG" dirty="0" smtClean="0"/>
              <a:t>Делото на Томас Кук, историческата му роля и приносите му за развитието на организаторската и посредническата дейност в туризма, както и на нейните организационни форми, могат да бъдат определени в следните няколко пункта:</a:t>
            </a:r>
          </a:p>
          <a:p>
            <a:pPr marL="0" lvl="0" indent="0" algn="just">
              <a:buNone/>
            </a:pPr>
            <a:r>
              <a:rPr lang="en-US" dirty="0" err="1" smtClean="0"/>
              <a:t>Томас</a:t>
            </a:r>
            <a:r>
              <a:rPr lang="en-US" dirty="0" smtClean="0"/>
              <a:t> </a:t>
            </a:r>
            <a:r>
              <a:rPr lang="en-US" dirty="0" err="1" smtClean="0"/>
              <a:t>Кук</a:t>
            </a:r>
            <a:r>
              <a:rPr lang="en-US" dirty="0" smtClean="0"/>
              <a:t> е </a:t>
            </a:r>
            <a:r>
              <a:rPr lang="en-US" dirty="0" err="1" smtClean="0"/>
              <a:t>родоначалникът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съвременния</a:t>
            </a:r>
            <a:r>
              <a:rPr lang="en-US" dirty="0" smtClean="0"/>
              <a:t> </a:t>
            </a:r>
            <a:r>
              <a:rPr lang="en-US" dirty="0" err="1" smtClean="0"/>
              <a:t>организиран</a:t>
            </a:r>
            <a:r>
              <a:rPr lang="en-US" dirty="0" smtClean="0"/>
              <a:t> </a:t>
            </a:r>
            <a:r>
              <a:rPr lang="en-US" dirty="0" err="1" smtClean="0"/>
              <a:t>туризъм</a:t>
            </a:r>
            <a:r>
              <a:rPr lang="en-US" dirty="0" smtClean="0"/>
              <a:t>.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пръв</a:t>
            </a:r>
            <a:r>
              <a:rPr lang="en-US" dirty="0" smtClean="0"/>
              <a:t> </a:t>
            </a:r>
            <a:r>
              <a:rPr lang="en-US" dirty="0" err="1" smtClean="0"/>
              <a:t>път</a:t>
            </a:r>
            <a:r>
              <a:rPr lang="en-US" dirty="0" smtClean="0"/>
              <a:t> </a:t>
            </a:r>
            <a:r>
              <a:rPr lang="en-US" dirty="0" err="1" smtClean="0"/>
              <a:t>той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заема</a:t>
            </a:r>
            <a:r>
              <a:rPr lang="en-US" dirty="0" smtClean="0"/>
              <a:t> с </a:t>
            </a:r>
            <a:r>
              <a:rPr lang="en-US" dirty="0" err="1" smtClean="0"/>
              <a:t>осъществяване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пътувания</a:t>
            </a:r>
            <a:r>
              <a:rPr lang="en-US" dirty="0" smtClean="0"/>
              <a:t> с </a:t>
            </a:r>
            <a:r>
              <a:rPr lang="en-US" dirty="0" err="1" smtClean="0"/>
              <a:t>туристическа</a:t>
            </a:r>
            <a:r>
              <a:rPr lang="en-US" dirty="0" smtClean="0"/>
              <a:t> </a:t>
            </a:r>
            <a:r>
              <a:rPr lang="en-US" dirty="0" err="1" smtClean="0"/>
              <a:t>цел</a:t>
            </a:r>
            <a:r>
              <a:rPr lang="en-US" dirty="0" smtClean="0"/>
              <a:t>, </a:t>
            </a:r>
            <a:r>
              <a:rPr lang="en-US" dirty="0" err="1" smtClean="0"/>
              <a:t>като</a:t>
            </a:r>
            <a:r>
              <a:rPr lang="en-US" dirty="0" smtClean="0"/>
              <a:t> </a:t>
            </a:r>
            <a:r>
              <a:rPr lang="en-US" dirty="0" err="1" smtClean="0"/>
              <a:t>със</a:t>
            </a:r>
            <a:r>
              <a:rPr lang="en-US" dirty="0" smtClean="0"/>
              <a:t> </a:t>
            </a:r>
            <a:r>
              <a:rPr lang="en-US" dirty="0" err="1" smtClean="0"/>
              <a:t>своята</a:t>
            </a:r>
            <a:r>
              <a:rPr lang="en-US" dirty="0" smtClean="0"/>
              <a:t> </a:t>
            </a:r>
            <a:r>
              <a:rPr lang="en-US" dirty="0" err="1" smtClean="0"/>
              <a:t>дейност</a:t>
            </a:r>
            <a:r>
              <a:rPr lang="en-US" dirty="0" smtClean="0"/>
              <a:t> </a:t>
            </a:r>
            <a:r>
              <a:rPr lang="en-US" dirty="0" err="1" smtClean="0"/>
              <a:t>доказва</a:t>
            </a:r>
            <a:r>
              <a:rPr lang="en-US" dirty="0" smtClean="0"/>
              <a:t> </a:t>
            </a:r>
            <a:r>
              <a:rPr lang="en-US" dirty="0" err="1" smtClean="0"/>
              <a:t>възможностите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субективния</a:t>
            </a:r>
            <a:r>
              <a:rPr lang="en-US" dirty="0" smtClean="0"/>
              <a:t> </a:t>
            </a:r>
            <a:r>
              <a:rPr lang="en-US" dirty="0" err="1" smtClean="0"/>
              <a:t>фактор</a:t>
            </a:r>
            <a:r>
              <a:rPr lang="en-US" dirty="0" smtClean="0"/>
              <a:t> и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съзнателното</a:t>
            </a:r>
            <a:r>
              <a:rPr lang="en-US" dirty="0" smtClean="0"/>
              <a:t> </a:t>
            </a:r>
            <a:r>
              <a:rPr lang="en-US" dirty="0" err="1" smtClean="0"/>
              <a:t>въздействие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стимулиране</a:t>
            </a:r>
            <a:r>
              <a:rPr lang="en-US" dirty="0" smtClean="0"/>
              <a:t> </a:t>
            </a:r>
            <a:r>
              <a:rPr lang="en-US" dirty="0" err="1" smtClean="0"/>
              <a:t>активността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хората</a:t>
            </a:r>
            <a:r>
              <a:rPr lang="en-US" dirty="0" smtClean="0"/>
              <a:t>, в </a:t>
            </a:r>
            <a:r>
              <a:rPr lang="en-US" dirty="0" err="1" smtClean="0"/>
              <a:t>т.ч</a:t>
            </a:r>
            <a:r>
              <a:rPr lang="en-US" dirty="0" smtClean="0"/>
              <a:t>. и в </a:t>
            </a:r>
            <a:r>
              <a:rPr lang="en-US" dirty="0" err="1" smtClean="0"/>
              <a:t>процеса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удовлетворяване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специфични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характер</a:t>
            </a:r>
            <a:r>
              <a:rPr lang="en-US" dirty="0" smtClean="0"/>
              <a:t> </a:t>
            </a:r>
            <a:r>
              <a:rPr lang="en-US" dirty="0" err="1" smtClean="0"/>
              <a:t>техни</a:t>
            </a:r>
            <a:r>
              <a:rPr lang="en-US" dirty="0" smtClean="0"/>
              <a:t> </a:t>
            </a:r>
            <a:r>
              <a:rPr lang="en-US" dirty="0" err="1" smtClean="0"/>
              <a:t>потребности</a:t>
            </a:r>
            <a:r>
              <a:rPr lang="en-US" dirty="0" smtClean="0"/>
              <a:t>; </a:t>
            </a:r>
            <a:endParaRPr lang="bg-BG" dirty="0" smtClean="0"/>
          </a:p>
          <a:p>
            <a:pPr marL="0" lvl="0" indent="0" algn="just">
              <a:buNone/>
            </a:pPr>
            <a:r>
              <a:rPr lang="bg-BG" dirty="0" smtClean="0"/>
              <a:t>Той пръв осъзнава, че успехът на всяко туристическо пътуване зависи преди всичко от добрата организация и ръководство и че основната причина за слабите резултати от някои мероприятия не е липса на пари, време и интерес у потенциалните и реални туристи, а бедна информация, слаба реклама и лоша организация.</a:t>
            </a:r>
          </a:p>
          <a:p>
            <a:pPr marL="0" lvl="0" indent="0" algn="just">
              <a:buNone/>
            </a:pPr>
            <a:r>
              <a:rPr lang="en-US" dirty="0" err="1" smtClean="0"/>
              <a:t>Кук</a:t>
            </a:r>
            <a:r>
              <a:rPr lang="en-US" dirty="0" smtClean="0"/>
              <a:t> </a:t>
            </a:r>
            <a:r>
              <a:rPr lang="en-US" dirty="0" err="1" smtClean="0"/>
              <a:t>съдейства</a:t>
            </a:r>
            <a:r>
              <a:rPr lang="en-US" dirty="0" smtClean="0"/>
              <a:t> </a:t>
            </a:r>
            <a:r>
              <a:rPr lang="en-US" dirty="0" err="1" smtClean="0"/>
              <a:t>активно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масовизацията</a:t>
            </a:r>
            <a:r>
              <a:rPr lang="en-US" dirty="0" smtClean="0"/>
              <a:t> и </a:t>
            </a:r>
            <a:r>
              <a:rPr lang="en-US" dirty="0" err="1" smtClean="0"/>
              <a:t>демократизацията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туристическите</a:t>
            </a:r>
            <a:r>
              <a:rPr lang="en-US" dirty="0" smtClean="0"/>
              <a:t> </a:t>
            </a:r>
            <a:r>
              <a:rPr lang="en-US" dirty="0" err="1" smtClean="0"/>
              <a:t>пътувания</a:t>
            </a:r>
            <a:r>
              <a:rPr lang="en-US" dirty="0" smtClean="0"/>
              <a:t> </a:t>
            </a:r>
            <a:r>
              <a:rPr lang="en-US" dirty="0" err="1" smtClean="0"/>
              <a:t>чрез</a:t>
            </a:r>
            <a:r>
              <a:rPr lang="en-US" dirty="0" smtClean="0"/>
              <a:t> </a:t>
            </a:r>
            <a:r>
              <a:rPr lang="en-US" dirty="0" err="1" smtClean="0"/>
              <a:t>приложението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разнообразни</a:t>
            </a:r>
            <a:r>
              <a:rPr lang="en-US" dirty="0" smtClean="0"/>
              <a:t> </a:t>
            </a:r>
            <a:r>
              <a:rPr lang="en-US" dirty="0" err="1" smtClean="0"/>
              <a:t>идеи</a:t>
            </a:r>
            <a:r>
              <a:rPr lang="en-US" dirty="0" smtClean="0"/>
              <a:t> и </a:t>
            </a:r>
            <a:r>
              <a:rPr lang="en-US" dirty="0" err="1" smtClean="0"/>
              <a:t>средства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тяхната</a:t>
            </a:r>
            <a:r>
              <a:rPr lang="en-US" dirty="0" smtClean="0"/>
              <a:t> </a:t>
            </a:r>
            <a:r>
              <a:rPr lang="en-US" dirty="0" err="1" smtClean="0"/>
              <a:t>реализация</a:t>
            </a:r>
            <a:r>
              <a:rPr lang="en-US" dirty="0" smtClean="0"/>
              <a:t> и </a:t>
            </a:r>
            <a:r>
              <a:rPr lang="en-US" dirty="0" err="1" smtClean="0"/>
              <a:t>пълно</a:t>
            </a:r>
            <a:r>
              <a:rPr lang="en-US" dirty="0" smtClean="0"/>
              <a:t> </a:t>
            </a:r>
            <a:r>
              <a:rPr lang="en-US" dirty="0" err="1" smtClean="0"/>
              <a:t>използване</a:t>
            </a:r>
            <a:r>
              <a:rPr lang="en-US" dirty="0" smtClean="0"/>
              <a:t> </a:t>
            </a:r>
            <a:r>
              <a:rPr lang="en-US" dirty="0" err="1" smtClean="0"/>
              <a:t>предимствата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организираното</a:t>
            </a:r>
            <a:r>
              <a:rPr lang="en-US" dirty="0" smtClean="0"/>
              <a:t> </a:t>
            </a:r>
            <a:r>
              <a:rPr lang="en-US" dirty="0" err="1" smtClean="0"/>
              <a:t>туристическо</a:t>
            </a:r>
            <a:r>
              <a:rPr lang="en-US" dirty="0" smtClean="0"/>
              <a:t> </a:t>
            </a:r>
            <a:r>
              <a:rPr lang="en-US" dirty="0" err="1" smtClean="0"/>
              <a:t>пътуване</a:t>
            </a:r>
            <a:r>
              <a:rPr lang="en-US" dirty="0" smtClean="0"/>
              <a:t>; 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en-US" dirty="0" smtClean="0"/>
              <a:t>Т. </a:t>
            </a:r>
            <a:r>
              <a:rPr lang="en-US" dirty="0" err="1" smtClean="0"/>
              <a:t>Кук</a:t>
            </a:r>
            <a:r>
              <a:rPr lang="en-US" dirty="0" smtClean="0"/>
              <a:t> е </a:t>
            </a:r>
            <a:r>
              <a:rPr lang="en-US" dirty="0" err="1" smtClean="0"/>
              <a:t>първосъздателят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туристическото</a:t>
            </a:r>
            <a:r>
              <a:rPr lang="en-US" dirty="0" smtClean="0"/>
              <a:t> </a:t>
            </a:r>
            <a:r>
              <a:rPr lang="en-US" dirty="0" err="1" smtClean="0"/>
              <a:t>пътуване</a:t>
            </a:r>
            <a:r>
              <a:rPr lang="en-US" dirty="0" smtClean="0"/>
              <a:t> с </a:t>
            </a:r>
            <a:r>
              <a:rPr lang="en-US" dirty="0" err="1" smtClean="0"/>
              <a:t>обща</a:t>
            </a:r>
            <a:r>
              <a:rPr lang="en-US" dirty="0" smtClean="0"/>
              <a:t> </a:t>
            </a:r>
            <a:r>
              <a:rPr lang="en-US" dirty="0" err="1" smtClean="0"/>
              <a:t>цена</a:t>
            </a:r>
            <a:r>
              <a:rPr lang="en-US" dirty="0" smtClean="0"/>
              <a:t>, </a:t>
            </a:r>
            <a:r>
              <a:rPr lang="en-US" dirty="0" err="1" smtClean="0"/>
              <a:t>което</a:t>
            </a:r>
            <a:r>
              <a:rPr lang="en-US" dirty="0" smtClean="0"/>
              <a:t> и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днес</a:t>
            </a:r>
            <a:r>
              <a:rPr lang="en-US" dirty="0" smtClean="0"/>
              <a:t> </a:t>
            </a:r>
            <a:r>
              <a:rPr lang="en-US" dirty="0" err="1" smtClean="0"/>
              <a:t>остава</a:t>
            </a:r>
            <a:r>
              <a:rPr lang="en-US" dirty="0" smtClean="0"/>
              <a:t> </a:t>
            </a:r>
            <a:r>
              <a:rPr lang="en-US" dirty="0" err="1" smtClean="0"/>
              <a:t>ненадминато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богатство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съдържание</a:t>
            </a:r>
            <a:r>
              <a:rPr lang="en-US" dirty="0" smtClean="0"/>
              <a:t> и </a:t>
            </a:r>
            <a:r>
              <a:rPr lang="en-US" dirty="0" err="1" smtClean="0"/>
              <a:t>форми</a:t>
            </a:r>
            <a:r>
              <a:rPr lang="en-US" dirty="0" smtClean="0"/>
              <a:t>, </a:t>
            </a:r>
            <a:r>
              <a:rPr lang="en-US" dirty="0" err="1" smtClean="0"/>
              <a:t>технико-организационни</a:t>
            </a:r>
            <a:r>
              <a:rPr lang="en-US" dirty="0" smtClean="0"/>
              <a:t> и </a:t>
            </a:r>
            <a:r>
              <a:rPr lang="en-US" dirty="0" err="1" smtClean="0"/>
              <a:t>икономически</a:t>
            </a:r>
            <a:r>
              <a:rPr lang="en-US" dirty="0" smtClean="0"/>
              <a:t> </a:t>
            </a:r>
            <a:r>
              <a:rPr lang="en-US" dirty="0" err="1" smtClean="0"/>
              <a:t>параметри</a:t>
            </a:r>
            <a:r>
              <a:rPr lang="en-US" dirty="0" smtClean="0"/>
              <a:t>; </a:t>
            </a:r>
            <a:endParaRPr lang="bg-BG" dirty="0" smtClean="0"/>
          </a:p>
          <a:p>
            <a:pPr marL="0" lvl="0" indent="0" algn="just">
              <a:buNone/>
            </a:pPr>
            <a:r>
              <a:rPr lang="bg-BG" dirty="0" smtClean="0"/>
              <a:t>З</a:t>
            </a:r>
            <a:r>
              <a:rPr lang="en-US" dirty="0" smtClean="0"/>
              <a:t>а </a:t>
            </a:r>
            <a:r>
              <a:rPr lang="en-US" dirty="0" err="1" smtClean="0"/>
              <a:t>пръв</a:t>
            </a:r>
            <a:r>
              <a:rPr lang="en-US" dirty="0" smtClean="0"/>
              <a:t> </a:t>
            </a:r>
            <a:r>
              <a:rPr lang="en-US" dirty="0" err="1" smtClean="0"/>
              <a:t>път</a:t>
            </a:r>
            <a:r>
              <a:rPr lang="en-US" dirty="0" smtClean="0"/>
              <a:t> </a:t>
            </a:r>
            <a:r>
              <a:rPr lang="en-US" dirty="0" err="1" smtClean="0"/>
              <a:t>Томас</a:t>
            </a:r>
            <a:r>
              <a:rPr lang="en-US" dirty="0" smtClean="0"/>
              <a:t> </a:t>
            </a:r>
            <a:r>
              <a:rPr lang="en-US" dirty="0" err="1" smtClean="0"/>
              <a:t>Кук</a:t>
            </a:r>
            <a:r>
              <a:rPr lang="en-US" dirty="0" smtClean="0"/>
              <a:t> </a:t>
            </a:r>
            <a:r>
              <a:rPr lang="en-US" dirty="0" err="1" smtClean="0"/>
              <a:t>прилага</a:t>
            </a:r>
            <a:r>
              <a:rPr lang="en-US" dirty="0" smtClean="0"/>
              <a:t> </a:t>
            </a:r>
            <a:r>
              <a:rPr lang="en-US" dirty="0" err="1" smtClean="0"/>
              <a:t>нововъведения</a:t>
            </a:r>
            <a:r>
              <a:rPr lang="en-US" dirty="0" smtClean="0"/>
              <a:t> и </a:t>
            </a:r>
            <a:r>
              <a:rPr lang="en-US" dirty="0" err="1" smtClean="0"/>
              <a:t>улеснения</a:t>
            </a:r>
            <a:r>
              <a:rPr lang="en-US" dirty="0" smtClean="0"/>
              <a:t> </a:t>
            </a:r>
            <a:r>
              <a:rPr lang="en-US" dirty="0" err="1" smtClean="0"/>
              <a:t>при</a:t>
            </a:r>
            <a:r>
              <a:rPr lang="en-US" dirty="0" smtClean="0"/>
              <a:t> </a:t>
            </a:r>
            <a:r>
              <a:rPr lang="en-US" dirty="0" err="1" smtClean="0"/>
              <a:t>организацията</a:t>
            </a:r>
            <a:r>
              <a:rPr lang="en-US" dirty="0" smtClean="0"/>
              <a:t> и </a:t>
            </a:r>
            <a:r>
              <a:rPr lang="en-US" dirty="0" err="1" smtClean="0"/>
              <a:t>провеждането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туристическото</a:t>
            </a:r>
            <a:r>
              <a:rPr lang="en-US" dirty="0" smtClean="0"/>
              <a:t> </a:t>
            </a:r>
            <a:r>
              <a:rPr lang="en-US" dirty="0" err="1" smtClean="0"/>
              <a:t>пътуване</a:t>
            </a:r>
            <a:r>
              <a:rPr lang="en-US" dirty="0" smtClean="0"/>
              <a:t>. И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днес</a:t>
            </a:r>
            <a:r>
              <a:rPr lang="en-US" dirty="0" smtClean="0"/>
              <a:t> в </a:t>
            </a:r>
            <a:r>
              <a:rPr lang="en-US" dirty="0" err="1" smtClean="0"/>
              <a:t>дейността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пътническата</a:t>
            </a:r>
            <a:r>
              <a:rPr lang="en-US" dirty="0" smtClean="0"/>
              <a:t> </a:t>
            </a:r>
            <a:r>
              <a:rPr lang="en-US" dirty="0" err="1" smtClean="0"/>
              <a:t>агенция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използват</a:t>
            </a:r>
            <a:r>
              <a:rPr lang="en-US" dirty="0" smtClean="0"/>
              <a:t> </a:t>
            </a:r>
            <a:r>
              <a:rPr lang="en-US" dirty="0" err="1" smtClean="0"/>
              <a:t>ваучерите</a:t>
            </a:r>
            <a:r>
              <a:rPr lang="en-US" dirty="0" smtClean="0"/>
              <a:t>, </a:t>
            </a:r>
            <a:r>
              <a:rPr lang="en-US" dirty="0" err="1" smtClean="0"/>
              <a:t>международните</a:t>
            </a:r>
            <a:r>
              <a:rPr lang="en-US" dirty="0" smtClean="0"/>
              <a:t> </a:t>
            </a:r>
            <a:r>
              <a:rPr lang="en-US" dirty="0" err="1" smtClean="0"/>
              <a:t>бланкови</a:t>
            </a:r>
            <a:r>
              <a:rPr lang="en-US" dirty="0" smtClean="0"/>
              <a:t> </a:t>
            </a:r>
            <a:r>
              <a:rPr lang="en-US" dirty="0" err="1" smtClean="0"/>
              <a:t>билети</a:t>
            </a:r>
            <a:r>
              <a:rPr lang="en-US" dirty="0" smtClean="0"/>
              <a:t>, </a:t>
            </a:r>
            <a:r>
              <a:rPr lang="en-US" dirty="0" err="1" smtClean="0"/>
              <a:t>кредитните</a:t>
            </a:r>
            <a:r>
              <a:rPr lang="en-US" dirty="0" smtClean="0"/>
              <a:t> </a:t>
            </a:r>
            <a:r>
              <a:rPr lang="en-US" dirty="0" err="1" smtClean="0"/>
              <a:t>карти</a:t>
            </a:r>
            <a:r>
              <a:rPr lang="en-US" dirty="0" smtClean="0"/>
              <a:t> и </a:t>
            </a:r>
            <a:r>
              <a:rPr lang="en-US" dirty="0" err="1" smtClean="0"/>
              <a:t>обиколните</a:t>
            </a:r>
            <a:r>
              <a:rPr lang="en-US" dirty="0" smtClean="0"/>
              <a:t> </a:t>
            </a:r>
            <a:r>
              <a:rPr lang="en-US" dirty="0" err="1" smtClean="0"/>
              <a:t>пътувания</a:t>
            </a:r>
            <a:r>
              <a:rPr lang="en-US" dirty="0" smtClean="0"/>
              <a:t>, </a:t>
            </a:r>
            <a:r>
              <a:rPr lang="en-US" dirty="0" err="1" smtClean="0"/>
              <a:t>въведени</a:t>
            </a:r>
            <a:r>
              <a:rPr lang="en-US" dirty="0" smtClean="0"/>
              <a:t> </a:t>
            </a:r>
            <a:r>
              <a:rPr lang="en-US" dirty="0" err="1" smtClean="0"/>
              <a:t>първоначално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bg-BG" dirty="0" smtClean="0"/>
              <a:t> него</a:t>
            </a:r>
            <a:r>
              <a:rPr lang="en-US" dirty="0" smtClean="0"/>
              <a:t>.</a:t>
            </a:r>
            <a:endParaRPr lang="bg-BG" dirty="0" smtClean="0"/>
          </a:p>
          <a:p>
            <a:pPr marL="0" lvl="0" indent="0" algn="just">
              <a:buNone/>
            </a:pPr>
            <a:r>
              <a:rPr lang="en-US" dirty="0" err="1" smtClean="0"/>
              <a:t>Томас</a:t>
            </a:r>
            <a:r>
              <a:rPr lang="en-US" dirty="0" smtClean="0"/>
              <a:t> </a:t>
            </a:r>
            <a:r>
              <a:rPr lang="en-US" dirty="0" err="1" smtClean="0"/>
              <a:t>Кук</a:t>
            </a:r>
            <a:r>
              <a:rPr lang="en-US" dirty="0" smtClean="0"/>
              <a:t> е </a:t>
            </a:r>
            <a:r>
              <a:rPr lang="en-US" dirty="0" err="1" smtClean="0"/>
              <a:t>създателят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първата</a:t>
            </a:r>
            <a:r>
              <a:rPr lang="en-US" dirty="0" smtClean="0"/>
              <a:t> </a:t>
            </a:r>
            <a:r>
              <a:rPr lang="en-US" dirty="0" err="1" smtClean="0"/>
              <a:t>пътническа</a:t>
            </a:r>
            <a:r>
              <a:rPr lang="en-US" dirty="0" smtClean="0"/>
              <a:t> </a:t>
            </a:r>
            <a:r>
              <a:rPr lang="en-US" dirty="0" err="1" smtClean="0"/>
              <a:t>агенция</a:t>
            </a:r>
            <a:r>
              <a:rPr lang="en-US" dirty="0" smtClean="0"/>
              <a:t>, </a:t>
            </a:r>
            <a:r>
              <a:rPr lang="en-US" dirty="0" err="1" smtClean="0"/>
              <a:t>като</a:t>
            </a:r>
            <a:r>
              <a:rPr lang="en-US" dirty="0" smtClean="0"/>
              <a:t> </a:t>
            </a:r>
            <a:r>
              <a:rPr lang="en-US" dirty="0" err="1" smtClean="0"/>
              <a:t>съвременно</a:t>
            </a:r>
            <a:r>
              <a:rPr lang="en-US" dirty="0" smtClean="0"/>
              <a:t> </a:t>
            </a:r>
            <a:r>
              <a:rPr lang="en-US" dirty="0" err="1" smtClean="0"/>
              <a:t>предприятие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организаторска</a:t>
            </a:r>
            <a:r>
              <a:rPr lang="en-US" dirty="0" smtClean="0"/>
              <a:t> и </a:t>
            </a:r>
            <a:r>
              <a:rPr lang="en-US" dirty="0" err="1" smtClean="0"/>
              <a:t>посредническа</a:t>
            </a:r>
            <a:r>
              <a:rPr lang="en-US" dirty="0" smtClean="0"/>
              <a:t> </a:t>
            </a:r>
            <a:r>
              <a:rPr lang="en-US" dirty="0" err="1" smtClean="0"/>
              <a:t>дейност</a:t>
            </a:r>
            <a:r>
              <a:rPr lang="en-US" dirty="0" smtClean="0"/>
              <a:t> в </a:t>
            </a:r>
            <a:r>
              <a:rPr lang="en-US" dirty="0" err="1" smtClean="0"/>
              <a:t>туризма</a:t>
            </a:r>
            <a:r>
              <a:rPr lang="en-US" dirty="0" smtClean="0"/>
              <a:t>.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bg-BG" dirty="0" smtClean="0"/>
              <a:t>и</a:t>
            </a:r>
            <a:r>
              <a:rPr lang="en-US" dirty="0" smtClean="0"/>
              <a:t>н </a:t>
            </a:r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по-късно</a:t>
            </a:r>
            <a:r>
              <a:rPr lang="en-US" dirty="0" smtClean="0"/>
              <a:t> </a:t>
            </a:r>
            <a:r>
              <a:rPr lang="en-US" dirty="0" err="1" smtClean="0"/>
              <a:t>възникват</a:t>
            </a:r>
            <a:r>
              <a:rPr lang="en-US" dirty="0" smtClean="0"/>
              <a:t> и </a:t>
            </a:r>
            <a:r>
              <a:rPr lang="en-US" dirty="0" err="1" smtClean="0"/>
              <a:t>функционират</a:t>
            </a:r>
            <a:r>
              <a:rPr lang="en-US" dirty="0" smtClean="0"/>
              <a:t> </a:t>
            </a:r>
            <a:r>
              <a:rPr lang="en-US" dirty="0" err="1" smtClean="0"/>
              <a:t>много</a:t>
            </a:r>
            <a:r>
              <a:rPr lang="en-US" dirty="0" smtClean="0"/>
              <a:t> </a:t>
            </a:r>
            <a:r>
              <a:rPr lang="en-US" dirty="0" err="1" smtClean="0"/>
              <a:t>други</a:t>
            </a:r>
            <a:r>
              <a:rPr lang="en-US" dirty="0" smtClean="0"/>
              <a:t> </a:t>
            </a:r>
            <a:r>
              <a:rPr lang="en-US" dirty="0" err="1" smtClean="0"/>
              <a:t>такива</a:t>
            </a:r>
            <a:r>
              <a:rPr lang="en-US" dirty="0" smtClean="0"/>
              <a:t> </a:t>
            </a:r>
            <a:r>
              <a:rPr lang="en-US" dirty="0" err="1" smtClean="0"/>
              <a:t>предприятия</a:t>
            </a:r>
            <a:r>
              <a:rPr lang="en-US" dirty="0" smtClean="0"/>
              <a:t> </a:t>
            </a:r>
            <a:r>
              <a:rPr lang="en-US" dirty="0" err="1" smtClean="0"/>
              <a:t>във</a:t>
            </a:r>
            <a:r>
              <a:rPr lang="en-US" dirty="0" smtClean="0"/>
              <a:t> </a:t>
            </a:r>
            <a:r>
              <a:rPr lang="en-US" dirty="0" err="1" smtClean="0"/>
              <a:t>Великобритания</a:t>
            </a:r>
            <a:r>
              <a:rPr lang="en-US" dirty="0" smtClean="0"/>
              <a:t>, а </a:t>
            </a:r>
            <a:r>
              <a:rPr lang="en-US" dirty="0" err="1" smtClean="0"/>
              <a:t>впоследствие</a:t>
            </a:r>
            <a:r>
              <a:rPr lang="en-US" dirty="0" smtClean="0"/>
              <a:t> и в </a:t>
            </a:r>
            <a:r>
              <a:rPr lang="en-US" dirty="0" err="1" smtClean="0"/>
              <a:t>останалите</a:t>
            </a:r>
            <a:r>
              <a:rPr lang="en-US" dirty="0" smtClean="0"/>
              <a:t> </a:t>
            </a:r>
            <a:r>
              <a:rPr lang="en-US" dirty="0" err="1" smtClean="0"/>
              <a:t>страни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Европа</a:t>
            </a:r>
            <a:r>
              <a:rPr lang="en-US" dirty="0" smtClean="0"/>
              <a:t> и </a:t>
            </a:r>
            <a:r>
              <a:rPr lang="en-US" dirty="0" err="1" smtClean="0"/>
              <a:t>света</a:t>
            </a:r>
            <a:r>
              <a:rPr lang="en-US" dirty="0" smtClean="0"/>
              <a:t>; </a:t>
            </a:r>
            <a:endParaRPr lang="bg-BG" dirty="0" smtClean="0"/>
          </a:p>
          <a:p>
            <a:pPr marL="0" lvl="0" indent="0" algn="just">
              <a:buNone/>
            </a:pPr>
            <a:r>
              <a:rPr lang="en-US" dirty="0" err="1" smtClean="0"/>
              <a:t>Кук</a:t>
            </a:r>
            <a:r>
              <a:rPr lang="en-US" dirty="0" smtClean="0"/>
              <a:t> </a:t>
            </a:r>
            <a:r>
              <a:rPr lang="en-US" dirty="0" err="1" smtClean="0"/>
              <a:t>полага</a:t>
            </a:r>
            <a:r>
              <a:rPr lang="en-US" dirty="0" smtClean="0"/>
              <a:t> </a:t>
            </a:r>
            <a:r>
              <a:rPr lang="en-US" dirty="0" err="1" smtClean="0"/>
              <a:t>основите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туристическото</a:t>
            </a:r>
            <a:r>
              <a:rPr lang="en-US" dirty="0" smtClean="0"/>
              <a:t> </a:t>
            </a:r>
            <a:r>
              <a:rPr lang="en-US" dirty="0" err="1" smtClean="0"/>
              <a:t>развитие</a:t>
            </a:r>
            <a:r>
              <a:rPr lang="en-US" dirty="0" smtClean="0"/>
              <a:t> в </a:t>
            </a:r>
            <a:r>
              <a:rPr lang="en-US" dirty="0" err="1" smtClean="0"/>
              <a:t>много</a:t>
            </a:r>
            <a:r>
              <a:rPr lang="en-US" dirty="0" smtClean="0"/>
              <a:t> </a:t>
            </a:r>
            <a:r>
              <a:rPr lang="en-US" dirty="0" err="1" smtClean="0"/>
              <a:t>страни</a:t>
            </a:r>
            <a:r>
              <a:rPr lang="en-US" dirty="0" smtClean="0"/>
              <a:t> </a:t>
            </a:r>
            <a:r>
              <a:rPr lang="en-US" dirty="0" err="1" smtClean="0"/>
              <a:t>като</a:t>
            </a:r>
            <a:r>
              <a:rPr lang="en-US" dirty="0" smtClean="0"/>
              <a:t> </a:t>
            </a:r>
            <a:r>
              <a:rPr lang="en-US" dirty="0" err="1" smtClean="0"/>
              <a:t>Швейцария</a:t>
            </a:r>
            <a:r>
              <a:rPr lang="en-US" dirty="0" smtClean="0"/>
              <a:t>, </a:t>
            </a:r>
            <a:r>
              <a:rPr lang="en-US" dirty="0" err="1" smtClean="0"/>
              <a:t>Италия</a:t>
            </a:r>
            <a:r>
              <a:rPr lang="en-US" dirty="0" smtClean="0"/>
              <a:t>, </a:t>
            </a:r>
            <a:r>
              <a:rPr lang="en-US" dirty="0" err="1" smtClean="0"/>
              <a:t>Франция</a:t>
            </a:r>
            <a:r>
              <a:rPr lang="en-US" dirty="0" smtClean="0"/>
              <a:t>, </a:t>
            </a:r>
            <a:r>
              <a:rPr lang="en-US" dirty="0" err="1" smtClean="0"/>
              <a:t>Египет</a:t>
            </a:r>
            <a:r>
              <a:rPr lang="en-US" dirty="0" smtClean="0"/>
              <a:t> и </a:t>
            </a:r>
            <a:r>
              <a:rPr lang="en-US" dirty="0" err="1" smtClean="0"/>
              <a:t>др</a:t>
            </a:r>
            <a:r>
              <a:rPr lang="en-US" dirty="0" smtClean="0"/>
              <a:t>. </a:t>
            </a:r>
            <a:r>
              <a:rPr lang="en-US" dirty="0" err="1" smtClean="0"/>
              <a:t>Заедно</a:t>
            </a:r>
            <a:r>
              <a:rPr lang="en-US" dirty="0" smtClean="0"/>
              <a:t> </a:t>
            </a:r>
            <a:r>
              <a:rPr lang="en-US" dirty="0" err="1" smtClean="0"/>
              <a:t>със</a:t>
            </a:r>
            <a:r>
              <a:rPr lang="en-US" dirty="0" smtClean="0"/>
              <a:t> </a:t>
            </a:r>
            <a:r>
              <a:rPr lang="en-US" dirty="0" err="1" smtClean="0"/>
              <a:t>своя</a:t>
            </a:r>
            <a:r>
              <a:rPr lang="en-US" dirty="0" smtClean="0"/>
              <a:t> </a:t>
            </a:r>
            <a:r>
              <a:rPr lang="en-US" dirty="0" err="1" smtClean="0"/>
              <a:t>син</a:t>
            </a:r>
            <a:r>
              <a:rPr lang="en-US" dirty="0" smtClean="0"/>
              <a:t> </a:t>
            </a:r>
            <a:r>
              <a:rPr lang="en-US" dirty="0" err="1" smtClean="0"/>
              <a:t>той</a:t>
            </a:r>
            <a:r>
              <a:rPr lang="en-US" dirty="0" smtClean="0"/>
              <a:t> </a:t>
            </a:r>
            <a:r>
              <a:rPr lang="en-US" dirty="0" err="1" smtClean="0"/>
              <a:t>преоткрива</a:t>
            </a:r>
            <a:r>
              <a:rPr lang="en-US" dirty="0" smtClean="0"/>
              <a:t> и </a:t>
            </a:r>
            <a:r>
              <a:rPr lang="en-US" dirty="0" err="1" smtClean="0"/>
              <a:t>Америка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туристически</a:t>
            </a:r>
            <a:r>
              <a:rPr lang="en-US" dirty="0" smtClean="0"/>
              <a:t> </a:t>
            </a:r>
            <a:r>
              <a:rPr lang="en-US" dirty="0" err="1" smtClean="0"/>
              <a:t>посещения</a:t>
            </a:r>
            <a:r>
              <a:rPr lang="en-US" dirty="0" smtClean="0"/>
              <a:t> и </a:t>
            </a:r>
            <a:r>
              <a:rPr lang="en-US" dirty="0" err="1" smtClean="0"/>
              <a:t>доказва</a:t>
            </a:r>
            <a:r>
              <a:rPr lang="en-US" dirty="0" smtClean="0"/>
              <a:t>, </a:t>
            </a:r>
            <a:r>
              <a:rPr lang="en-US" dirty="0" err="1" smtClean="0"/>
              <a:t>че</a:t>
            </a:r>
            <a:r>
              <a:rPr lang="en-US" dirty="0" smtClean="0"/>
              <a:t> </a:t>
            </a:r>
            <a:r>
              <a:rPr lang="en-US" dirty="0" err="1" smtClean="0"/>
              <a:t>няма</a:t>
            </a:r>
            <a:r>
              <a:rPr lang="en-US" dirty="0" smtClean="0"/>
              <a:t> </a:t>
            </a:r>
            <a:r>
              <a:rPr lang="en-US" dirty="0" err="1" smtClean="0"/>
              <a:t>недостижими</a:t>
            </a:r>
            <a:r>
              <a:rPr lang="en-US" dirty="0" smtClean="0"/>
              <a:t> </a:t>
            </a:r>
            <a:r>
              <a:rPr lang="en-US" dirty="0" err="1" smtClean="0"/>
              <a:t>туристически</a:t>
            </a:r>
            <a:r>
              <a:rPr lang="bg-BG" dirty="0" smtClean="0"/>
              <a:t> дестинации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света</a:t>
            </a:r>
            <a:r>
              <a:rPr lang="en-US" dirty="0" smtClean="0"/>
              <a:t>. </a:t>
            </a:r>
            <a:endParaRPr lang="bg-BG" dirty="0" smtClean="0"/>
          </a:p>
          <a:p>
            <a:pPr algn="just"/>
            <a:endParaRPr lang="bg-BG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 smtClean="0"/>
              <a:t>Въпреки наличието на благоприятни природогеографски условия преди Втората световна война туризмът в България е слабо развит. Ниска е интензивността на пътуванията в страната, ограничен и непостоянен е туристопотокът от чужбина.</a:t>
            </a:r>
          </a:p>
          <a:p>
            <a:pPr marL="0" indent="0" algn="just">
              <a:buNone/>
            </a:pPr>
            <a:r>
              <a:rPr lang="bg-BG" dirty="0" smtClean="0"/>
              <a:t>Съответстващо </a:t>
            </a:r>
            <a:r>
              <a:rPr lang="bg-BG" dirty="0" smtClean="0"/>
              <a:t>на общото състояние на туризма е и развитието на организаторската и посредническата дейност. В края на миналия век, предимно на обществени начала, се създават организации, които изпълнявали функции на пътнически агенции. Появата на </a:t>
            </a:r>
            <a:r>
              <a:rPr lang="bg-BG" b="1" i="1" dirty="0" smtClean="0"/>
              <a:t>специализирани туристически предприятия</a:t>
            </a:r>
            <a:r>
              <a:rPr lang="bg-BG" dirty="0" smtClean="0"/>
              <a:t> може да се търси от началото на 20-те години на 20-ти век, когато у нас е създадена </a:t>
            </a:r>
            <a:r>
              <a:rPr lang="bg-BG" i="1" dirty="0" smtClean="0"/>
              <a:t>първата пътническа агенция</a:t>
            </a:r>
            <a:r>
              <a:rPr lang="bg-BG" dirty="0" smtClean="0"/>
              <a:t> "България" със седалище в гр. София и клонове във Варна и някои други по-големи градове. В предмета на нейната дейност се включвала продажбата на жп билети за чужбина и корабни билети за пътувания по река Дунав и Средиземно море, както и организирането на екскурзии по море до Цариград.</a:t>
            </a:r>
          </a:p>
          <a:p>
            <a:pPr algn="just"/>
            <a:endParaRPr lang="bg-BG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797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 smtClean="0"/>
              <a:t>През 1937 г. в България е създадено и първото държавно пътническо бюро с наименование "Балкан" към Министерството на транспорта и Взаимоспомагателната каса на железниците. В предмета на неговата дейност били включени: продажба на билети; организиране на посрещане и обслужване на чуждестранни туристи у нас; осъществяване на туристическа реклама за България; представителство на някои големи чуждестранни пътнически агенции. Бюро "Балкан" организира първото посещение на български туристи в западноевропейски страни. То съществува до 1947 г., като по време на войната дейността му е ограничена до продажбата на транспортни билети.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 smtClean="0"/>
              <a:t>След Втората световна война държавата отделя внимание и средства за развитието на туризма, което създава условия и за разрастването на организаторската и посредническата дейност. Още през 1948 г. към Министерството на железопътните, автомобилните и водните съобщения е създадено </a:t>
            </a:r>
            <a:r>
              <a:rPr lang="bg-BG" i="1" dirty="0" smtClean="0"/>
              <a:t>специализирано държавно туристическо предприятие</a:t>
            </a:r>
            <a:r>
              <a:rPr lang="bg-BG" dirty="0" smtClean="0"/>
              <a:t> "Балкантурист". То поема активите и пасивите на бюро "Балкан" и започва да осъществява комплексна организаторска, посредническа и експлоатационна дейност в областта на международния и вътрешния стопански туризъм. През 1953 г. СП "Балкантурист" преминава на подчинение към Министерството на вътрешната търговия, а през 1963 г. е разделено на три относително самостоятелни ипо-тясно специализирани туристически предприятия: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bg-BG" i="1" dirty="0" smtClean="0"/>
              <a:t>ДСП "Балкантурист"</a:t>
            </a:r>
            <a:r>
              <a:rPr lang="bg-BG" dirty="0" smtClean="0"/>
              <a:t> – за осъществяване на дейност по привличане и организиране обслужването на чуждестранни туристи в страната.</a:t>
            </a:r>
          </a:p>
          <a:p>
            <a:r>
              <a:rPr lang="bg-BG" i="1" dirty="0" smtClean="0"/>
              <a:t>ДСП </a:t>
            </a:r>
            <a:r>
              <a:rPr lang="bg-BG" i="1" dirty="0" smtClean="0"/>
              <a:t>"Турист"</a:t>
            </a:r>
            <a:r>
              <a:rPr lang="bg-BG" dirty="0" smtClean="0"/>
              <a:t> – за стопанисване на специализирана материална база и туристически съоръжения.</a:t>
            </a:r>
          </a:p>
          <a:p>
            <a:r>
              <a:rPr lang="bg-BG" i="1" dirty="0" smtClean="0"/>
              <a:t>ДСП </a:t>
            </a:r>
            <a:r>
              <a:rPr lang="bg-BG" i="1" dirty="0" smtClean="0"/>
              <a:t>"Родина"</a:t>
            </a:r>
            <a:r>
              <a:rPr lang="bg-BG" dirty="0" smtClean="0"/>
              <a:t> – за организиране на пътувания за български граждани в страната и чужбина.</a:t>
            </a:r>
          </a:p>
          <a:p>
            <a:pPr marL="0" indent="0">
              <a:buNone/>
            </a:pPr>
            <a:r>
              <a:rPr lang="bg-BG" dirty="0" smtClean="0"/>
              <a:t>Така </a:t>
            </a:r>
            <a:r>
              <a:rPr lang="bg-BG" dirty="0" smtClean="0"/>
              <a:t>за пръв път у нас организаторската и посредническата дейност в туризма се отделя от експлоатационната и се разграничава за вътрешния и международния туризъм. Освен това основните държавни пътнически агенции стават две – посрещаща и изпращаща, с клонове в по-големите градове на страната.</a:t>
            </a:r>
          </a:p>
          <a:p>
            <a:pPr marL="0" indent="0">
              <a:buNone/>
            </a:pPr>
            <a:r>
              <a:rPr lang="bg-BG" dirty="0" smtClean="0"/>
              <a:t>В </a:t>
            </a:r>
            <a:r>
              <a:rPr lang="bg-BG" dirty="0" smtClean="0"/>
              <a:t>края на 60-те и началото на 70-те години започва процес на централизация и монополизация на туристическата дейност от страна на държавата. През 1969 г. от сливането на ДСП "Балкантурист" и "Родина" се образува </a:t>
            </a:r>
            <a:r>
              <a:rPr lang="bg-BG" i="1" dirty="0" smtClean="0"/>
              <a:t>Държавното стопанско обединение</a:t>
            </a:r>
            <a:r>
              <a:rPr lang="bg-BG" dirty="0" smtClean="0"/>
              <a:t> (ДСО) "Балкантурист" със задача да: организира пътувания на български граждани в страната и чужбина; привлича и обслужва чуждестранни туристи; експлоатира собствен туристически автопарк; извършва проучвания на туристическия пазар и туристическа реклама за България в чужбина. </a:t>
            </a:r>
          </a:p>
          <a:p>
            <a:pPr marL="0" indent="0">
              <a:buNone/>
            </a:pPr>
            <a:r>
              <a:rPr lang="bg-BG" dirty="0" smtClean="0"/>
              <a:t>През 1971 г. ДСО "Балкантурист" се обединява с ДСП "Турист" като се превръща в единствен институционален монополист в областта на туризма у нас</a:t>
            </a:r>
            <a:r>
              <a:rPr lang="bg-BG" dirty="0" smtClean="0"/>
              <a:t>.</a:t>
            </a:r>
            <a:endParaRPr lang="bg-BG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pPr algn="ctr"/>
            <a:r>
              <a:rPr lang="bg-BG" b="1" dirty="0" smtClean="0"/>
              <a:t>1.6. Съвременни тенденции в посредническите дейности</a:t>
            </a:r>
            <a:endParaRPr lang="bg-BG" dirty="0" smtClean="0"/>
          </a:p>
          <a:p>
            <a:pPr algn="just"/>
            <a:r>
              <a:rPr lang="bg-BG" sz="1800" dirty="0" smtClean="0"/>
              <a:t>Все по - ясно очертаваща се тенденция е </a:t>
            </a:r>
            <a:r>
              <a:rPr lang="en-US" sz="1800" dirty="0" err="1" smtClean="0"/>
              <a:t>намаляването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покупателната</a:t>
            </a:r>
            <a:r>
              <a:rPr lang="en-US" sz="1800" dirty="0" smtClean="0"/>
              <a:t> </a:t>
            </a:r>
            <a:r>
              <a:rPr lang="en-US" sz="1800" dirty="0" err="1" smtClean="0"/>
              <a:t>способност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широк</a:t>
            </a:r>
            <a:r>
              <a:rPr lang="en-US" sz="1800" dirty="0" smtClean="0"/>
              <a:t> </a:t>
            </a:r>
            <a:r>
              <a:rPr lang="en-US" sz="1800" dirty="0" err="1" smtClean="0"/>
              <a:t>кръг</a:t>
            </a:r>
            <a:r>
              <a:rPr lang="en-US" sz="1800" dirty="0" smtClean="0"/>
              <a:t> </a:t>
            </a:r>
            <a:r>
              <a:rPr lang="en-US" sz="1800" dirty="0" err="1" smtClean="0"/>
              <a:t>потребители</a:t>
            </a:r>
            <a:r>
              <a:rPr lang="en-US" sz="1800" dirty="0" smtClean="0"/>
              <a:t> </a:t>
            </a:r>
            <a:r>
              <a:rPr lang="en-US" sz="1800" dirty="0" err="1" smtClean="0"/>
              <a:t>вследствие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икономическите</a:t>
            </a:r>
            <a:r>
              <a:rPr lang="en-US" sz="1800" dirty="0" smtClean="0"/>
              <a:t> </a:t>
            </a:r>
            <a:r>
              <a:rPr lang="en-US" sz="1800" dirty="0" err="1" smtClean="0"/>
              <a:t>условия</a:t>
            </a:r>
            <a:r>
              <a:rPr lang="en-US" sz="1800" dirty="0" smtClean="0"/>
              <a:t>. </a:t>
            </a:r>
            <a:r>
              <a:rPr lang="en-US" sz="1800" dirty="0" err="1" smtClean="0"/>
              <a:t>Цената</a:t>
            </a:r>
            <a:r>
              <a:rPr lang="en-US" sz="1800" dirty="0" smtClean="0"/>
              <a:t> </a:t>
            </a:r>
            <a:r>
              <a:rPr lang="en-US" sz="1800" dirty="0" err="1" smtClean="0"/>
              <a:t>се</a:t>
            </a:r>
            <a:r>
              <a:rPr lang="en-US" sz="1800" dirty="0" smtClean="0"/>
              <a:t> </a:t>
            </a:r>
            <a:r>
              <a:rPr lang="en-US" sz="1800" dirty="0" err="1" smtClean="0"/>
              <a:t>превръща</a:t>
            </a:r>
            <a:r>
              <a:rPr lang="en-US" sz="1800" dirty="0" smtClean="0"/>
              <a:t> </a:t>
            </a:r>
            <a:r>
              <a:rPr lang="en-US" sz="1800" dirty="0" err="1" smtClean="0"/>
              <a:t>във</a:t>
            </a:r>
            <a:r>
              <a:rPr lang="en-US" sz="1800" dirty="0" smtClean="0"/>
              <a:t> </a:t>
            </a:r>
            <a:r>
              <a:rPr lang="en-US" sz="1800" dirty="0" err="1" smtClean="0"/>
              <a:t>важен</a:t>
            </a:r>
            <a:r>
              <a:rPr lang="en-US" sz="1800" dirty="0" smtClean="0"/>
              <a:t> </a:t>
            </a:r>
            <a:r>
              <a:rPr lang="en-US" sz="1800" dirty="0" err="1" smtClean="0"/>
              <a:t>критерий</a:t>
            </a:r>
            <a:r>
              <a:rPr lang="en-US" sz="1800" dirty="0" smtClean="0"/>
              <a:t> </a:t>
            </a:r>
            <a:r>
              <a:rPr lang="en-US" sz="1800" dirty="0" err="1" smtClean="0"/>
              <a:t>относно</a:t>
            </a:r>
            <a:r>
              <a:rPr lang="en-US" sz="1800" dirty="0" smtClean="0"/>
              <a:t> </a:t>
            </a:r>
            <a:r>
              <a:rPr lang="en-US" sz="1800" dirty="0" err="1" smtClean="0"/>
              <a:t>вземане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решение</a:t>
            </a:r>
            <a:r>
              <a:rPr lang="en-US" sz="1800" dirty="0" smtClean="0"/>
              <a:t> </a:t>
            </a:r>
            <a:r>
              <a:rPr lang="en-US" sz="1800" dirty="0" err="1" smtClean="0"/>
              <a:t>за</a:t>
            </a:r>
            <a:r>
              <a:rPr lang="en-US" sz="1800" dirty="0" smtClean="0"/>
              <a:t> </a:t>
            </a:r>
            <a:r>
              <a:rPr lang="en-US" sz="1800" dirty="0" err="1" smtClean="0"/>
              <a:t>пътуване</a:t>
            </a:r>
            <a:r>
              <a:rPr lang="en-US" sz="1800" dirty="0" smtClean="0"/>
              <a:t>. </a:t>
            </a:r>
            <a:r>
              <a:rPr lang="en-US" sz="1800" dirty="0" err="1" smtClean="0"/>
              <a:t>Паралелно</a:t>
            </a:r>
            <a:r>
              <a:rPr lang="en-US" sz="1800" dirty="0" smtClean="0"/>
              <a:t> </a:t>
            </a:r>
            <a:r>
              <a:rPr lang="en-US" sz="1800" dirty="0" err="1" smtClean="0"/>
              <a:t>се</a:t>
            </a:r>
            <a:r>
              <a:rPr lang="en-US" sz="1800" dirty="0" smtClean="0"/>
              <a:t> </a:t>
            </a:r>
            <a:r>
              <a:rPr lang="en-US" sz="1800" dirty="0" err="1" smtClean="0"/>
              <a:t>наб</a:t>
            </a:r>
            <a:r>
              <a:rPr lang="bg-BG" sz="1800" dirty="0" smtClean="0"/>
              <a:t>людава, че групите от населението с осигурен доход търсят не само висококачествен - скъп, но и нискокачествен евтин туристически продукт. Резултатът е появата на турист с непредсказуемо потребителско поведение. </a:t>
            </a:r>
            <a:endParaRPr lang="en-US" sz="1800" dirty="0" smtClean="0"/>
          </a:p>
          <a:p>
            <a:pPr algn="just"/>
            <a:r>
              <a:rPr lang="bg-BG" sz="1800" dirty="0" smtClean="0"/>
              <a:t>Намаляването на пенсионната възраст, на работната седмица, увеличаването на свободното време води до по-голям брой потенциални туристи, които разполагат с ограничени, но достатъчни средства за пътуване. Паралелно с това квалифицираните индивиди увеличават работното си време и намаляват свободното. Резултатът е по - голям брой нископлатежоспособни туристи, които изразходват повече пари и повече време за пътуването, докато средната прослойка от обществото купува по - евтини пътувания. Това обуславя и нарастването на продажбите на пътувания в чужбина в „последната минута”.</a:t>
            </a:r>
          </a:p>
          <a:p>
            <a:pPr algn="just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2834679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 algn="just"/>
            <a:r>
              <a:rPr lang="bg-BG" sz="1900" dirty="0" smtClean="0"/>
              <a:t>Индивидуализация на пътуванията, от една страна, и разнообразяване на туристическото предлагане, от друга страна, налагат нов начин на общуване между продавач и купувач – това води до нарастване на директните продажби, появата и развитието на глобалните дистрибуторски системи.</a:t>
            </a:r>
          </a:p>
          <a:p>
            <a:pPr algn="just"/>
            <a:r>
              <a:rPr lang="bg-BG" sz="1900" dirty="0" smtClean="0"/>
              <a:t>Обстоятелството, че туристът избира индивидуален модул на пътуване при ограничена платежоспособност, извежда на преден план алтернативната комбинация от приемлива цена и качество на продукта. Агресивното ценообразуване се превръща във важен инструмент на пазарното поведение на туристическите предприятия. Това довежда до стимули като специални отстъпки за ранно записване в организирано туристическо пътуване, с цел да се доведе до минимум влиянието на фактора „записване в последната минута”.</a:t>
            </a:r>
            <a:endParaRPr lang="en-US" sz="1900" dirty="0" smtClean="0"/>
          </a:p>
          <a:p>
            <a:pPr algn="just"/>
            <a:r>
              <a:rPr lang="bg-BG" sz="2000" b="1" dirty="0" smtClean="0"/>
              <a:t>Основна тенденция</a:t>
            </a:r>
            <a:r>
              <a:rPr lang="bg-BG" sz="2000" dirty="0" smtClean="0"/>
              <a:t> в развитието на съвременните пътнически агенции е непрекъснатото </a:t>
            </a:r>
            <a:r>
              <a:rPr lang="bg-BG" sz="2000" i="1" dirty="0" smtClean="0"/>
              <a:t>увеличаване обема </a:t>
            </a:r>
            <a:r>
              <a:rPr lang="bg-BG" sz="2000" dirty="0" smtClean="0"/>
              <a:t>на тяхната дейност</a:t>
            </a:r>
            <a:r>
              <a:rPr lang="en-US" sz="2000" dirty="0" smtClean="0"/>
              <a:t>.</a:t>
            </a:r>
            <a:endParaRPr lang="bg-BG" sz="1900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162137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/>
          </a:bodyPr>
          <a:lstStyle/>
          <a:p>
            <a:pPr algn="just"/>
            <a:r>
              <a:rPr lang="bg-BG" sz="1800" b="1" dirty="0" smtClean="0"/>
              <a:t>Друга тенденция </a:t>
            </a:r>
            <a:r>
              <a:rPr lang="bg-BG" sz="1800" dirty="0" smtClean="0"/>
              <a:t>е </a:t>
            </a:r>
            <a:r>
              <a:rPr lang="bg-BG" sz="1800" i="1" dirty="0" smtClean="0"/>
              <a:t>окрупняването </a:t>
            </a:r>
            <a:r>
              <a:rPr lang="bg-BG" sz="1800" dirty="0" smtClean="0"/>
              <a:t>на организаторската и посредническата дейност посредством обединяване на пътническите агенции или участие в клъстери. </a:t>
            </a:r>
            <a:r>
              <a:rPr lang="en-US" sz="1800" dirty="0" smtClean="0"/>
              <a:t>	</a:t>
            </a:r>
            <a:r>
              <a:rPr lang="bg-BG" sz="1800" dirty="0" smtClean="0"/>
              <a:t>Клъстерът представлява географски свързана мрежа от сходни, взаимообвързани или допълващи се конкурентни фирми, с активни канали за делови взаимоотношения, комуникация и диалог, които ползват обща специализирана инфраструктура, пазари на труда и услуги, и са изправени пред общи възможности за развитие и/или заплахи. </a:t>
            </a:r>
            <a:r>
              <a:rPr lang="en-US" sz="1800" dirty="0" smtClean="0"/>
              <a:t>	</a:t>
            </a:r>
            <a:r>
              <a:rPr lang="bg-BG" sz="1800" dirty="0" smtClean="0"/>
              <a:t>Клъстерите обикновено представляват специфични мрежи от взаимосвързани, но оставащи си конкуренти на пазара компании, специализирани доставчици, организации, предоставящи услуги и свързаните с тях административни власти и други неправителствени институции в дадена област /регион/.</a:t>
            </a:r>
            <a:endParaRPr lang="en-US" sz="1800" dirty="0" smtClean="0"/>
          </a:p>
          <a:p>
            <a:pPr algn="just"/>
            <a:r>
              <a:rPr lang="bg-BG" sz="1800" dirty="0" smtClean="0"/>
              <a:t>Причините за тази тенденция са свързани предимно с изострянето на конкурентната борба на международния туристически пазар. Конкретните й проявления са:</a:t>
            </a:r>
          </a:p>
          <a:p>
            <a:pPr lvl="0" algn="just"/>
            <a:r>
              <a:rPr lang="en-US" sz="1800" dirty="0" err="1" smtClean="0"/>
              <a:t>Формиране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крупни</a:t>
            </a:r>
            <a:r>
              <a:rPr lang="en-US" sz="1800" dirty="0" smtClean="0"/>
              <a:t> </a:t>
            </a:r>
            <a:r>
              <a:rPr lang="en-US" sz="1800" dirty="0" err="1" smtClean="0"/>
              <a:t>монополни</a:t>
            </a:r>
            <a:r>
              <a:rPr lang="en-US" sz="1800" dirty="0" smtClean="0"/>
              <a:t> </a:t>
            </a:r>
            <a:r>
              <a:rPr lang="en-US" sz="1800" dirty="0" err="1" smtClean="0"/>
              <a:t>обединения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пътническите</a:t>
            </a:r>
            <a:r>
              <a:rPr lang="en-US" sz="1800" dirty="0" smtClean="0"/>
              <a:t> </a:t>
            </a:r>
            <a:r>
              <a:rPr lang="en-US" sz="1800" dirty="0" err="1" smtClean="0"/>
              <a:t>агенции</a:t>
            </a:r>
            <a:r>
              <a:rPr lang="en-US" sz="1800" dirty="0" smtClean="0"/>
              <a:t> </a:t>
            </a:r>
            <a:r>
              <a:rPr lang="en-US" sz="1800" dirty="0" err="1" smtClean="0"/>
              <a:t>от</a:t>
            </a:r>
            <a:r>
              <a:rPr lang="en-US" sz="1800" dirty="0" smtClean="0"/>
              <a:t> </a:t>
            </a:r>
            <a:r>
              <a:rPr lang="en-US" sz="1800" dirty="0" err="1" smtClean="0"/>
              <a:t>различен</a:t>
            </a:r>
            <a:r>
              <a:rPr lang="en-US" sz="1800" dirty="0" smtClean="0"/>
              <a:t> </a:t>
            </a:r>
            <a:r>
              <a:rPr lang="en-US" sz="1800" dirty="0" err="1" smtClean="0"/>
              <a:t>вид</a:t>
            </a:r>
            <a:r>
              <a:rPr lang="en-US" sz="1800" dirty="0" smtClean="0"/>
              <a:t> с </a:t>
            </a:r>
            <a:r>
              <a:rPr lang="en-US" sz="1800" dirty="0" err="1" smtClean="0"/>
              <a:t>цел</a:t>
            </a:r>
            <a:r>
              <a:rPr lang="en-US" sz="1800" dirty="0" smtClean="0"/>
              <a:t> </a:t>
            </a:r>
            <a:r>
              <a:rPr lang="en-US" sz="1800" dirty="0" err="1" smtClean="0"/>
              <a:t>стабилизиране</a:t>
            </a:r>
            <a:r>
              <a:rPr lang="en-US" sz="1800" dirty="0" smtClean="0"/>
              <a:t> </a:t>
            </a:r>
            <a:r>
              <a:rPr lang="en-US" sz="1800" dirty="0" err="1" smtClean="0"/>
              <a:t>позициите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пазара</a:t>
            </a:r>
            <a:r>
              <a:rPr lang="en-US" sz="1800" dirty="0" smtClean="0"/>
              <a:t>, </a:t>
            </a:r>
            <a:r>
              <a:rPr lang="en-US" sz="1800" dirty="0" err="1" smtClean="0"/>
              <a:t>контрол</a:t>
            </a:r>
            <a:r>
              <a:rPr lang="en-US" sz="1800" dirty="0" smtClean="0"/>
              <a:t> </a:t>
            </a:r>
            <a:r>
              <a:rPr lang="en-US" sz="1800" dirty="0" err="1" smtClean="0"/>
              <a:t>върху</a:t>
            </a:r>
            <a:r>
              <a:rPr lang="en-US" sz="1800" dirty="0" smtClean="0"/>
              <a:t> </a:t>
            </a:r>
            <a:r>
              <a:rPr lang="en-US" sz="1800" dirty="0" err="1" smtClean="0"/>
              <a:t>цените</a:t>
            </a:r>
            <a:r>
              <a:rPr lang="en-US" sz="1800" dirty="0" smtClean="0"/>
              <a:t>, </a:t>
            </a:r>
            <a:r>
              <a:rPr lang="en-US" sz="1800" dirty="0" err="1" smtClean="0"/>
              <a:t>относително</a:t>
            </a:r>
            <a:r>
              <a:rPr lang="en-US" sz="1800" dirty="0" smtClean="0"/>
              <a:t> </a:t>
            </a:r>
            <a:r>
              <a:rPr lang="en-US" sz="1800" dirty="0" err="1" smtClean="0"/>
              <a:t>снижаване</a:t>
            </a:r>
            <a:r>
              <a:rPr lang="en-US" sz="1800" dirty="0" smtClean="0"/>
              <a:t> </a:t>
            </a:r>
            <a:r>
              <a:rPr lang="en-US" sz="1800" dirty="0" err="1" smtClean="0"/>
              <a:t>на</a:t>
            </a:r>
            <a:r>
              <a:rPr lang="en-US" sz="1800" dirty="0" smtClean="0"/>
              <a:t> </a:t>
            </a:r>
            <a:r>
              <a:rPr lang="en-US" sz="1800" dirty="0" err="1" smtClean="0"/>
              <a:t>разходите</a:t>
            </a:r>
            <a:r>
              <a:rPr lang="en-US" sz="1800" dirty="0" smtClean="0"/>
              <a:t> и </a:t>
            </a:r>
            <a:r>
              <a:rPr lang="en-US" sz="1800" dirty="0" err="1" smtClean="0"/>
              <a:t>пр</a:t>
            </a:r>
            <a:r>
              <a:rPr lang="en-US" sz="1800" dirty="0" smtClean="0"/>
              <a:t>.; </a:t>
            </a:r>
            <a:r>
              <a:rPr lang="bg-BG" sz="18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13241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92500"/>
          </a:bodyPr>
          <a:lstStyle/>
          <a:p>
            <a:pPr lvl="0" algn="just"/>
            <a:r>
              <a:rPr lang="bg-BG" sz="2000" dirty="0"/>
              <a:t> </a:t>
            </a:r>
            <a:r>
              <a:rPr lang="en-US" sz="2000" dirty="0" err="1"/>
              <a:t>Установяване</a:t>
            </a:r>
            <a:r>
              <a:rPr lang="en-US" sz="2000" dirty="0"/>
              <a:t> </a:t>
            </a:r>
            <a:r>
              <a:rPr lang="en-US" sz="2000" dirty="0" err="1"/>
              <a:t>зони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влияние</a:t>
            </a:r>
            <a:r>
              <a:rPr lang="en-US" sz="2000" dirty="0"/>
              <a:t> и </a:t>
            </a:r>
            <a:r>
              <a:rPr lang="en-US" sz="2000" dirty="0" err="1"/>
              <a:t>разпределение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пазара</a:t>
            </a:r>
            <a:r>
              <a:rPr lang="en-US" sz="2000" dirty="0"/>
              <a:t> </a:t>
            </a:r>
            <a:r>
              <a:rPr lang="en-US" sz="2000" dirty="0" err="1"/>
              <a:t>по</a:t>
            </a:r>
            <a:r>
              <a:rPr lang="en-US" sz="2000" dirty="0"/>
              <a:t> </a:t>
            </a:r>
            <a:r>
              <a:rPr lang="en-US" sz="2000" dirty="0" err="1"/>
              <a:t>територии</a:t>
            </a:r>
            <a:r>
              <a:rPr lang="en-US" sz="2000" dirty="0"/>
              <a:t>, </a:t>
            </a:r>
            <a:r>
              <a:rPr lang="en-US" sz="2000" dirty="0" err="1"/>
              <a:t>видове</a:t>
            </a:r>
            <a:r>
              <a:rPr lang="en-US" sz="2000" dirty="0"/>
              <a:t> </a:t>
            </a:r>
            <a:r>
              <a:rPr lang="en-US" sz="2000" dirty="0" err="1"/>
              <a:t>туризъм</a:t>
            </a:r>
            <a:r>
              <a:rPr lang="en-US" sz="2000" dirty="0"/>
              <a:t>, </a:t>
            </a:r>
            <a:r>
              <a:rPr lang="en-US" sz="2000" dirty="0" err="1"/>
              <a:t>целеви</a:t>
            </a:r>
            <a:r>
              <a:rPr lang="en-US" sz="2000" dirty="0"/>
              <a:t> </a:t>
            </a:r>
            <a:r>
              <a:rPr lang="en-US" sz="2000" dirty="0" err="1"/>
              <a:t>групи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търсенето</a:t>
            </a:r>
            <a:r>
              <a:rPr lang="en-US" sz="2000" dirty="0"/>
              <a:t> и </a:t>
            </a:r>
            <a:r>
              <a:rPr lang="en-US" sz="2000" dirty="0" err="1"/>
              <a:t>пр</a:t>
            </a:r>
            <a:r>
              <a:rPr lang="en-US" sz="2000" dirty="0"/>
              <a:t>.; </a:t>
            </a:r>
            <a:endParaRPr lang="bg-BG" sz="2000" dirty="0"/>
          </a:p>
          <a:p>
            <a:pPr lvl="0" algn="just"/>
            <a:r>
              <a:rPr lang="en-US" sz="2000" dirty="0" err="1"/>
              <a:t>Коопериране</a:t>
            </a:r>
            <a:r>
              <a:rPr lang="en-US" sz="2000" dirty="0"/>
              <a:t> </a:t>
            </a:r>
            <a:r>
              <a:rPr lang="en-US" sz="2000" dirty="0" err="1"/>
              <a:t>дейността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независимите</a:t>
            </a:r>
            <a:r>
              <a:rPr lang="en-US" sz="2000" dirty="0"/>
              <a:t> </a:t>
            </a:r>
            <a:r>
              <a:rPr lang="en-US" sz="2000" dirty="0" err="1"/>
              <a:t>пътнически</a:t>
            </a:r>
            <a:r>
              <a:rPr lang="en-US" sz="2000" dirty="0"/>
              <a:t> </a:t>
            </a:r>
            <a:r>
              <a:rPr lang="en-US" sz="2000" dirty="0" err="1"/>
              <a:t>агенции</a:t>
            </a:r>
            <a:r>
              <a:rPr lang="en-US" sz="2000" dirty="0"/>
              <a:t> </a:t>
            </a:r>
            <a:r>
              <a:rPr lang="en-US" sz="2000" dirty="0" err="1"/>
              <a:t>или</a:t>
            </a:r>
            <a:r>
              <a:rPr lang="en-US" sz="2000" dirty="0"/>
              <a:t> </a:t>
            </a:r>
            <a:r>
              <a:rPr lang="en-US" sz="2000" dirty="0" err="1"/>
              <a:t>монополни</a:t>
            </a:r>
            <a:r>
              <a:rPr lang="en-US" sz="2000" dirty="0"/>
              <a:t> </a:t>
            </a:r>
            <a:r>
              <a:rPr lang="en-US" sz="2000" dirty="0" err="1"/>
              <a:t>формирования</a:t>
            </a:r>
            <a:r>
              <a:rPr lang="en-US" sz="2000" dirty="0"/>
              <a:t> </a:t>
            </a:r>
            <a:r>
              <a:rPr lang="en-US" sz="2000" dirty="0" err="1"/>
              <a:t>по</a:t>
            </a:r>
            <a:r>
              <a:rPr lang="en-US" sz="2000" dirty="0"/>
              <a:t> </a:t>
            </a:r>
            <a:r>
              <a:rPr lang="en-US" sz="2000" dirty="0" err="1"/>
              <a:t>пътя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доброволното</a:t>
            </a:r>
            <a:r>
              <a:rPr lang="en-US" sz="2000" dirty="0"/>
              <a:t> </a:t>
            </a:r>
            <a:r>
              <a:rPr lang="en-US" sz="2000" dirty="0" err="1"/>
              <a:t>сътрудничество</a:t>
            </a:r>
            <a:r>
              <a:rPr lang="en-US" sz="2000" dirty="0"/>
              <a:t>.</a:t>
            </a:r>
            <a:endParaRPr lang="bg-BG" sz="2000" dirty="0" smtClean="0"/>
          </a:p>
          <a:p>
            <a:pPr algn="just"/>
            <a:r>
              <a:rPr lang="bg-BG" sz="2000" dirty="0" smtClean="0"/>
              <a:t>Друга</a:t>
            </a:r>
            <a:r>
              <a:rPr lang="bg-BG" sz="2000" dirty="0" smtClean="0"/>
              <a:t>, характерна за съвремието ни тенденция е прилагането на стратегия на интеграция. </a:t>
            </a:r>
            <a:r>
              <a:rPr lang="en-US" sz="2000" dirty="0" err="1" smtClean="0"/>
              <a:t>Интеграцията</a:t>
            </a:r>
            <a:r>
              <a:rPr lang="en-US" sz="2000" dirty="0" smtClean="0"/>
              <a:t> е </a:t>
            </a:r>
            <a:r>
              <a:rPr lang="en-US" sz="2000" dirty="0" err="1" smtClean="0"/>
              <a:t>концепция</a:t>
            </a:r>
            <a:r>
              <a:rPr lang="en-US" sz="2000" dirty="0" smtClean="0"/>
              <a:t>, </a:t>
            </a:r>
            <a:r>
              <a:rPr lang="en-US" sz="2000" dirty="0" err="1" smtClean="0"/>
              <a:t>която</a:t>
            </a:r>
            <a:r>
              <a:rPr lang="en-US" sz="2000" dirty="0" smtClean="0"/>
              <a:t> </a:t>
            </a:r>
            <a:r>
              <a:rPr lang="en-US" sz="2000" dirty="0" err="1" smtClean="0"/>
              <a:t>показва</a:t>
            </a:r>
            <a:r>
              <a:rPr lang="en-US" sz="2000" dirty="0" smtClean="0"/>
              <a:t> </a:t>
            </a:r>
            <a:r>
              <a:rPr lang="en-US" sz="2000" dirty="0" err="1" smtClean="0"/>
              <a:t>връзките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една</a:t>
            </a:r>
            <a:r>
              <a:rPr lang="en-US" sz="2000" dirty="0" smtClean="0"/>
              <a:t> </a:t>
            </a:r>
            <a:r>
              <a:rPr lang="bg-BG" sz="2000" dirty="0" smtClean="0"/>
              <a:t>икономически обособена единица с друга</a:t>
            </a:r>
            <a:r>
              <a:rPr lang="en-US" sz="2000" dirty="0" smtClean="0"/>
              <a:t>. В </a:t>
            </a:r>
            <a:r>
              <a:rPr lang="en-US" sz="2000" dirty="0" err="1" smtClean="0"/>
              <a:t>зависимост</a:t>
            </a:r>
            <a:r>
              <a:rPr lang="en-US" sz="2000" dirty="0" smtClean="0"/>
              <a:t> </a:t>
            </a:r>
            <a:r>
              <a:rPr lang="en-US" sz="2000" dirty="0" err="1" smtClean="0"/>
              <a:t>от</a:t>
            </a:r>
            <a:r>
              <a:rPr lang="en-US" sz="2000" dirty="0" smtClean="0"/>
              <a:t> </a:t>
            </a:r>
            <a:r>
              <a:rPr lang="en-US" sz="2000" dirty="0" err="1" smtClean="0"/>
              <a:t>посоката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тези</a:t>
            </a:r>
            <a:r>
              <a:rPr lang="en-US" sz="2000" dirty="0" smtClean="0"/>
              <a:t> </a:t>
            </a:r>
            <a:r>
              <a:rPr lang="en-US" sz="2000" dirty="0" err="1" smtClean="0"/>
              <a:t>връзки</a:t>
            </a:r>
            <a:r>
              <a:rPr lang="en-US" sz="2000" dirty="0" smtClean="0"/>
              <a:t> </a:t>
            </a:r>
            <a:r>
              <a:rPr lang="en-US" sz="2000" dirty="0" err="1" smtClean="0"/>
              <a:t>интеграцията</a:t>
            </a:r>
            <a:r>
              <a:rPr lang="en-US" sz="2000" dirty="0" smtClean="0"/>
              <a:t> </a:t>
            </a:r>
            <a:r>
              <a:rPr lang="en-US" sz="2000" dirty="0" err="1" smtClean="0"/>
              <a:t>бива</a:t>
            </a:r>
            <a:r>
              <a:rPr lang="en-US" sz="2000" dirty="0" smtClean="0"/>
              <a:t> </a:t>
            </a:r>
            <a:r>
              <a:rPr lang="en-US" sz="2000" dirty="0" err="1" smtClean="0"/>
              <a:t>два</a:t>
            </a:r>
            <a:r>
              <a:rPr lang="en-US" sz="2000" dirty="0" smtClean="0"/>
              <a:t> </a:t>
            </a:r>
            <a:r>
              <a:rPr lang="en-US" sz="2000" dirty="0" err="1" smtClean="0"/>
              <a:t>вида</a:t>
            </a:r>
            <a:r>
              <a:rPr lang="en-US" sz="2000" dirty="0" smtClean="0"/>
              <a:t>: </a:t>
            </a:r>
            <a:r>
              <a:rPr lang="en-US" sz="2000" dirty="0" err="1" smtClean="0"/>
              <a:t>вертикална</a:t>
            </a:r>
            <a:r>
              <a:rPr lang="en-US" sz="2000" dirty="0" smtClean="0"/>
              <a:t> и </a:t>
            </a:r>
            <a:r>
              <a:rPr lang="en-US" sz="2000" dirty="0" err="1" smtClean="0"/>
              <a:t>хоризонтална</a:t>
            </a:r>
            <a:r>
              <a:rPr lang="en-US" sz="2000" dirty="0" smtClean="0"/>
              <a:t>.</a:t>
            </a:r>
            <a:endParaRPr lang="bg-BG" sz="2000" dirty="0" smtClean="0"/>
          </a:p>
          <a:p>
            <a:pPr algn="just"/>
            <a:r>
              <a:rPr lang="bg-BG" sz="2000" dirty="0" smtClean="0"/>
              <a:t>Вертикална </a:t>
            </a:r>
            <a:r>
              <a:rPr lang="bg-BG" sz="2000" dirty="0" smtClean="0"/>
              <a:t>интеграция е налице, когато връзките са по продължение на продуктовия процес. Примерно, когато авиокомпаниите създават своя собствена туроператорска фирма (както British Airways и Луфтханза). </a:t>
            </a:r>
            <a:endParaRPr lang="en-US" sz="2000" dirty="0" smtClean="0"/>
          </a:p>
          <a:p>
            <a:pPr algn="just"/>
            <a:r>
              <a:rPr lang="bg-BG" sz="2000" dirty="0" smtClean="0"/>
              <a:t>За х</a:t>
            </a:r>
            <a:r>
              <a:rPr lang="en-US" sz="2000" dirty="0" err="1" smtClean="0"/>
              <a:t>оризонтална</a:t>
            </a:r>
            <a:r>
              <a:rPr lang="en-US" sz="2000" dirty="0" smtClean="0"/>
              <a:t> </a:t>
            </a:r>
            <a:r>
              <a:rPr lang="en-US" sz="2000" dirty="0" err="1" smtClean="0"/>
              <a:t>интеграция</a:t>
            </a:r>
            <a:r>
              <a:rPr lang="en-US" sz="2000" dirty="0" smtClean="0"/>
              <a:t> </a:t>
            </a:r>
            <a:r>
              <a:rPr lang="bg-BG" sz="2000" dirty="0" smtClean="0"/>
              <a:t>говорим</a:t>
            </a:r>
            <a:r>
              <a:rPr lang="en-US" sz="2000" dirty="0" smtClean="0"/>
              <a:t>, </a:t>
            </a:r>
            <a:r>
              <a:rPr lang="en-US" sz="2000" dirty="0" err="1" smtClean="0"/>
              <a:t>когато</a:t>
            </a:r>
            <a:r>
              <a:rPr lang="en-US" sz="2000" dirty="0" smtClean="0"/>
              <a:t> </a:t>
            </a:r>
            <a:r>
              <a:rPr lang="en-US" sz="2000" dirty="0" err="1" smtClean="0"/>
              <a:t>два</a:t>
            </a:r>
            <a:r>
              <a:rPr lang="en-US" sz="2000" dirty="0" smtClean="0"/>
              <a:t> </a:t>
            </a:r>
            <a:r>
              <a:rPr lang="en-US" sz="2000" dirty="0" err="1" smtClean="0"/>
              <a:t>или</a:t>
            </a:r>
            <a:r>
              <a:rPr lang="en-US" sz="2000" dirty="0" smtClean="0"/>
              <a:t> </a:t>
            </a:r>
            <a:r>
              <a:rPr lang="en-US" sz="2000" dirty="0" err="1" smtClean="0"/>
              <a:t>повече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туроператора</a:t>
            </a:r>
            <a:r>
              <a:rPr lang="en-US" sz="2000" dirty="0" smtClean="0"/>
              <a:t>, </a:t>
            </a:r>
            <a:r>
              <a:rPr lang="en-US" sz="2000" dirty="0" err="1" smtClean="0"/>
              <a:t>или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турагента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обединят</a:t>
            </a:r>
            <a:r>
              <a:rPr lang="en-US" sz="2000" dirty="0" smtClean="0"/>
              <a:t>, </a:t>
            </a:r>
            <a:r>
              <a:rPr lang="en-US" sz="2000" dirty="0" err="1" smtClean="0"/>
              <a:t>чрез</a:t>
            </a:r>
            <a:r>
              <a:rPr lang="en-US" sz="2000" dirty="0" smtClean="0"/>
              <a:t> </a:t>
            </a:r>
            <a:r>
              <a:rPr lang="en-US" sz="2000" dirty="0" err="1" smtClean="0"/>
              <a:t>сливане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или</a:t>
            </a:r>
            <a:r>
              <a:rPr lang="en-US" sz="2000" dirty="0" smtClean="0"/>
              <a:t> </a:t>
            </a:r>
            <a:r>
              <a:rPr lang="en-US" sz="2000" dirty="0" err="1" smtClean="0"/>
              <a:t>поглъщане</a:t>
            </a:r>
            <a:r>
              <a:rPr lang="en-US" sz="2000" dirty="0" smtClean="0"/>
              <a:t>. </a:t>
            </a:r>
            <a:r>
              <a:rPr lang="en-US" sz="2000" dirty="0" err="1" smtClean="0"/>
              <a:t>Смисълът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този</a:t>
            </a:r>
            <a:r>
              <a:rPr lang="en-US" sz="2000" dirty="0" smtClean="0"/>
              <a:t> </a:t>
            </a:r>
            <a:r>
              <a:rPr lang="en-US" sz="2000" dirty="0" err="1" smtClean="0"/>
              <a:t>вид</a:t>
            </a:r>
            <a:r>
              <a:rPr lang="en-US" sz="2000" dirty="0" smtClean="0"/>
              <a:t> </a:t>
            </a:r>
            <a:r>
              <a:rPr lang="en-US" sz="2000" dirty="0" err="1" smtClean="0"/>
              <a:t>интеграция</a:t>
            </a:r>
            <a:r>
              <a:rPr lang="en-US" sz="2000" dirty="0" smtClean="0"/>
              <a:t> е </a:t>
            </a:r>
            <a:r>
              <a:rPr lang="en-US" sz="2000" dirty="0" err="1" smtClean="0"/>
              <a:t>подобен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вертикалната</a:t>
            </a:r>
            <a:r>
              <a:rPr lang="en-US" sz="2000" dirty="0" smtClean="0"/>
              <a:t>, </a:t>
            </a:r>
            <a:r>
              <a:rPr lang="en-US" sz="2000" dirty="0" err="1" smtClean="0"/>
              <a:t>но</a:t>
            </a:r>
            <a:r>
              <a:rPr lang="en-US" sz="2000" dirty="0" smtClean="0"/>
              <a:t> </a:t>
            </a:r>
            <a:r>
              <a:rPr lang="en-US" sz="2000" dirty="0" err="1" smtClean="0"/>
              <a:t>включва</a:t>
            </a:r>
            <a:r>
              <a:rPr lang="en-US" sz="2000" dirty="0" smtClean="0"/>
              <a:t> и </a:t>
            </a:r>
            <a:r>
              <a:rPr lang="en-US" sz="2000" dirty="0" err="1" smtClean="0"/>
              <a:t>пространствено</a:t>
            </a:r>
            <a:r>
              <a:rPr lang="en-US" sz="2000" dirty="0" smtClean="0"/>
              <a:t> </a:t>
            </a:r>
            <a:r>
              <a:rPr lang="en-US" sz="2000" dirty="0" err="1" smtClean="0"/>
              <a:t>изменение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разширяване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географското</a:t>
            </a:r>
            <a:r>
              <a:rPr lang="en-US" sz="2000" dirty="0" smtClean="0"/>
              <a:t> </a:t>
            </a:r>
            <a:r>
              <a:rPr lang="en-US" sz="2000" dirty="0" err="1" smtClean="0"/>
              <a:t>покритие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пазара</a:t>
            </a:r>
            <a:r>
              <a:rPr lang="en-US" sz="2000" dirty="0" smtClean="0"/>
              <a:t> и </a:t>
            </a:r>
            <a:r>
              <a:rPr lang="en-US" sz="2000" dirty="0" err="1" smtClean="0"/>
              <a:t>осигуряване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представителства</a:t>
            </a:r>
            <a:r>
              <a:rPr lang="en-US" sz="2000" dirty="0" smtClean="0"/>
              <a:t> </a:t>
            </a:r>
            <a:r>
              <a:rPr lang="en-US" sz="2000" dirty="0" err="1" smtClean="0"/>
              <a:t>във</a:t>
            </a:r>
            <a:r>
              <a:rPr lang="en-US" sz="2000" dirty="0" smtClean="0"/>
              <a:t> </a:t>
            </a:r>
            <a:r>
              <a:rPr lang="en-US" sz="2000" dirty="0" err="1" smtClean="0"/>
              <a:t>всички</a:t>
            </a:r>
            <a:r>
              <a:rPr lang="en-US" sz="2000" dirty="0" smtClean="0"/>
              <a:t> </a:t>
            </a:r>
            <a:r>
              <a:rPr lang="en-US" sz="2000" dirty="0" err="1" smtClean="0"/>
              <a:t>региони</a:t>
            </a:r>
            <a:r>
              <a:rPr lang="en-US" sz="2000" dirty="0" smtClean="0"/>
              <a:t>.</a:t>
            </a:r>
            <a:endParaRPr lang="bg-BG" sz="2000" dirty="0" smtClean="0"/>
          </a:p>
          <a:p>
            <a:pPr algn="just"/>
            <a:endParaRPr lang="bg-BG" sz="1800" dirty="0"/>
          </a:p>
        </p:txBody>
      </p:sp>
    </p:spTree>
    <p:extLst>
      <p:ext uri="{BB962C8B-B14F-4D97-AF65-F5344CB8AC3E}">
        <p14:creationId xmlns:p14="http://schemas.microsoft.com/office/powerpoint/2010/main" val="4188316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 </a:t>
            </a:r>
            <a:r>
              <a:rPr lang="bg-BG" b="1" dirty="0" smtClean="0"/>
              <a:t>Следващата </a:t>
            </a:r>
            <a:r>
              <a:rPr lang="bg-BG" b="1" dirty="0" smtClean="0"/>
              <a:t>тенденция</a:t>
            </a:r>
            <a:r>
              <a:rPr lang="bg-BG" dirty="0" smtClean="0"/>
              <a:t> е свързана с </a:t>
            </a:r>
            <a:r>
              <a:rPr lang="bg-BG" i="1" dirty="0" smtClean="0"/>
              <a:t>увеличаване участието на “чуждите на бранша” </a:t>
            </a:r>
            <a:r>
              <a:rPr lang="bg-BG" dirty="0" smtClean="0"/>
              <a:t>предприятия, монополни обединения или институции в организаторската и посредническата дейност в туризма посредством вертикална концентрация и преливане на капитали. Образуването на мощни конгломерати с участието на банков, търговски, промишлен и друг вид капитал е продиктувано от стремежа към нови и по - ефективни източници за печалби. Тази тенденция има две по - характерни проявления:</a:t>
            </a:r>
          </a:p>
          <a:p>
            <a:pPr lvl="0" algn="just"/>
            <a:r>
              <a:rPr lang="en-US" dirty="0" smtClean="0"/>
              <a:t>           </a:t>
            </a:r>
            <a:r>
              <a:rPr lang="en-US" dirty="0" err="1" smtClean="0"/>
              <a:t>създаване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пътнически</a:t>
            </a:r>
            <a:r>
              <a:rPr lang="en-US" dirty="0" smtClean="0"/>
              <a:t> </a:t>
            </a:r>
            <a:r>
              <a:rPr lang="en-US" dirty="0" err="1" smtClean="0"/>
              <a:t>агенции</a:t>
            </a:r>
            <a:r>
              <a:rPr lang="en-US" dirty="0" smtClean="0"/>
              <a:t> </a:t>
            </a:r>
            <a:r>
              <a:rPr lang="en-US" dirty="0" err="1" smtClean="0"/>
              <a:t>като</a:t>
            </a:r>
            <a:r>
              <a:rPr lang="en-US" dirty="0" smtClean="0"/>
              <a:t> </a:t>
            </a:r>
            <a:r>
              <a:rPr lang="en-US" dirty="0" err="1" smtClean="0"/>
              <a:t>дъщерни</a:t>
            </a:r>
            <a:r>
              <a:rPr lang="en-US" dirty="0" smtClean="0"/>
              <a:t> </a:t>
            </a:r>
            <a:r>
              <a:rPr lang="en-US" dirty="0" err="1" smtClean="0"/>
              <a:t>предприятия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обединения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страна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монополи</a:t>
            </a:r>
            <a:r>
              <a:rPr lang="en-US" dirty="0" smtClean="0"/>
              <a:t> в и </a:t>
            </a:r>
            <a:r>
              <a:rPr lang="en-US" dirty="0" err="1" smtClean="0"/>
              <a:t>извън</a:t>
            </a:r>
            <a:r>
              <a:rPr lang="en-US" dirty="0" smtClean="0"/>
              <a:t> </a:t>
            </a:r>
            <a:r>
              <a:rPr lang="en-US" dirty="0" err="1" smtClean="0"/>
              <a:t>сферата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туризма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smtClean="0"/>
              <a:t>            </a:t>
            </a:r>
            <a:r>
              <a:rPr lang="en-US" dirty="0" err="1" smtClean="0"/>
              <a:t>участие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големи</a:t>
            </a:r>
            <a:r>
              <a:rPr lang="en-US" dirty="0" smtClean="0"/>
              <a:t> </a:t>
            </a:r>
            <a:r>
              <a:rPr lang="en-US" dirty="0" err="1" smtClean="0"/>
              <a:t>пътнически</a:t>
            </a:r>
            <a:r>
              <a:rPr lang="en-US" dirty="0" smtClean="0"/>
              <a:t> </a:t>
            </a:r>
            <a:r>
              <a:rPr lang="en-US" dirty="0" err="1" smtClean="0"/>
              <a:t>агенции</a:t>
            </a:r>
            <a:r>
              <a:rPr lang="en-US" dirty="0" smtClean="0"/>
              <a:t> в </a:t>
            </a:r>
            <a:r>
              <a:rPr lang="en-US" dirty="0" err="1" smtClean="0"/>
              <a:t>дейността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туристически</a:t>
            </a:r>
            <a:r>
              <a:rPr lang="en-US" dirty="0" smtClean="0"/>
              <a:t>, </a:t>
            </a:r>
            <a:r>
              <a:rPr lang="en-US" dirty="0" err="1" smtClean="0"/>
              <a:t>търговски</a:t>
            </a:r>
            <a:r>
              <a:rPr lang="en-US" dirty="0" smtClean="0"/>
              <a:t>, </a:t>
            </a:r>
            <a:r>
              <a:rPr lang="en-US" dirty="0" err="1" smtClean="0"/>
              <a:t>транспортни</a:t>
            </a:r>
            <a:r>
              <a:rPr lang="en-US" dirty="0" smtClean="0"/>
              <a:t> и </a:t>
            </a:r>
            <a:r>
              <a:rPr lang="en-US" dirty="0" err="1" smtClean="0"/>
              <a:t>други</a:t>
            </a:r>
            <a:r>
              <a:rPr lang="en-US" dirty="0" smtClean="0"/>
              <a:t> </a:t>
            </a:r>
            <a:r>
              <a:rPr lang="en-US" dirty="0" err="1" smtClean="0"/>
              <a:t>предприятия</a:t>
            </a:r>
            <a:r>
              <a:rPr lang="en-US" dirty="0" smtClean="0"/>
              <a:t>. </a:t>
            </a:r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92293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 </a:t>
            </a:r>
            <a:r>
              <a:rPr lang="bg-BG" b="1" dirty="0" smtClean="0"/>
              <a:t>Като </a:t>
            </a:r>
            <a:r>
              <a:rPr lang="bg-BG" b="1" dirty="0" smtClean="0"/>
              <a:t>основна тенденция</a:t>
            </a:r>
            <a:r>
              <a:rPr lang="bg-BG" dirty="0" smtClean="0"/>
              <a:t> може да се определи и </a:t>
            </a:r>
            <a:r>
              <a:rPr lang="bg-BG" i="1" dirty="0" smtClean="0"/>
              <a:t>преливането на дейности</a:t>
            </a:r>
            <a:r>
              <a:rPr lang="bg-BG" dirty="0" smtClean="0"/>
              <a:t> в рамките на отделни (обикновено големи или средни) пътнически агенции. Причините за нея са свързани с търсенето на възможности за ефективно противодействие на конюнктурните промени на туристическия пазар. Като конкретни проявления на тази тенденция могат да се откроят:</a:t>
            </a:r>
          </a:p>
          <a:p>
            <a:pPr lvl="0" algn="just"/>
            <a:r>
              <a:rPr lang="en-US" dirty="0" smtClean="0"/>
              <a:t>       </a:t>
            </a:r>
            <a:r>
              <a:rPr lang="en-US" dirty="0" err="1" smtClean="0"/>
              <a:t>разширяване</a:t>
            </a:r>
            <a:r>
              <a:rPr lang="en-US" dirty="0" smtClean="0"/>
              <a:t> </a:t>
            </a:r>
            <a:r>
              <a:rPr lang="en-US" dirty="0" err="1" smtClean="0"/>
              <a:t>профила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дейност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големите</a:t>
            </a:r>
            <a:r>
              <a:rPr lang="en-US" dirty="0" smtClean="0"/>
              <a:t> </a:t>
            </a:r>
            <a:r>
              <a:rPr lang="en-US" dirty="0" err="1" smtClean="0"/>
              <a:t>туроператори</a:t>
            </a:r>
            <a:r>
              <a:rPr lang="en-US" dirty="0" smtClean="0"/>
              <a:t> в </a:t>
            </a:r>
            <a:r>
              <a:rPr lang="en-US" dirty="0" err="1" smtClean="0"/>
              <a:t>сферата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посредничеството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smtClean="0"/>
              <a:t>       </a:t>
            </a:r>
            <a:r>
              <a:rPr lang="en-US" dirty="0" err="1" smtClean="0"/>
              <a:t>органично</a:t>
            </a:r>
            <a:r>
              <a:rPr lang="en-US" dirty="0" smtClean="0"/>
              <a:t> </a:t>
            </a:r>
            <a:r>
              <a:rPr lang="en-US" dirty="0" err="1" smtClean="0"/>
              <a:t>обвързване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дейността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пътническите</a:t>
            </a:r>
            <a:r>
              <a:rPr lang="en-US" dirty="0" smtClean="0"/>
              <a:t> </a:t>
            </a:r>
            <a:r>
              <a:rPr lang="en-US" dirty="0" err="1" smtClean="0"/>
              <a:t>агенции</a:t>
            </a:r>
            <a:r>
              <a:rPr lang="en-US" dirty="0" smtClean="0"/>
              <a:t> - </a:t>
            </a:r>
            <a:r>
              <a:rPr lang="en-US" dirty="0" err="1" smtClean="0"/>
              <a:t>посредници</a:t>
            </a:r>
            <a:r>
              <a:rPr lang="en-US" dirty="0" smtClean="0"/>
              <a:t> с </a:t>
            </a:r>
            <a:r>
              <a:rPr lang="en-US" dirty="0" err="1" smtClean="0"/>
              <a:t>тази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големите</a:t>
            </a:r>
            <a:r>
              <a:rPr lang="en-US" dirty="0" smtClean="0"/>
              <a:t> </a:t>
            </a:r>
            <a:r>
              <a:rPr lang="en-US" dirty="0" err="1" smtClean="0"/>
              <a:t>туроператори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smtClean="0"/>
              <a:t>      </a:t>
            </a:r>
            <a:r>
              <a:rPr lang="en-US" dirty="0" err="1" smtClean="0"/>
              <a:t>поляризация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туроператорската</a:t>
            </a:r>
            <a:r>
              <a:rPr lang="en-US" dirty="0" smtClean="0"/>
              <a:t> </a:t>
            </a:r>
            <a:r>
              <a:rPr lang="en-US" dirty="0" err="1" smtClean="0"/>
              <a:t>дейност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общ</a:t>
            </a:r>
            <a:r>
              <a:rPr lang="en-US" dirty="0" smtClean="0"/>
              <a:t> </a:t>
            </a:r>
            <a:r>
              <a:rPr lang="en-US" dirty="0" err="1" smtClean="0"/>
              <a:t>към</a:t>
            </a:r>
            <a:r>
              <a:rPr lang="en-US" dirty="0" smtClean="0"/>
              <a:t> </a:t>
            </a:r>
            <a:r>
              <a:rPr lang="en-US" dirty="0" err="1" smtClean="0"/>
              <a:t>специален</a:t>
            </a:r>
            <a:r>
              <a:rPr lang="en-US" dirty="0" smtClean="0"/>
              <a:t> </a:t>
            </a:r>
            <a:r>
              <a:rPr lang="en-US" dirty="0" err="1" smtClean="0"/>
              <a:t>профил</a:t>
            </a:r>
            <a:r>
              <a:rPr lang="en-US" dirty="0" smtClean="0"/>
              <a:t> и </a:t>
            </a:r>
            <a:r>
              <a:rPr lang="en-US" dirty="0" err="1" smtClean="0"/>
              <a:t>обратно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smtClean="0"/>
              <a:t>          </a:t>
            </a:r>
            <a:r>
              <a:rPr lang="en-US" dirty="0" err="1" smtClean="0"/>
              <a:t>разгръщане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организаторската</a:t>
            </a:r>
            <a:r>
              <a:rPr lang="en-US" dirty="0" smtClean="0"/>
              <a:t> </a:t>
            </a:r>
            <a:r>
              <a:rPr lang="en-US" dirty="0" err="1" smtClean="0"/>
              <a:t>дейност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страна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пътническите</a:t>
            </a:r>
            <a:r>
              <a:rPr lang="en-US" dirty="0" smtClean="0"/>
              <a:t> </a:t>
            </a:r>
            <a:r>
              <a:rPr lang="en-US" dirty="0" err="1" smtClean="0"/>
              <a:t>агенции</a:t>
            </a:r>
            <a:r>
              <a:rPr lang="en-US" dirty="0" smtClean="0"/>
              <a:t> - </a:t>
            </a:r>
            <a:r>
              <a:rPr lang="en-US" dirty="0" err="1" smtClean="0"/>
              <a:t>посредници</a:t>
            </a:r>
            <a:r>
              <a:rPr lang="en-US" dirty="0" smtClean="0"/>
              <a:t>. </a:t>
            </a:r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20641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 smtClean="0"/>
              <a:t>През последните години особено се откроява и </a:t>
            </a:r>
            <a:r>
              <a:rPr lang="bg-BG" b="1" dirty="0" smtClean="0"/>
              <a:t>друга основна тенденция, </a:t>
            </a:r>
            <a:r>
              <a:rPr lang="bg-BG" dirty="0" smtClean="0"/>
              <a:t>свързана с </a:t>
            </a:r>
            <a:r>
              <a:rPr lang="bg-BG" i="1" dirty="0" smtClean="0"/>
              <a:t>ускоряването на иновационните процеси </a:t>
            </a:r>
            <a:r>
              <a:rPr lang="bg-BG" dirty="0" smtClean="0"/>
              <a:t>в дейността на пътническите агенции. Тази тенденция се конкретизира в: </a:t>
            </a:r>
          </a:p>
          <a:p>
            <a:pPr lvl="0" algn="just"/>
            <a:r>
              <a:rPr lang="en-US" dirty="0" err="1" smtClean="0"/>
              <a:t>системно</a:t>
            </a:r>
            <a:r>
              <a:rPr lang="en-US" dirty="0" smtClean="0"/>
              <a:t> </a:t>
            </a:r>
            <a:r>
              <a:rPr lang="en-US" dirty="0" err="1" smtClean="0"/>
              <a:t>внедряване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научно</a:t>
            </a:r>
            <a:r>
              <a:rPr lang="en-US" dirty="0" smtClean="0"/>
              <a:t> - </a:t>
            </a:r>
            <a:r>
              <a:rPr lang="en-US" dirty="0" err="1" smtClean="0"/>
              <a:t>техническите</a:t>
            </a:r>
            <a:r>
              <a:rPr lang="en-US" dirty="0" smtClean="0"/>
              <a:t> </a:t>
            </a:r>
            <a:r>
              <a:rPr lang="en-US" dirty="0" err="1" smtClean="0"/>
              <a:t>постижения</a:t>
            </a:r>
            <a:r>
              <a:rPr lang="en-US" dirty="0" smtClean="0"/>
              <a:t>;  </a:t>
            </a:r>
            <a:endParaRPr lang="bg-BG" dirty="0" smtClean="0"/>
          </a:p>
          <a:p>
            <a:pPr lvl="0" algn="just"/>
            <a:r>
              <a:rPr lang="en-US" dirty="0" err="1" smtClean="0"/>
              <a:t>рационално</a:t>
            </a:r>
            <a:r>
              <a:rPr lang="en-US" dirty="0" smtClean="0"/>
              <a:t> </a:t>
            </a:r>
            <a:r>
              <a:rPr lang="en-US" dirty="0" err="1" smtClean="0"/>
              <a:t>проектиране</a:t>
            </a:r>
            <a:r>
              <a:rPr lang="en-US" dirty="0" smtClean="0"/>
              <a:t> и </a:t>
            </a:r>
            <a:r>
              <a:rPr lang="en-US" dirty="0" err="1" smtClean="0"/>
              <a:t>модернизация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оборудването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бюрата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пътническите</a:t>
            </a:r>
            <a:r>
              <a:rPr lang="en-US" dirty="0" smtClean="0"/>
              <a:t> </a:t>
            </a:r>
            <a:r>
              <a:rPr lang="en-US" dirty="0" err="1" smtClean="0"/>
              <a:t>агенции</a:t>
            </a:r>
            <a:r>
              <a:rPr lang="en-US" dirty="0" smtClean="0"/>
              <a:t>; </a:t>
            </a:r>
            <a:endParaRPr lang="bg-BG" dirty="0" smtClean="0"/>
          </a:p>
          <a:p>
            <a:pPr lvl="0" algn="just"/>
            <a:r>
              <a:rPr lang="en-US" dirty="0" err="1" smtClean="0"/>
              <a:t>приложение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форми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обслужване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клиентите</a:t>
            </a:r>
            <a:r>
              <a:rPr lang="en-US" dirty="0" smtClean="0"/>
              <a:t>,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системи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продажби</a:t>
            </a:r>
            <a:r>
              <a:rPr lang="en-US" dirty="0" smtClean="0"/>
              <a:t>, </a:t>
            </a:r>
            <a:r>
              <a:rPr lang="en-US" dirty="0" err="1" smtClean="0"/>
              <a:t>информация</a:t>
            </a:r>
            <a:r>
              <a:rPr lang="en-US" dirty="0" smtClean="0"/>
              <a:t> и </a:t>
            </a:r>
            <a:r>
              <a:rPr lang="en-US" dirty="0" err="1" smtClean="0"/>
              <a:t>резервация</a:t>
            </a:r>
            <a:r>
              <a:rPr lang="en-US" dirty="0" smtClean="0"/>
              <a:t>; </a:t>
            </a:r>
            <a:endParaRPr lang="bg-BG" dirty="0" smtClean="0"/>
          </a:p>
          <a:p>
            <a:pPr algn="just"/>
            <a:r>
              <a:rPr lang="bg-BG" dirty="0" smtClean="0"/>
              <a:t>стимулиране и развитие на нови качествени характеристики в съвременния организиран туризъм</a:t>
            </a:r>
            <a:r>
              <a:rPr lang="en-US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811195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Развитието на туристическите движения през последните години доведе до появата и на следващата тенденция, а именно т.нар. «нов турист». «Новият турист» се отличава от «стария» по следните показатели: той е много по -подвижен; разстоянията не го плашат (склонен е да пропътува големи разстояния с различни видове транспорт в рамките на едно туристическо пътуване); по - добре е информиран (ползва много и различни източници на информация, включително Интернет); притежава значителен туристически опит; предявява по - високи изисквания към обслужването (пътувал е много и има база за сравнение); търси разнообразие; проявява много по - голяма любознателност към местния начин на живот, </a:t>
            </a:r>
            <a:r>
              <a:rPr lang="bg-BG" dirty="0" smtClean="0"/>
              <a:t>история, </a:t>
            </a:r>
            <a:r>
              <a:rPr lang="ru-RU" dirty="0" smtClean="0"/>
              <a:t>традиции и обичаи; склонен е да се смесва и да общува с местното население; не се затваря в групата, с която пътува; по - отворен е към новите предлагани услуги; има по - авантюристичен дух; извършва много повече и по - разнообразни туристически дейности в рамките на едно туристическо пътуване; цени високо и се стреми към екологично чиста околна среда. </a:t>
            </a:r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28931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Повишаване качеството на туристическото обслужване в световен мащаб е следващата тенденция, белязала съвремието ни. Изключителното разнообразяване на туристическите оферти, разширяването на материалната база на туризма и туристическата инфраструктура и последвалото количествено увеличаване на туристическото предлагане на международния туристически пазар е причина за значително изостряне на конкуренцията в този бранш. Понастоящем не е възможно конкурентната борба да се води посредством цените на туристическите стоки и услуги, които в международен мащаб са достигнали своите най - ниски равнища. Това принуждава туристическите предприятия да увеличават своята конкурентоспособност изключително и само по пътя на подобряване качеството на туристическите стоки и услуги и снижаване разходите по тяхното производство, офериране и реализиране.</a:t>
            </a:r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155209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 smtClean="0"/>
              <a:t>Друга тенденция относно дейността на туристическите агенции е развитието на технологиите. Все по-широко се използват компютърните резервационни системи (CRS) и глобалните разпространителни системи (GDS). Електронната мрежа улеснява разпространението на туристическия продукт, неговата реклама и позволява конкуренцията между туристическите агенции да се осъществи на глобално ниво. Използването на интернет в дейността на туристическите агенции, както и на технологиите, като цяло е свързано с икономия на разходи и време, по-висока гъвкавост и възможност за директен контакт с туриста. Масово разпространени са електронните брошури, чиито безспорни предимства са възможностите за промени в политиката и то на ниска цена. Освен това, все по - масовото използване на интернет от потребителите гарантира географско и демографско покритие.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13654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/>
              <a:t>Могат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направят</a:t>
            </a:r>
            <a:r>
              <a:rPr lang="en-US" dirty="0" smtClean="0"/>
              <a:t> </a:t>
            </a:r>
            <a:r>
              <a:rPr lang="en-US" dirty="0" err="1" smtClean="0"/>
              <a:t>следните</a:t>
            </a:r>
            <a:r>
              <a:rPr lang="en-US" dirty="0" smtClean="0"/>
              <a:t> </a:t>
            </a:r>
            <a:r>
              <a:rPr lang="en-US" dirty="0" err="1" smtClean="0"/>
              <a:t>основни</a:t>
            </a:r>
            <a:r>
              <a:rPr lang="en-US" dirty="0" smtClean="0"/>
              <a:t> </a:t>
            </a:r>
            <a:r>
              <a:rPr lang="en-US" dirty="0" err="1" smtClean="0"/>
              <a:t>изводи</a:t>
            </a:r>
            <a:r>
              <a:rPr lang="en-US" dirty="0" smtClean="0"/>
              <a:t> </a:t>
            </a:r>
            <a:r>
              <a:rPr lang="en-US" dirty="0" err="1" smtClean="0"/>
              <a:t>относно</a:t>
            </a:r>
            <a:r>
              <a:rPr lang="en-US" dirty="0" smtClean="0"/>
              <a:t> </a:t>
            </a:r>
            <a:r>
              <a:rPr lang="en-US" dirty="0" err="1" smtClean="0"/>
              <a:t>тенденциите</a:t>
            </a:r>
            <a:r>
              <a:rPr lang="en-US" dirty="0" smtClean="0"/>
              <a:t> в </a:t>
            </a:r>
            <a:r>
              <a:rPr lang="en-US" dirty="0" err="1" smtClean="0"/>
              <a:t>дейността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пътническите</a:t>
            </a:r>
            <a:r>
              <a:rPr lang="en-US" dirty="0" smtClean="0"/>
              <a:t> </a:t>
            </a:r>
            <a:r>
              <a:rPr lang="en-US" dirty="0" err="1" smtClean="0"/>
              <a:t>агенции</a:t>
            </a:r>
            <a:r>
              <a:rPr lang="en-US" dirty="0" smtClean="0"/>
              <a:t>:</a:t>
            </a:r>
            <a:endParaRPr lang="bg-BG" dirty="0" smtClean="0"/>
          </a:p>
          <a:p>
            <a:pPr lvl="0" algn="just"/>
            <a:r>
              <a:rPr lang="en-US" dirty="0" err="1" smtClean="0"/>
              <a:t>Различия</a:t>
            </a:r>
            <a:r>
              <a:rPr lang="en-US" dirty="0" smtClean="0"/>
              <a:t> </a:t>
            </a:r>
            <a:r>
              <a:rPr lang="en-US" dirty="0" err="1" smtClean="0"/>
              <a:t>във</a:t>
            </a:r>
            <a:r>
              <a:rPr lang="en-US" dirty="0" smtClean="0"/>
              <a:t> </a:t>
            </a:r>
            <a:r>
              <a:rPr lang="en-US" dirty="0" err="1" smtClean="0"/>
              <a:t>възприятията</a:t>
            </a:r>
            <a:r>
              <a:rPr lang="en-US" dirty="0" smtClean="0"/>
              <a:t> </a:t>
            </a:r>
            <a:r>
              <a:rPr lang="en-US" dirty="0" err="1" smtClean="0"/>
              <a:t>относно</a:t>
            </a:r>
            <a:r>
              <a:rPr lang="en-US" dirty="0" smtClean="0"/>
              <a:t> </a:t>
            </a:r>
            <a:r>
              <a:rPr lang="en-US" dirty="0" err="1" smtClean="0"/>
              <a:t>качество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туристическия</a:t>
            </a:r>
            <a:r>
              <a:rPr lang="en-US" dirty="0" smtClean="0"/>
              <a:t> </a:t>
            </a:r>
            <a:r>
              <a:rPr lang="en-US" dirty="0" err="1" smtClean="0"/>
              <a:t>продукт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страна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производители</a:t>
            </a:r>
            <a:r>
              <a:rPr lang="en-US" dirty="0" smtClean="0"/>
              <a:t> и </a:t>
            </a:r>
            <a:r>
              <a:rPr lang="en-US" dirty="0" err="1" smtClean="0"/>
              <a:t>потребители</a:t>
            </a:r>
            <a:r>
              <a:rPr lang="en-US" dirty="0" smtClean="0"/>
              <a:t> – </a:t>
            </a:r>
            <a:r>
              <a:rPr lang="en-US" dirty="0" err="1" smtClean="0"/>
              <a:t>тук</a:t>
            </a:r>
            <a:r>
              <a:rPr lang="en-US" dirty="0" smtClean="0"/>
              <a:t> е </a:t>
            </a:r>
            <a:r>
              <a:rPr lang="en-US" dirty="0" err="1" smtClean="0"/>
              <a:t>мястото</a:t>
            </a:r>
            <a:r>
              <a:rPr lang="en-US" dirty="0" smtClean="0"/>
              <a:t> и </a:t>
            </a:r>
            <a:r>
              <a:rPr lang="en-US" dirty="0" err="1" smtClean="0"/>
              <a:t>ролята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посредниците</a:t>
            </a:r>
            <a:r>
              <a:rPr lang="en-US" dirty="0" smtClean="0"/>
              <a:t>, </a:t>
            </a:r>
            <a:r>
              <a:rPr lang="en-US" dirty="0" err="1" smtClean="0"/>
              <a:t>които</a:t>
            </a:r>
            <a:r>
              <a:rPr lang="en-US" dirty="0" smtClean="0"/>
              <a:t> </a:t>
            </a:r>
            <a:r>
              <a:rPr lang="en-US" dirty="0" err="1" smtClean="0"/>
              <a:t>трябва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уеднаквят</a:t>
            </a:r>
            <a:r>
              <a:rPr lang="en-US" dirty="0" smtClean="0"/>
              <a:t> </a:t>
            </a:r>
            <a:r>
              <a:rPr lang="en-US" dirty="0" err="1" smtClean="0"/>
              <a:t>очакването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потребителите</a:t>
            </a:r>
            <a:r>
              <a:rPr lang="en-US" dirty="0" smtClean="0"/>
              <a:t> с </a:t>
            </a:r>
            <a:r>
              <a:rPr lang="en-US" dirty="0" err="1" smtClean="0"/>
              <a:t>предлаганото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производителите</a:t>
            </a:r>
            <a:r>
              <a:rPr lang="en-US" dirty="0" smtClean="0"/>
              <a:t>;</a:t>
            </a:r>
            <a:endParaRPr lang="bg-BG" dirty="0" smtClean="0"/>
          </a:p>
          <a:p>
            <a:pPr lvl="0" algn="just"/>
            <a:r>
              <a:rPr lang="en-US" dirty="0" err="1" smtClean="0"/>
              <a:t>Икономическите</a:t>
            </a:r>
            <a:r>
              <a:rPr lang="en-US" dirty="0" smtClean="0"/>
              <a:t> </a:t>
            </a:r>
            <a:r>
              <a:rPr lang="en-US" dirty="0" err="1" smtClean="0"/>
              <a:t>условия</a:t>
            </a:r>
            <a:r>
              <a:rPr lang="en-US" dirty="0" smtClean="0"/>
              <a:t> </a:t>
            </a:r>
            <a:r>
              <a:rPr lang="en-US" dirty="0" err="1" smtClean="0"/>
              <a:t>намаляват</a:t>
            </a:r>
            <a:r>
              <a:rPr lang="en-US" dirty="0" smtClean="0"/>
              <a:t> </a:t>
            </a:r>
            <a:r>
              <a:rPr lang="en-US" dirty="0" err="1" smtClean="0"/>
              <a:t>покупателната</a:t>
            </a:r>
            <a:r>
              <a:rPr lang="en-US" dirty="0" smtClean="0"/>
              <a:t> </a:t>
            </a:r>
            <a:r>
              <a:rPr lang="en-US" dirty="0" err="1" smtClean="0"/>
              <a:t>способност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все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- </a:t>
            </a:r>
            <a:r>
              <a:rPr lang="en-US" dirty="0" err="1" smtClean="0"/>
              <a:t>голям</a:t>
            </a:r>
            <a:r>
              <a:rPr lang="en-US" dirty="0" smtClean="0"/>
              <a:t> </a:t>
            </a:r>
            <a:r>
              <a:rPr lang="en-US" dirty="0" err="1" smtClean="0"/>
              <a:t>кръг</a:t>
            </a:r>
            <a:r>
              <a:rPr lang="en-US" dirty="0" smtClean="0"/>
              <a:t> </a:t>
            </a:r>
            <a:r>
              <a:rPr lang="en-US" dirty="0" err="1" smtClean="0"/>
              <a:t>потенциални</a:t>
            </a:r>
            <a:r>
              <a:rPr lang="en-US" dirty="0" smtClean="0"/>
              <a:t> и </a:t>
            </a:r>
            <a:r>
              <a:rPr lang="en-US" dirty="0" err="1" smtClean="0"/>
              <a:t>реални</a:t>
            </a:r>
            <a:r>
              <a:rPr lang="en-US" dirty="0" smtClean="0"/>
              <a:t> </a:t>
            </a:r>
            <a:r>
              <a:rPr lang="en-US" dirty="0" err="1" smtClean="0"/>
              <a:t>туристи</a:t>
            </a:r>
            <a:r>
              <a:rPr lang="en-US" dirty="0" smtClean="0"/>
              <a:t>, </a:t>
            </a:r>
            <a:r>
              <a:rPr lang="en-US" dirty="0" err="1" smtClean="0"/>
              <a:t>което</a:t>
            </a:r>
            <a:r>
              <a:rPr lang="en-US" dirty="0" smtClean="0"/>
              <a:t> </a:t>
            </a:r>
            <a:r>
              <a:rPr lang="en-US" dirty="0" err="1" smtClean="0"/>
              <a:t>налага</a:t>
            </a:r>
            <a:r>
              <a:rPr lang="en-US" dirty="0" smtClean="0"/>
              <a:t> </a:t>
            </a:r>
            <a:r>
              <a:rPr lang="en-US" dirty="0" err="1" smtClean="0"/>
              <a:t>диверсифициране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предлагането</a:t>
            </a:r>
            <a:r>
              <a:rPr lang="en-US" dirty="0" smtClean="0"/>
              <a:t>;</a:t>
            </a:r>
            <a:endParaRPr lang="bg-BG" dirty="0" smtClean="0"/>
          </a:p>
          <a:p>
            <a:pPr lvl="0" algn="just"/>
            <a:r>
              <a:rPr lang="en-US" dirty="0" err="1" smtClean="0"/>
              <a:t>Олигополизацията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туристическия</a:t>
            </a:r>
            <a:r>
              <a:rPr lang="en-US" dirty="0" smtClean="0"/>
              <a:t> </a:t>
            </a:r>
            <a:r>
              <a:rPr lang="en-US" dirty="0" err="1" smtClean="0"/>
              <a:t>пазар</a:t>
            </a:r>
            <a:r>
              <a:rPr lang="en-US" dirty="0" smtClean="0"/>
              <a:t> </a:t>
            </a:r>
            <a:r>
              <a:rPr lang="en-US" dirty="0" err="1" smtClean="0"/>
              <a:t>води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необходимост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намаляване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рисковете</a:t>
            </a:r>
            <a:r>
              <a:rPr lang="en-US" dirty="0" smtClean="0"/>
              <a:t> </a:t>
            </a:r>
            <a:r>
              <a:rPr lang="en-US" dirty="0" err="1" smtClean="0"/>
              <a:t>по</a:t>
            </a:r>
            <a:r>
              <a:rPr lang="en-US" dirty="0" smtClean="0"/>
              <a:t> </a:t>
            </a:r>
            <a:r>
              <a:rPr lang="en-US" dirty="0" err="1" smtClean="0"/>
              <a:t>експлоатация</a:t>
            </a:r>
            <a:r>
              <a:rPr lang="en-US" dirty="0" smtClean="0"/>
              <a:t>, </a:t>
            </a:r>
            <a:r>
              <a:rPr lang="en-US" dirty="0" err="1" smtClean="0"/>
              <a:t>маркетинг</a:t>
            </a:r>
            <a:r>
              <a:rPr lang="en-US" dirty="0" smtClean="0"/>
              <a:t> и </a:t>
            </a:r>
            <a:r>
              <a:rPr lang="en-US" dirty="0" err="1" smtClean="0"/>
              <a:t>управление</a:t>
            </a:r>
            <a:r>
              <a:rPr lang="en-US" dirty="0" smtClean="0"/>
              <a:t> и </a:t>
            </a:r>
            <a:r>
              <a:rPr lang="en-US" dirty="0" err="1" smtClean="0"/>
              <a:t>принуждава</a:t>
            </a:r>
            <a:r>
              <a:rPr lang="en-US" dirty="0" smtClean="0"/>
              <a:t> </a:t>
            </a:r>
            <a:r>
              <a:rPr lang="en-US" dirty="0" err="1" smtClean="0"/>
              <a:t>посредниците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подобряват</a:t>
            </a:r>
            <a:r>
              <a:rPr lang="en-US" dirty="0" smtClean="0"/>
              <a:t> </a:t>
            </a:r>
            <a:r>
              <a:rPr lang="en-US" dirty="0" err="1" smtClean="0"/>
              <a:t>взаимоотношенията</a:t>
            </a:r>
            <a:r>
              <a:rPr lang="en-US" dirty="0" smtClean="0"/>
              <a:t> </a:t>
            </a:r>
            <a:r>
              <a:rPr lang="en-US" dirty="0" err="1" smtClean="0"/>
              <a:t>помежду</a:t>
            </a:r>
            <a:r>
              <a:rPr lang="en-US" dirty="0" smtClean="0"/>
              <a:t> </a:t>
            </a:r>
            <a:r>
              <a:rPr lang="en-US" dirty="0" err="1" smtClean="0"/>
              <a:t>си</a:t>
            </a:r>
            <a:r>
              <a:rPr lang="en-US" dirty="0" smtClean="0"/>
              <a:t>;</a:t>
            </a:r>
            <a:endParaRPr lang="bg-BG" dirty="0" smtClean="0"/>
          </a:p>
          <a:p>
            <a:pPr lvl="0" algn="just"/>
            <a:r>
              <a:rPr lang="en-US" dirty="0" err="1" smtClean="0"/>
              <a:t>Обединяване</a:t>
            </a:r>
            <a:r>
              <a:rPr lang="en-US" dirty="0" smtClean="0"/>
              <a:t>, </a:t>
            </a:r>
            <a:r>
              <a:rPr lang="en-US" dirty="0" err="1" smtClean="0"/>
              <a:t>формиране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монополи</a:t>
            </a:r>
            <a:r>
              <a:rPr lang="en-US" dirty="0" smtClean="0"/>
              <a:t>, </a:t>
            </a:r>
            <a:r>
              <a:rPr lang="en-US" dirty="0" err="1" smtClean="0"/>
              <a:t>участие</a:t>
            </a:r>
            <a:r>
              <a:rPr lang="en-US" dirty="0" smtClean="0"/>
              <a:t> в </a:t>
            </a:r>
            <a:r>
              <a:rPr lang="en-US" dirty="0" err="1" smtClean="0"/>
              <a:t>клъстери</a:t>
            </a:r>
            <a:r>
              <a:rPr lang="en-US" dirty="0" smtClean="0"/>
              <a:t>;</a:t>
            </a: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2156584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0445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 err="1"/>
              <a:t>Индивидуализацията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пътуванията</a:t>
            </a:r>
            <a:r>
              <a:rPr lang="en-US" sz="2000" dirty="0"/>
              <a:t>, </a:t>
            </a:r>
            <a:r>
              <a:rPr lang="en-US" sz="2000" dirty="0" err="1"/>
              <a:t>от</a:t>
            </a:r>
            <a:r>
              <a:rPr lang="en-US" sz="2000" dirty="0"/>
              <a:t> </a:t>
            </a:r>
            <a:r>
              <a:rPr lang="en-US" sz="2000" dirty="0" err="1"/>
              <a:t>една</a:t>
            </a:r>
            <a:r>
              <a:rPr lang="en-US" sz="2000" dirty="0"/>
              <a:t> </a:t>
            </a:r>
            <a:r>
              <a:rPr lang="en-US" sz="2000" dirty="0" err="1"/>
              <a:t>страна</a:t>
            </a:r>
            <a:r>
              <a:rPr lang="en-US" sz="2000" dirty="0"/>
              <a:t> и </a:t>
            </a:r>
            <a:r>
              <a:rPr lang="en-US" sz="2000" dirty="0" err="1"/>
              <a:t>поляризацията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туристическото</a:t>
            </a:r>
            <a:r>
              <a:rPr lang="en-US" sz="2000" dirty="0"/>
              <a:t> </a:t>
            </a:r>
            <a:r>
              <a:rPr lang="en-US" sz="2000" dirty="0" err="1"/>
              <a:t>предлагане</a:t>
            </a:r>
            <a:r>
              <a:rPr lang="en-US" sz="2000" dirty="0"/>
              <a:t>, </a:t>
            </a:r>
            <a:r>
              <a:rPr lang="en-US" sz="2000" dirty="0" err="1"/>
              <a:t>от</a:t>
            </a:r>
            <a:r>
              <a:rPr lang="en-US" sz="2000" dirty="0"/>
              <a:t> </a:t>
            </a:r>
            <a:r>
              <a:rPr lang="en-US" sz="2000" dirty="0" err="1"/>
              <a:t>друга</a:t>
            </a:r>
            <a:r>
              <a:rPr lang="en-US" sz="2000" dirty="0"/>
              <a:t> </a:t>
            </a:r>
            <a:r>
              <a:rPr lang="en-US" sz="2000" dirty="0" err="1"/>
              <a:t>страна</a:t>
            </a:r>
            <a:r>
              <a:rPr lang="en-US" sz="2000" dirty="0"/>
              <a:t> </a:t>
            </a:r>
            <a:r>
              <a:rPr lang="en-US" sz="2000" dirty="0" err="1"/>
              <a:t>диктуват</a:t>
            </a:r>
            <a:r>
              <a:rPr lang="en-US" sz="2000" dirty="0"/>
              <a:t> </a:t>
            </a:r>
            <a:r>
              <a:rPr lang="en-US" sz="2000" dirty="0" err="1"/>
              <a:t>нов</a:t>
            </a:r>
            <a:r>
              <a:rPr lang="en-US" sz="2000" dirty="0"/>
              <a:t> </a:t>
            </a:r>
            <a:r>
              <a:rPr lang="en-US" sz="2000" dirty="0" err="1"/>
              <a:t>начин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общуване</a:t>
            </a:r>
            <a:r>
              <a:rPr lang="en-US" sz="2000" dirty="0"/>
              <a:t> </a:t>
            </a:r>
            <a:r>
              <a:rPr lang="en-US" sz="2000" dirty="0" err="1"/>
              <a:t>по</a:t>
            </a:r>
            <a:r>
              <a:rPr lang="en-US" sz="2000" dirty="0"/>
              <a:t> </a:t>
            </a:r>
            <a:r>
              <a:rPr lang="en-US" sz="2000" dirty="0" err="1"/>
              <a:t>между</a:t>
            </a:r>
            <a:r>
              <a:rPr lang="en-US" sz="2000" dirty="0"/>
              <a:t> </a:t>
            </a:r>
            <a:r>
              <a:rPr lang="en-US" sz="2000" dirty="0" err="1"/>
              <a:t>им</a:t>
            </a:r>
            <a:r>
              <a:rPr lang="en-US" sz="2000" dirty="0"/>
              <a:t>;</a:t>
            </a:r>
            <a:endParaRPr lang="bg-BG" sz="2000" dirty="0"/>
          </a:p>
          <a:p>
            <a:pPr lvl="0" algn="just"/>
            <a:r>
              <a:rPr lang="en-US" sz="2000" dirty="0" err="1" smtClean="0"/>
              <a:t>Посредническите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предприятия</a:t>
            </a:r>
            <a:r>
              <a:rPr lang="en-US" sz="2000" dirty="0" smtClean="0"/>
              <a:t> </a:t>
            </a:r>
            <a:r>
              <a:rPr lang="en-US" sz="2000" dirty="0" err="1" smtClean="0"/>
              <a:t>насочват</a:t>
            </a:r>
            <a:r>
              <a:rPr lang="en-US" sz="2000" dirty="0" smtClean="0"/>
              <a:t> </a:t>
            </a:r>
            <a:r>
              <a:rPr lang="en-US" sz="2000" dirty="0" err="1" smtClean="0"/>
              <a:t>вниманието</a:t>
            </a:r>
            <a:r>
              <a:rPr lang="en-US" sz="2000" dirty="0" smtClean="0"/>
              <a:t> </a:t>
            </a:r>
            <a:r>
              <a:rPr lang="en-US" sz="2000" dirty="0" err="1" smtClean="0"/>
              <a:t>си</a:t>
            </a:r>
            <a:r>
              <a:rPr lang="en-US" sz="2000" dirty="0" smtClean="0"/>
              <a:t> </a:t>
            </a:r>
            <a:r>
              <a:rPr lang="en-US" sz="2000" dirty="0" err="1" smtClean="0"/>
              <a:t>към</a:t>
            </a:r>
            <a:r>
              <a:rPr lang="en-US" sz="2000" dirty="0" smtClean="0"/>
              <a:t> </a:t>
            </a:r>
            <a:r>
              <a:rPr lang="en-US" sz="2000" dirty="0" err="1" smtClean="0"/>
              <a:t>запазване</a:t>
            </a:r>
            <a:r>
              <a:rPr lang="en-US" sz="2000" dirty="0" smtClean="0"/>
              <a:t> и </a:t>
            </a:r>
            <a:r>
              <a:rPr lang="en-US" sz="2000" dirty="0" err="1" smtClean="0"/>
              <a:t>разширяване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пазарния</a:t>
            </a:r>
            <a:r>
              <a:rPr lang="en-US" sz="2000" dirty="0" smtClean="0"/>
              <a:t> </a:t>
            </a:r>
            <a:r>
              <a:rPr lang="en-US" sz="2000" dirty="0" err="1" smtClean="0"/>
              <a:t>си</a:t>
            </a:r>
            <a:r>
              <a:rPr lang="en-US" sz="2000" dirty="0" smtClean="0"/>
              <a:t> </a:t>
            </a:r>
            <a:r>
              <a:rPr lang="en-US" sz="2000" dirty="0" err="1" smtClean="0"/>
              <a:t>дял</a:t>
            </a:r>
            <a:r>
              <a:rPr lang="en-US" sz="2000" dirty="0" smtClean="0"/>
              <a:t> </a:t>
            </a:r>
            <a:r>
              <a:rPr lang="en-US" sz="2000" dirty="0" err="1" smtClean="0"/>
              <a:t>чрез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предлагане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нови</a:t>
            </a:r>
            <a:r>
              <a:rPr lang="en-US" sz="2000" dirty="0" smtClean="0"/>
              <a:t>, </a:t>
            </a:r>
            <a:r>
              <a:rPr lang="en-US" sz="2000" dirty="0" err="1" smtClean="0"/>
              <a:t>разнообразни</a:t>
            </a:r>
            <a:r>
              <a:rPr lang="en-US" sz="2000" dirty="0" smtClean="0"/>
              <a:t>, </a:t>
            </a:r>
            <a:r>
              <a:rPr lang="en-US" sz="2000" dirty="0" err="1" smtClean="0"/>
              <a:t>специализирани</a:t>
            </a:r>
            <a:r>
              <a:rPr lang="en-US" sz="2000" dirty="0" smtClean="0"/>
              <a:t> и </a:t>
            </a:r>
            <a:r>
              <a:rPr lang="en-US" sz="2000" dirty="0" err="1" smtClean="0"/>
              <a:t>уникални</a:t>
            </a:r>
            <a:r>
              <a:rPr lang="en-US" sz="2000" dirty="0" smtClean="0"/>
              <a:t> </a:t>
            </a:r>
            <a:r>
              <a:rPr lang="en-US" sz="2000" dirty="0" err="1" smtClean="0"/>
              <a:t>продукти</a:t>
            </a:r>
            <a:r>
              <a:rPr lang="en-US" sz="2000" dirty="0" smtClean="0"/>
              <a:t> и </a:t>
            </a:r>
            <a:r>
              <a:rPr lang="en-US" sz="2000" dirty="0" err="1" smtClean="0"/>
              <a:t>услуги</a:t>
            </a:r>
            <a:r>
              <a:rPr lang="en-US" sz="2000" dirty="0" smtClean="0"/>
              <a:t>;</a:t>
            </a:r>
            <a:endParaRPr lang="bg-BG" sz="2000" dirty="0" smtClean="0"/>
          </a:p>
          <a:p>
            <a:pPr lvl="0" algn="just"/>
            <a:r>
              <a:rPr lang="en-US" sz="2000" dirty="0" err="1" smtClean="0"/>
              <a:t>Фактът</a:t>
            </a:r>
            <a:r>
              <a:rPr lang="en-US" sz="2000" dirty="0" smtClean="0"/>
              <a:t>, </a:t>
            </a:r>
            <a:r>
              <a:rPr lang="en-US" sz="2000" dirty="0" err="1" smtClean="0"/>
              <a:t>че</a:t>
            </a:r>
            <a:r>
              <a:rPr lang="en-US" sz="2000" dirty="0" smtClean="0"/>
              <a:t> </a:t>
            </a:r>
            <a:r>
              <a:rPr lang="en-US" sz="2000" dirty="0" err="1" smtClean="0"/>
              <a:t>съвременните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туристи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предпочитат</a:t>
            </a:r>
            <a:r>
              <a:rPr lang="en-US" sz="2000" dirty="0" smtClean="0"/>
              <a:t> </a:t>
            </a:r>
            <a:r>
              <a:rPr lang="en-US" sz="2000" dirty="0" err="1" smtClean="0"/>
              <a:t>индивидуални</a:t>
            </a:r>
            <a:r>
              <a:rPr lang="en-US" sz="2000" dirty="0" smtClean="0"/>
              <a:t> </a:t>
            </a:r>
            <a:r>
              <a:rPr lang="en-US" sz="2000" dirty="0" err="1" smtClean="0"/>
              <a:t>пътувания</a:t>
            </a:r>
            <a:r>
              <a:rPr lang="en-US" sz="2000" dirty="0" smtClean="0"/>
              <a:t> </a:t>
            </a:r>
            <a:r>
              <a:rPr lang="en-US" sz="2000" dirty="0" err="1" smtClean="0"/>
              <a:t>при</a:t>
            </a:r>
            <a:r>
              <a:rPr lang="en-US" sz="2000" dirty="0" smtClean="0"/>
              <a:t> </a:t>
            </a:r>
            <a:r>
              <a:rPr lang="en-US" sz="2000" dirty="0" err="1" smtClean="0"/>
              <a:t>ограничена</a:t>
            </a:r>
            <a:r>
              <a:rPr lang="en-US" sz="2000" dirty="0" smtClean="0"/>
              <a:t> </a:t>
            </a:r>
            <a:r>
              <a:rPr lang="en-US" sz="2000" dirty="0" err="1" smtClean="0"/>
              <a:t>платежоспособност</a:t>
            </a:r>
            <a:r>
              <a:rPr lang="en-US" sz="2000" dirty="0" smtClean="0"/>
              <a:t>, </a:t>
            </a:r>
            <a:r>
              <a:rPr lang="en-US" sz="2000" dirty="0" err="1" smtClean="0"/>
              <a:t>извежда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преден</a:t>
            </a:r>
            <a:r>
              <a:rPr lang="en-US" sz="2000" dirty="0" smtClean="0"/>
              <a:t> </a:t>
            </a:r>
            <a:r>
              <a:rPr lang="en-US" sz="2000" dirty="0" err="1" smtClean="0"/>
              <a:t>план</a:t>
            </a:r>
            <a:r>
              <a:rPr lang="en-US" sz="2000" dirty="0" smtClean="0"/>
              <a:t> </a:t>
            </a:r>
            <a:r>
              <a:rPr lang="en-US" sz="2000" dirty="0" err="1" smtClean="0"/>
              <a:t>съотношението</a:t>
            </a:r>
            <a:r>
              <a:rPr lang="en-US" sz="2000" dirty="0" smtClean="0"/>
              <a:t> </a:t>
            </a:r>
            <a:r>
              <a:rPr lang="en-US" sz="2000" dirty="0" err="1" smtClean="0"/>
              <a:t>качество</a:t>
            </a:r>
            <a:r>
              <a:rPr lang="en-US" sz="2000" dirty="0" smtClean="0"/>
              <a:t> / </a:t>
            </a:r>
            <a:r>
              <a:rPr lang="en-US" sz="2000" dirty="0" err="1" smtClean="0"/>
              <a:t>цена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туристическия</a:t>
            </a:r>
            <a:r>
              <a:rPr lang="en-US" sz="2000" dirty="0" smtClean="0"/>
              <a:t> </a:t>
            </a:r>
            <a:r>
              <a:rPr lang="en-US" sz="2000" dirty="0" err="1" smtClean="0"/>
              <a:t>продукт</a:t>
            </a:r>
            <a:r>
              <a:rPr lang="en-US" sz="2000" dirty="0" smtClean="0"/>
              <a:t>;</a:t>
            </a:r>
            <a:endParaRPr lang="bg-BG" sz="2000" dirty="0" smtClean="0"/>
          </a:p>
          <a:p>
            <a:pPr lvl="0" algn="just"/>
            <a:r>
              <a:rPr lang="en-US" sz="2000" dirty="0" err="1" smtClean="0"/>
              <a:t>Българските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туроператори</a:t>
            </a:r>
            <a:r>
              <a:rPr lang="en-US" sz="2000" dirty="0" smtClean="0"/>
              <a:t> </a:t>
            </a:r>
            <a:r>
              <a:rPr lang="en-US" sz="2000" dirty="0" err="1" smtClean="0"/>
              <a:t>следва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прилагат</a:t>
            </a:r>
            <a:r>
              <a:rPr lang="en-US" sz="2000" dirty="0" smtClean="0"/>
              <a:t> </a:t>
            </a:r>
            <a:r>
              <a:rPr lang="en-US" sz="2000" dirty="0" err="1" smtClean="0"/>
              <a:t>бенчмаркинг</a:t>
            </a:r>
            <a:r>
              <a:rPr lang="en-US" sz="2000" dirty="0" smtClean="0"/>
              <a:t> в </a:t>
            </a:r>
            <a:r>
              <a:rPr lang="en-US" sz="2000" dirty="0" err="1" smtClean="0"/>
              <a:t>своята</a:t>
            </a:r>
            <a:r>
              <a:rPr lang="en-US" sz="2000" dirty="0" smtClean="0"/>
              <a:t> </a:t>
            </a:r>
            <a:r>
              <a:rPr lang="en-US" sz="2000" dirty="0" err="1" smtClean="0"/>
              <a:t>дейност</a:t>
            </a:r>
            <a:r>
              <a:rPr lang="en-US" sz="2000" dirty="0" smtClean="0"/>
              <a:t>, </a:t>
            </a:r>
            <a:r>
              <a:rPr lang="en-US" sz="2000" dirty="0" err="1" smtClean="0"/>
              <a:t>тъй</a:t>
            </a:r>
            <a:r>
              <a:rPr lang="en-US" sz="2000" dirty="0" smtClean="0"/>
              <a:t> </a:t>
            </a:r>
            <a:r>
              <a:rPr lang="en-US" sz="2000" dirty="0" err="1" smtClean="0"/>
              <a:t>като</a:t>
            </a:r>
            <a:r>
              <a:rPr lang="en-US" sz="2000" dirty="0" smtClean="0"/>
              <a:t> </a:t>
            </a:r>
            <a:r>
              <a:rPr lang="en-US" sz="2000" dirty="0" err="1" smtClean="0"/>
              <a:t>той</a:t>
            </a:r>
            <a:r>
              <a:rPr lang="en-US" sz="2000" dirty="0" smtClean="0"/>
              <a:t> </a:t>
            </a:r>
            <a:r>
              <a:rPr lang="en-US" sz="2000" dirty="0" err="1" smtClean="0"/>
              <a:t>им</a:t>
            </a:r>
            <a:r>
              <a:rPr lang="en-US" sz="2000" dirty="0" smtClean="0"/>
              <a:t> </a:t>
            </a:r>
            <a:r>
              <a:rPr lang="en-US" sz="2000" dirty="0" err="1" smtClean="0"/>
              <a:t>дава</a:t>
            </a:r>
            <a:r>
              <a:rPr lang="en-US" sz="2000" dirty="0" smtClean="0"/>
              <a:t> </a:t>
            </a:r>
            <a:r>
              <a:rPr lang="en-US" sz="2000" dirty="0" err="1" smtClean="0"/>
              <a:t>възможност</a:t>
            </a:r>
            <a:r>
              <a:rPr lang="en-US" sz="2000" dirty="0" smtClean="0"/>
              <a:t> </a:t>
            </a:r>
            <a:r>
              <a:rPr lang="en-US" sz="2000" dirty="0" err="1" smtClean="0"/>
              <a:t>не</a:t>
            </a:r>
            <a:r>
              <a:rPr lang="en-US" sz="2000" dirty="0" smtClean="0"/>
              <a:t> </a:t>
            </a:r>
            <a:r>
              <a:rPr lang="en-US" sz="2000" dirty="0" err="1" smtClean="0"/>
              <a:t>само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анализират</a:t>
            </a:r>
            <a:r>
              <a:rPr lang="en-US" sz="2000" dirty="0" smtClean="0"/>
              <a:t> </a:t>
            </a:r>
            <a:r>
              <a:rPr lang="en-US" sz="2000" dirty="0" err="1" smtClean="0"/>
              <a:t>силните</a:t>
            </a:r>
            <a:r>
              <a:rPr lang="en-US" sz="2000" dirty="0" smtClean="0"/>
              <a:t> и </a:t>
            </a:r>
            <a:r>
              <a:rPr lang="en-US" sz="2000" dirty="0" err="1" smtClean="0"/>
              <a:t>слаби</a:t>
            </a:r>
            <a:r>
              <a:rPr lang="en-US" sz="2000" dirty="0" smtClean="0"/>
              <a:t> </a:t>
            </a:r>
            <a:r>
              <a:rPr lang="en-US" sz="2000" dirty="0" err="1" smtClean="0"/>
              <a:t>страни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своите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конкуренти</a:t>
            </a:r>
            <a:r>
              <a:rPr lang="en-US" sz="2000" dirty="0" smtClean="0"/>
              <a:t>, </a:t>
            </a:r>
            <a:r>
              <a:rPr lang="en-US" sz="2000" dirty="0" err="1" smtClean="0"/>
              <a:t>но</a:t>
            </a:r>
            <a:r>
              <a:rPr lang="en-US" sz="2000" dirty="0" smtClean="0"/>
              <a:t> и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оценят</a:t>
            </a:r>
            <a:r>
              <a:rPr lang="en-US" sz="2000" dirty="0" smtClean="0"/>
              <a:t> </a:t>
            </a:r>
            <a:r>
              <a:rPr lang="en-US" sz="2000" dirty="0" err="1" smtClean="0"/>
              <a:t>критично</a:t>
            </a:r>
            <a:r>
              <a:rPr lang="en-US" sz="2000" dirty="0" smtClean="0"/>
              <a:t> </a:t>
            </a:r>
            <a:r>
              <a:rPr lang="en-US" sz="2000" dirty="0" err="1" smtClean="0"/>
              <a:t>сво</a:t>
            </a:r>
            <a:r>
              <a:rPr lang="bg-BG" sz="2000" dirty="0" smtClean="0"/>
              <a:t>ето пазарно поведение</a:t>
            </a:r>
            <a:r>
              <a:rPr lang="en-US" sz="2000" dirty="0" smtClean="0"/>
              <a:t>, </a:t>
            </a:r>
            <a:r>
              <a:rPr lang="en-US" sz="2000" dirty="0" err="1" smtClean="0"/>
              <a:t>вследствие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което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възприемат</a:t>
            </a:r>
            <a:r>
              <a:rPr lang="en-US" sz="2000" dirty="0" smtClean="0"/>
              <a:t> </a:t>
            </a:r>
            <a:r>
              <a:rPr lang="en-US" sz="2000" dirty="0" err="1" smtClean="0"/>
              <a:t>добрата</a:t>
            </a:r>
            <a:r>
              <a:rPr lang="en-US" sz="2000" dirty="0" smtClean="0"/>
              <a:t> </a:t>
            </a:r>
            <a:r>
              <a:rPr lang="en-US" sz="2000" dirty="0" err="1" smtClean="0"/>
              <a:t>практика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пазарните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лидери</a:t>
            </a:r>
            <a:r>
              <a:rPr lang="en-US" sz="2000" dirty="0" smtClean="0"/>
              <a:t>.</a:t>
            </a:r>
            <a:r>
              <a:rPr lang="en-US" sz="2000" baseline="30000" dirty="0" smtClean="0"/>
              <a:t> </a:t>
            </a:r>
            <a:endParaRPr lang="bg-BG" sz="2000" dirty="0" smtClean="0"/>
          </a:p>
        </p:txBody>
      </p:sp>
    </p:spTree>
    <p:extLst>
      <p:ext uri="{BB962C8B-B14F-4D97-AF65-F5344CB8AC3E}">
        <p14:creationId xmlns:p14="http://schemas.microsoft.com/office/powerpoint/2010/main" val="538039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3975720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en-US" sz="2000" dirty="0" err="1" smtClean="0"/>
              <a:t>Заради</a:t>
            </a:r>
            <a:r>
              <a:rPr lang="en-US" sz="2000" dirty="0" smtClean="0"/>
              <a:t> </a:t>
            </a:r>
            <a:r>
              <a:rPr lang="en-US" sz="2000" dirty="0" err="1" smtClean="0"/>
              <a:t>зачестилите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напоследък</a:t>
            </a:r>
            <a:r>
              <a:rPr lang="en-US" sz="2000" dirty="0" smtClean="0"/>
              <a:t> </a:t>
            </a:r>
            <a:r>
              <a:rPr lang="en-US" sz="2000" dirty="0" err="1" smtClean="0"/>
              <a:t>фалити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туроператори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проявява</a:t>
            </a:r>
            <a:r>
              <a:rPr lang="en-US" sz="2000" dirty="0" smtClean="0"/>
              <a:t> </a:t>
            </a:r>
            <a:r>
              <a:rPr lang="en-US" sz="2000" dirty="0" err="1" smtClean="0"/>
              <a:t>тенденция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директно</a:t>
            </a:r>
            <a:r>
              <a:rPr lang="en-US" sz="2000" dirty="0" smtClean="0"/>
              <a:t> </a:t>
            </a:r>
            <a:r>
              <a:rPr lang="en-US" sz="2000" dirty="0" err="1" smtClean="0"/>
              <a:t>резервиране</a:t>
            </a:r>
            <a:r>
              <a:rPr lang="en-US" sz="2000" dirty="0" smtClean="0"/>
              <a:t> </a:t>
            </a:r>
            <a:r>
              <a:rPr lang="en-US" sz="2000" dirty="0" err="1" smtClean="0"/>
              <a:t>от</a:t>
            </a:r>
            <a:r>
              <a:rPr lang="en-US" sz="2000" dirty="0" smtClean="0"/>
              <a:t> </a:t>
            </a:r>
            <a:r>
              <a:rPr lang="en-US" sz="2000" dirty="0" err="1" smtClean="0"/>
              <a:t>страна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туристите</a:t>
            </a:r>
            <a:r>
              <a:rPr lang="en-US" sz="2000" dirty="0" smtClean="0"/>
              <a:t>. </a:t>
            </a:r>
            <a:r>
              <a:rPr lang="en-US" sz="2000" dirty="0" err="1" smtClean="0"/>
              <a:t>През</a:t>
            </a:r>
            <a:r>
              <a:rPr lang="en-US" sz="2000" dirty="0" smtClean="0"/>
              <a:t> </a:t>
            </a:r>
            <a:r>
              <a:rPr lang="en-US" sz="2000" dirty="0" err="1" smtClean="0"/>
              <a:t>последните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десет</a:t>
            </a:r>
            <a:r>
              <a:rPr lang="en-US" sz="2000" dirty="0" smtClean="0"/>
              <a:t> </a:t>
            </a:r>
            <a:r>
              <a:rPr lang="en-US" sz="2000" dirty="0" err="1" smtClean="0"/>
              <a:t>години</a:t>
            </a:r>
            <a:r>
              <a:rPr lang="en-US" sz="2000" dirty="0" smtClean="0"/>
              <a:t> </a:t>
            </a:r>
            <a:r>
              <a:rPr lang="en-US" sz="2000" dirty="0" err="1" smtClean="0"/>
              <a:t>Интернет</a:t>
            </a:r>
            <a:r>
              <a:rPr lang="en-US" sz="2000" dirty="0" smtClean="0"/>
              <a:t> </a:t>
            </a:r>
            <a:r>
              <a:rPr lang="en-US" sz="2000" dirty="0" err="1" smtClean="0"/>
              <a:t>играе</a:t>
            </a:r>
            <a:r>
              <a:rPr lang="en-US" sz="2000" dirty="0" smtClean="0"/>
              <a:t> </a:t>
            </a:r>
            <a:r>
              <a:rPr lang="en-US" sz="2000" dirty="0" err="1" smtClean="0"/>
              <a:t>драматична</a:t>
            </a:r>
            <a:r>
              <a:rPr lang="en-US" sz="2000" dirty="0" smtClean="0"/>
              <a:t> </a:t>
            </a:r>
            <a:r>
              <a:rPr lang="en-US" sz="2000" dirty="0" err="1" smtClean="0"/>
              <a:t>роля</a:t>
            </a:r>
            <a:r>
              <a:rPr lang="en-US" sz="2000" dirty="0" smtClean="0"/>
              <a:t> в </a:t>
            </a:r>
            <a:r>
              <a:rPr lang="en-US" sz="2000" dirty="0" err="1" smtClean="0"/>
              <a:t>света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туристическия</a:t>
            </a:r>
            <a:r>
              <a:rPr lang="en-US" sz="2000" dirty="0" smtClean="0"/>
              <a:t> </a:t>
            </a:r>
            <a:r>
              <a:rPr lang="en-US" sz="2000" dirty="0" err="1" smtClean="0"/>
              <a:t>бранш</a:t>
            </a:r>
            <a:r>
              <a:rPr lang="en-US" sz="2000" dirty="0" smtClean="0"/>
              <a:t>. </a:t>
            </a:r>
            <a:r>
              <a:rPr lang="en-US" sz="2000" dirty="0" err="1" smtClean="0"/>
              <a:t>Освен</a:t>
            </a:r>
            <a:r>
              <a:rPr lang="en-US" sz="2000" dirty="0" smtClean="0"/>
              <a:t> </a:t>
            </a:r>
            <a:r>
              <a:rPr lang="en-US" sz="2000" dirty="0" err="1" smtClean="0"/>
              <a:t>че</a:t>
            </a:r>
            <a:r>
              <a:rPr lang="en-US" sz="2000" dirty="0" smtClean="0"/>
              <a:t> </a:t>
            </a:r>
            <a:r>
              <a:rPr lang="en-US" sz="2000" dirty="0" err="1" smtClean="0"/>
              <a:t>улеснява</a:t>
            </a:r>
            <a:r>
              <a:rPr lang="en-US" sz="2000" dirty="0" smtClean="0"/>
              <a:t> </a:t>
            </a:r>
            <a:r>
              <a:rPr lang="en-US" sz="2000" dirty="0" err="1" smtClean="0"/>
              <a:t>изключително</a:t>
            </a:r>
            <a:r>
              <a:rPr lang="en-US" sz="2000" dirty="0" smtClean="0"/>
              <a:t> </a:t>
            </a:r>
            <a:r>
              <a:rPr lang="en-US" sz="2000" dirty="0" err="1" smtClean="0"/>
              <a:t>много</a:t>
            </a:r>
            <a:r>
              <a:rPr lang="en-US" sz="2000" dirty="0" smtClean="0"/>
              <a:t> </a:t>
            </a:r>
            <a:r>
              <a:rPr lang="en-US" sz="2000" dirty="0" err="1" smtClean="0"/>
              <a:t>потребителите</a:t>
            </a:r>
            <a:r>
              <a:rPr lang="en-US" sz="2000" dirty="0" smtClean="0"/>
              <a:t>, </a:t>
            </a:r>
            <a:r>
              <a:rPr lang="en-US" sz="2000" dirty="0" err="1" smtClean="0"/>
              <a:t>Мрежата</a:t>
            </a:r>
            <a:r>
              <a:rPr lang="en-US" sz="2000" dirty="0" smtClean="0"/>
              <a:t> е и </a:t>
            </a:r>
            <a:r>
              <a:rPr lang="en-US" sz="2000" dirty="0" err="1" smtClean="0"/>
              <a:t>средство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съкрати</a:t>
            </a:r>
            <a:r>
              <a:rPr lang="en-US" sz="2000" dirty="0" smtClean="0"/>
              <a:t> </a:t>
            </a:r>
            <a:r>
              <a:rPr lang="en-US" sz="2000" dirty="0" err="1" smtClean="0"/>
              <a:t>веригата</a:t>
            </a:r>
            <a:r>
              <a:rPr lang="en-US" sz="2000" dirty="0" smtClean="0"/>
              <a:t> </a:t>
            </a:r>
            <a:r>
              <a:rPr lang="en-US" sz="2000" dirty="0" err="1" smtClean="0"/>
              <a:t>между</a:t>
            </a:r>
            <a:r>
              <a:rPr lang="en-US" sz="2000" dirty="0" smtClean="0"/>
              <a:t> </a:t>
            </a:r>
            <a:r>
              <a:rPr lang="en-US" sz="2000" dirty="0" err="1" smtClean="0"/>
              <a:t>доставчика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услуги</a:t>
            </a:r>
            <a:r>
              <a:rPr lang="en-US" sz="2000" dirty="0" smtClean="0"/>
              <a:t> и </a:t>
            </a:r>
            <a:r>
              <a:rPr lang="en-US" sz="2000" dirty="0" err="1" smtClean="0"/>
              <a:t>крайния</a:t>
            </a:r>
            <a:r>
              <a:rPr lang="en-US" sz="2000" dirty="0" smtClean="0"/>
              <a:t> </a:t>
            </a:r>
            <a:r>
              <a:rPr lang="en-US" sz="2000" dirty="0" err="1" smtClean="0"/>
              <a:t>потребител</a:t>
            </a:r>
            <a:r>
              <a:rPr lang="en-US" sz="2000" dirty="0" smtClean="0"/>
              <a:t>. </a:t>
            </a:r>
            <a:r>
              <a:rPr lang="en-US" sz="2000" dirty="0" err="1" smtClean="0"/>
              <a:t>Тенденцията</a:t>
            </a:r>
            <a:r>
              <a:rPr lang="en-US" sz="2000" dirty="0" smtClean="0"/>
              <a:t> </a:t>
            </a:r>
            <a:r>
              <a:rPr lang="en-US" sz="2000" dirty="0" err="1" smtClean="0"/>
              <a:t>започва</a:t>
            </a:r>
            <a:r>
              <a:rPr lang="en-US" sz="2000" dirty="0" smtClean="0"/>
              <a:t> </a:t>
            </a:r>
            <a:r>
              <a:rPr lang="en-US" sz="2000" dirty="0" err="1" smtClean="0"/>
              <a:t>от</a:t>
            </a:r>
            <a:r>
              <a:rPr lang="en-US" sz="2000" dirty="0" smtClean="0"/>
              <a:t> </a:t>
            </a:r>
            <a:r>
              <a:rPr lang="en-US" sz="2000" dirty="0" err="1" smtClean="0"/>
              <a:t>авиокомпаниите</a:t>
            </a:r>
            <a:r>
              <a:rPr lang="en-US" sz="2000" dirty="0" smtClean="0"/>
              <a:t>, </a:t>
            </a:r>
            <a:r>
              <a:rPr lang="en-US" sz="2000" dirty="0" err="1" smtClean="0"/>
              <a:t>които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намалят</a:t>
            </a:r>
            <a:r>
              <a:rPr lang="en-US" sz="2000" dirty="0" smtClean="0"/>
              <a:t> </a:t>
            </a:r>
            <a:r>
              <a:rPr lang="en-US" sz="2000" dirty="0" err="1" smtClean="0"/>
              <a:t>разходите</a:t>
            </a:r>
            <a:r>
              <a:rPr lang="en-US" sz="2000" dirty="0" smtClean="0"/>
              <a:t> </a:t>
            </a:r>
            <a:r>
              <a:rPr lang="en-US" sz="2000" dirty="0" err="1" smtClean="0"/>
              <a:t>си</a:t>
            </a:r>
            <a:r>
              <a:rPr lang="en-US" sz="2000" dirty="0" smtClean="0"/>
              <a:t>, </a:t>
            </a:r>
            <a:r>
              <a:rPr lang="en-US" sz="2000" dirty="0" err="1" smtClean="0"/>
              <a:t>предлагат</a:t>
            </a:r>
            <a:r>
              <a:rPr lang="en-US" sz="2000" dirty="0" smtClean="0"/>
              <a:t> </a:t>
            </a:r>
            <a:r>
              <a:rPr lang="en-US" sz="2000" dirty="0" err="1" smtClean="0"/>
              <a:t>самолетните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билети</a:t>
            </a:r>
            <a:r>
              <a:rPr lang="en-US" sz="2000" dirty="0" smtClean="0"/>
              <a:t> </a:t>
            </a:r>
            <a:r>
              <a:rPr lang="en-US" sz="2000" dirty="0" err="1" smtClean="0"/>
              <a:t>директно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пътниците</a:t>
            </a:r>
            <a:r>
              <a:rPr lang="en-US" sz="2000" dirty="0" smtClean="0"/>
              <a:t>. </a:t>
            </a:r>
            <a:r>
              <a:rPr lang="en-US" sz="2000" dirty="0" err="1" smtClean="0"/>
              <a:t>Същото</a:t>
            </a:r>
            <a:r>
              <a:rPr lang="en-US" sz="2000" dirty="0" smtClean="0"/>
              <a:t> </a:t>
            </a:r>
            <a:r>
              <a:rPr lang="en-US" sz="2000" dirty="0" err="1" smtClean="0"/>
              <a:t>нещо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случва</a:t>
            </a:r>
            <a:r>
              <a:rPr lang="en-US" sz="2000" dirty="0" smtClean="0"/>
              <a:t> и </a:t>
            </a:r>
            <a:r>
              <a:rPr lang="en-US" sz="2000" dirty="0" err="1" smtClean="0"/>
              <a:t>при</a:t>
            </a:r>
            <a:r>
              <a:rPr lang="en-US" sz="2000" dirty="0" smtClean="0"/>
              <a:t> </a:t>
            </a:r>
            <a:r>
              <a:rPr lang="en-US" sz="2000" dirty="0" err="1" smtClean="0"/>
              <a:t>хотелиерите</a:t>
            </a:r>
            <a:r>
              <a:rPr lang="en-US" sz="2000" dirty="0" smtClean="0"/>
              <a:t>. </a:t>
            </a:r>
            <a:r>
              <a:rPr lang="en-US" sz="2000" dirty="0" err="1" smtClean="0"/>
              <a:t>Истината</a:t>
            </a:r>
            <a:r>
              <a:rPr lang="en-US" sz="2000" dirty="0" smtClean="0"/>
              <a:t> е, </a:t>
            </a:r>
            <a:r>
              <a:rPr lang="en-US" sz="2000" dirty="0" err="1" smtClean="0"/>
              <a:t>че</a:t>
            </a:r>
            <a:r>
              <a:rPr lang="en-US" sz="2000" dirty="0" smtClean="0"/>
              <a:t> </a:t>
            </a:r>
            <a:r>
              <a:rPr lang="en-US" sz="2000" dirty="0" err="1" smtClean="0"/>
              <a:t>съвременните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туристи</a:t>
            </a:r>
            <a:r>
              <a:rPr lang="en-US" sz="2000" dirty="0" smtClean="0"/>
              <a:t> </a:t>
            </a:r>
            <a:r>
              <a:rPr lang="en-US" sz="2000" dirty="0" err="1" smtClean="0"/>
              <a:t>всъщност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нуждаят</a:t>
            </a:r>
            <a:r>
              <a:rPr lang="en-US" sz="2000" dirty="0" smtClean="0"/>
              <a:t> </a:t>
            </a:r>
            <a:r>
              <a:rPr lang="en-US" sz="2000" dirty="0" err="1" smtClean="0"/>
              <a:t>от</a:t>
            </a:r>
            <a:r>
              <a:rPr lang="en-US" sz="2000" dirty="0" smtClean="0"/>
              <a:t> </a:t>
            </a:r>
            <a:r>
              <a:rPr lang="en-US" sz="2000" dirty="0" err="1" smtClean="0"/>
              <a:t>консултацията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туристическия</a:t>
            </a:r>
            <a:r>
              <a:rPr lang="en-US" sz="2000" dirty="0" smtClean="0"/>
              <a:t> </a:t>
            </a:r>
            <a:r>
              <a:rPr lang="en-US" sz="2000" dirty="0" err="1" smtClean="0"/>
              <a:t>посредник</a:t>
            </a:r>
            <a:r>
              <a:rPr lang="en-US" sz="2000" dirty="0" smtClean="0"/>
              <a:t>. </a:t>
            </a:r>
            <a:r>
              <a:rPr lang="en-US" sz="2000" dirty="0" err="1" smtClean="0"/>
              <a:t>Едва</a:t>
            </a:r>
            <a:r>
              <a:rPr lang="en-US" sz="2000" dirty="0" smtClean="0"/>
              <a:t> </a:t>
            </a:r>
            <a:r>
              <a:rPr lang="en-US" sz="2000" dirty="0" err="1" smtClean="0"/>
              <a:t>когато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подобри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туристическата</a:t>
            </a:r>
            <a:r>
              <a:rPr lang="en-US" sz="2000" dirty="0" smtClean="0"/>
              <a:t> </a:t>
            </a:r>
            <a:r>
              <a:rPr lang="en-US" sz="2000" dirty="0" err="1" smtClean="0"/>
              <a:t>култура</a:t>
            </a:r>
            <a:r>
              <a:rPr lang="en-US" sz="2000" dirty="0" smtClean="0"/>
              <a:t> и в </a:t>
            </a:r>
            <a:r>
              <a:rPr lang="en-US" sz="2000" dirty="0" err="1" smtClean="0"/>
              <a:t>търсенето</a:t>
            </a:r>
            <a:r>
              <a:rPr lang="en-US" sz="2000" dirty="0" smtClean="0"/>
              <a:t> и в </a:t>
            </a:r>
            <a:r>
              <a:rPr lang="en-US" sz="2000" dirty="0" err="1" smtClean="0"/>
              <a:t>предлагането</a:t>
            </a:r>
            <a:r>
              <a:rPr lang="en-US" sz="2000" dirty="0" smtClean="0"/>
              <a:t>, </a:t>
            </a:r>
            <a:r>
              <a:rPr lang="en-US" sz="2000" dirty="0" err="1" smtClean="0"/>
              <a:t>може</a:t>
            </a:r>
            <a:r>
              <a:rPr lang="en-US" sz="2000" dirty="0" smtClean="0"/>
              <a:t> </a:t>
            </a:r>
            <a:r>
              <a:rPr lang="en-US" sz="2000" dirty="0" err="1" smtClean="0"/>
              <a:t>да</a:t>
            </a:r>
            <a:r>
              <a:rPr lang="en-US" sz="2000" dirty="0" smtClean="0"/>
              <a:t> </a:t>
            </a:r>
            <a:r>
              <a:rPr lang="en-US" sz="2000" dirty="0" err="1" smtClean="0"/>
              <a:t>се</a:t>
            </a:r>
            <a:r>
              <a:rPr lang="en-US" sz="2000" dirty="0" smtClean="0"/>
              <a:t> </a:t>
            </a:r>
            <a:r>
              <a:rPr lang="en-US" sz="2000" dirty="0" err="1" smtClean="0"/>
              <a:t>помисли</a:t>
            </a:r>
            <a:r>
              <a:rPr lang="en-US" sz="2000" dirty="0" smtClean="0"/>
              <a:t> </a:t>
            </a:r>
            <a:r>
              <a:rPr lang="en-US" sz="2000" dirty="0" err="1" smtClean="0"/>
              <a:t>за</a:t>
            </a:r>
            <a:r>
              <a:rPr lang="en-US" sz="2000" dirty="0" smtClean="0"/>
              <a:t> </a:t>
            </a:r>
            <a:r>
              <a:rPr lang="en-US" sz="2000" dirty="0" err="1" smtClean="0"/>
              <a:t>видоизменяне</a:t>
            </a:r>
            <a:r>
              <a:rPr lang="en-US" sz="2000" dirty="0" smtClean="0"/>
              <a:t> </a:t>
            </a:r>
            <a:r>
              <a:rPr lang="en-US" sz="2000" dirty="0" err="1" smtClean="0"/>
              <a:t>същността</a:t>
            </a:r>
            <a:r>
              <a:rPr lang="en-US" sz="2000" dirty="0" smtClean="0"/>
              <a:t> </a:t>
            </a:r>
            <a:r>
              <a:rPr lang="en-US" sz="2000" dirty="0" err="1" smtClean="0"/>
              <a:t>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традиционните</a:t>
            </a:r>
            <a:r>
              <a:rPr lang="en-US" sz="2000" dirty="0" smtClean="0"/>
              <a:t> </a:t>
            </a:r>
            <a:r>
              <a:rPr lang="en-US" sz="2000" dirty="0" err="1" smtClean="0"/>
              <a:t>посредници</a:t>
            </a:r>
            <a:r>
              <a:rPr lang="en-US" sz="2000" dirty="0" smtClean="0"/>
              <a:t>. </a:t>
            </a:r>
            <a:endParaRPr lang="bg-BG" sz="2000" dirty="0" smtClean="0"/>
          </a:p>
        </p:txBody>
      </p:sp>
    </p:spTree>
    <p:extLst>
      <p:ext uri="{BB962C8B-B14F-4D97-AF65-F5344CB8AC3E}">
        <p14:creationId xmlns:p14="http://schemas.microsoft.com/office/powerpoint/2010/main" val="4197689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</TotalTime>
  <Words>4305</Words>
  <Application>Microsoft Office PowerPoint</Application>
  <PresentationFormat>On-screen Show (4:3)</PresentationFormat>
  <Paragraphs>127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Office Theme</vt:lpstr>
      <vt:lpstr>Custom Design</vt:lpstr>
      <vt:lpstr>                      ТУРОПЕРАТОРСКА, АГЕНТСКА И ТУРИСТИЧЕСКА ТРАНСПОРТНА ДЕЙНОСТ</vt:lpstr>
      <vt:lpstr>  1.4. Място на проявление, роля и значение на пътническата агенция  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Milena Andonova</cp:lastModifiedBy>
  <cp:revision>91</cp:revision>
  <dcterms:created xsi:type="dcterms:W3CDTF">2013-04-20T06:46:52Z</dcterms:created>
  <dcterms:modified xsi:type="dcterms:W3CDTF">2018-10-18T20:09:24Z</dcterms:modified>
</cp:coreProperties>
</file>