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464" r:id="rId6"/>
    <p:sldId id="259" r:id="rId7"/>
    <p:sldId id="465" r:id="rId8"/>
    <p:sldId id="262" r:id="rId9"/>
    <p:sldId id="466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>
      <p:cViewPr varScale="1">
        <p:scale>
          <a:sx n="73" d="100"/>
          <a:sy n="73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4415" y="30517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5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51" y="-2851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4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89" y="50965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365054"/>
            <a:ext cx="7886700" cy="776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20887"/>
            <a:ext cx="3886200" cy="37560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20887"/>
            <a:ext cx="3886200" cy="37560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51" y="-47303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4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665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369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555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044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673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269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0371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7651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548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1284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1959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5690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0798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4390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5001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5328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507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3442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597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595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024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851648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sz="4400" dirty="0" smtClean="0"/>
              <a:t>ТУРОПЕРАТОРСКА, АГЕНТСКА И ТУРИСТИЧЕСКА ТРАНСПОРТНА ДЕЙНОСТ</a:t>
            </a:r>
            <a:endParaRPr lang="bg-BG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641" y="4653136"/>
            <a:ext cx="7854696" cy="1266384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/>
              <a:t>доц. д-р Златина Караджова</a:t>
            </a:r>
            <a:endParaRPr lang="bg-BG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700" b="1" dirty="0" smtClean="0"/>
              <a:t>Глава </a:t>
            </a:r>
            <a:r>
              <a:rPr lang="bg-BG" sz="2700" b="1" dirty="0" smtClean="0"/>
              <a:t>първа</a:t>
            </a:r>
            <a:r>
              <a:rPr lang="bg-BG" sz="2700" dirty="0" smtClean="0"/>
              <a:t/>
            </a:r>
            <a:br>
              <a:rPr lang="bg-BG" sz="2700" dirty="0" smtClean="0"/>
            </a:br>
            <a:r>
              <a:rPr lang="bg-BG" sz="2700" dirty="0" smtClean="0"/>
              <a:t>Пътническата агенция в системата на туризма</a:t>
            </a:r>
            <a:br>
              <a:rPr lang="bg-BG" sz="2700" dirty="0" smtClean="0"/>
            </a:br>
            <a:r>
              <a:rPr lang="bg-BG" sz="2700" dirty="0" smtClean="0"/>
              <a:t>1.1. Характеристика и определение на пътническата агенция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20889"/>
            <a:ext cx="7886700" cy="375607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dirty="0" smtClean="0"/>
              <a:t>Изясняването на същността на посредничеството в туризма изисква да се направи съпоставка на туризма с другите индустрии. За разлика от традиционните индустрии, в туризма се предоставят предимно услуги. Туристическата услуга не може да се придобие, но може да се получи и съответно потреби. Услугите са невеществена форма на продукта, потребяват се в момента на тяхното производство и обикновено имат индивидуално или местно проявление, т. е. оценката за тяхното качество е субективна, защото се прави само от този, който я ползва. Друга характерна особеност е, че качеството на услугите зависи главно от човешкия фактор и от условията, при които се извършва. Проявяват се като резултат на живия труд в действие, а не като застинал в материален продукт резултат.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 smtClean="0"/>
              <a:t>Характеристики на услугите: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2348880"/>
            <a:ext cx="8568952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dirty="0" smtClean="0"/>
              <a:t>нематериалност </a:t>
            </a:r>
            <a:r>
              <a:rPr lang="bg-BG" sz="2000" dirty="0" smtClean="0"/>
              <a:t>- туроператорите и туристическите агенти всъщност продават удобствата от пребиваването, а не самите стаи;</a:t>
            </a:r>
          </a:p>
          <a:p>
            <a:pPr marL="0" indent="0">
              <a:buNone/>
            </a:pPr>
            <a:r>
              <a:rPr lang="bg-BG" sz="2000" dirty="0" smtClean="0"/>
              <a:t>неподвижност </a:t>
            </a:r>
            <a:r>
              <a:rPr lang="bg-BG" sz="2000" dirty="0" smtClean="0"/>
              <a:t>- туристическият продукт не съвпада с местоживеенето на потенциалния потребител;</a:t>
            </a:r>
          </a:p>
          <a:p>
            <a:pPr marL="0" indent="0">
              <a:buNone/>
            </a:pPr>
            <a:r>
              <a:rPr lang="bg-BG" sz="2000" dirty="0" smtClean="0"/>
              <a:t>неделимост </a:t>
            </a:r>
            <a:r>
              <a:rPr lang="bg-BG" sz="2000" dirty="0" smtClean="0"/>
              <a:t>- не може да има “разкъсване” на връзката между услугата и този, който я продава на потребителя;</a:t>
            </a:r>
          </a:p>
          <a:p>
            <a:pPr marL="0" indent="0">
              <a:buNone/>
            </a:pPr>
            <a:r>
              <a:rPr lang="bg-BG" sz="2000" dirty="0" err="1" smtClean="0"/>
              <a:t>несъхраняемост</a:t>
            </a:r>
            <a:r>
              <a:rPr lang="bg-BG" sz="2000" dirty="0" smtClean="0"/>
              <a:t> </a:t>
            </a:r>
            <a:r>
              <a:rPr lang="bg-BG" sz="2000" dirty="0" smtClean="0"/>
              <a:t>- услугите не могат да се складират, да се позиционират, да се охлаждат или дълбоко замразяват;</a:t>
            </a:r>
          </a:p>
          <a:p>
            <a:pPr marL="0" indent="0">
              <a:buNone/>
            </a:pPr>
            <a:r>
              <a:rPr lang="bg-BG" sz="2000" dirty="0" smtClean="0"/>
              <a:t>неравномерност </a:t>
            </a:r>
            <a:r>
              <a:rPr lang="bg-BG" sz="2000" dirty="0" smtClean="0"/>
              <a:t>във времето - продажба на услугите самостоятелно или продажбата им, придружена с продажба на стоки е най-важната причина за тази характерна особеност на услугите. </a:t>
            </a:r>
          </a:p>
          <a:p>
            <a:endParaRPr lang="bg-BG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 smtClean="0"/>
              <a:t>Характеристики на услугите:</a:t>
            </a:r>
            <a:endParaRPr lang="bg-BG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463" y="2348880"/>
            <a:ext cx="8287072" cy="32747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000" dirty="0" smtClean="0"/>
              <a:t>туристическата </a:t>
            </a:r>
            <a:r>
              <a:rPr lang="bg-BG" sz="2000" dirty="0" smtClean="0"/>
              <a:t>услуга носи отпечатъка на своя създател: общата и професионалната квалификация и култура ;</a:t>
            </a:r>
          </a:p>
          <a:p>
            <a:pPr marL="0" indent="0">
              <a:buNone/>
            </a:pPr>
            <a:r>
              <a:rPr lang="bg-BG" sz="2000" dirty="0" smtClean="0"/>
              <a:t>върху </a:t>
            </a:r>
            <a:r>
              <a:rPr lang="bg-BG" sz="2000" dirty="0" smtClean="0"/>
              <a:t>качеството на тур. продукт оказват влияние редица психологически фактори: настроение, емоции, преживявания, типаж и др.;</a:t>
            </a:r>
          </a:p>
          <a:p>
            <a:pPr marL="0" indent="0">
              <a:buNone/>
            </a:pPr>
            <a:r>
              <a:rPr lang="bg-BG" sz="2000" dirty="0" smtClean="0"/>
              <a:t>туристическата </a:t>
            </a:r>
            <a:r>
              <a:rPr lang="bg-BG" sz="2000" dirty="0" smtClean="0"/>
              <a:t>услуга извън туристите не съществува.</a:t>
            </a:r>
          </a:p>
          <a:p>
            <a:pPr marL="0" indent="0" algn="just">
              <a:buNone/>
            </a:pPr>
            <a:r>
              <a:rPr lang="bg-BG" sz="2000" dirty="0" smtClean="0"/>
              <a:t>По своята същност тя е “съвкупност от целенасочени действия в сферата на обслужването, които са ориентирани към осигуряване на потребностите на туриста”.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48589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196752"/>
            <a:ext cx="7886700" cy="944696"/>
          </a:xfrm>
        </p:spPr>
        <p:txBody>
          <a:bodyPr>
            <a:normAutofit/>
          </a:bodyPr>
          <a:lstStyle/>
          <a:p>
            <a:r>
              <a:rPr lang="bg-BG" sz="2000" b="1" dirty="0" smtClean="0"/>
              <a:t>По-важни страни от същностната характеристика на пътническата агенция:</a:t>
            </a:r>
            <a:endParaRPr lang="bg-BG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2141448"/>
            <a:ext cx="7886699" cy="438389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bg-BG" sz="2200" dirty="0" smtClean="0"/>
              <a:t>Организационно-правна и икономическа форма за осъществяване на определен вид дейност;</a:t>
            </a:r>
          </a:p>
          <a:p>
            <a:pPr marL="0" lvl="0" indent="0">
              <a:buNone/>
            </a:pPr>
            <a:r>
              <a:rPr lang="bg-BG" sz="2200" dirty="0" smtClean="0"/>
              <a:t>Стопанско предприятие, което осъществява своята дейност с цел постигане на положителен финансов резултат;</a:t>
            </a:r>
          </a:p>
          <a:p>
            <a:pPr marL="0" lvl="0" indent="0">
              <a:buNone/>
            </a:pPr>
            <a:r>
              <a:rPr lang="bg-BG" sz="2200" dirty="0" smtClean="0"/>
              <a:t>Първично туристическо предприятие, което е създадено и функционира, за да обслужва туристическия отрасъл и задоволява потребности във връзка с пътуването и пребиваването</a:t>
            </a:r>
            <a:r>
              <a:rPr lang="bg-BG" sz="1900" dirty="0" smtClean="0"/>
              <a:t>;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196752"/>
            <a:ext cx="7886700" cy="944696"/>
          </a:xfrm>
        </p:spPr>
        <p:txBody>
          <a:bodyPr>
            <a:normAutofit/>
          </a:bodyPr>
          <a:lstStyle/>
          <a:p>
            <a:r>
              <a:rPr lang="bg-BG" sz="2000" b="1" dirty="0" smtClean="0"/>
              <a:t>По-важни страни от същностната характеристика на пътническата агенция:</a:t>
            </a:r>
            <a:endParaRPr lang="bg-BG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2141448"/>
            <a:ext cx="7886701" cy="4239880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bg-BG" sz="2200" dirty="0" smtClean="0"/>
              <a:t>Междинно звено в системата на туризма, което опосредства пряко или косвено връзката между търсенето и предлагането;</a:t>
            </a:r>
          </a:p>
          <a:p>
            <a:pPr marL="0" lvl="0" indent="0">
              <a:buNone/>
            </a:pPr>
            <a:r>
              <a:rPr lang="bg-BG" sz="2200" dirty="0" smtClean="0"/>
              <a:t>Предприятие, което осъществява дейността си в сферата на обръщението, във връзка с реализацията на собствен или чужд продукт;</a:t>
            </a:r>
          </a:p>
          <a:p>
            <a:pPr marL="0" lvl="0" indent="0">
              <a:buNone/>
            </a:pPr>
            <a:r>
              <a:rPr lang="bg-BG" sz="2200" dirty="0" smtClean="0"/>
              <a:t>Туристическо предприятие със своеобразна „производствена” дейност, изразяваща се в организирането на туристически пътувания с обща цена или предлагането на други собствени услуги.</a:t>
            </a:r>
          </a:p>
          <a:p>
            <a:pPr marL="0" indent="0">
              <a:buNone/>
            </a:pPr>
            <a:r>
              <a:rPr lang="bg-BG" dirty="0" smtClean="0"/>
              <a:t>П</a:t>
            </a:r>
            <a:r>
              <a:rPr lang="en-US" dirty="0" err="1" smtClean="0"/>
              <a:t>ътническата</a:t>
            </a:r>
            <a:r>
              <a:rPr lang="en-US" dirty="0" smtClean="0"/>
              <a:t> </a:t>
            </a:r>
            <a:r>
              <a:rPr lang="en-US" dirty="0" err="1" smtClean="0"/>
              <a:t>агенция</a:t>
            </a:r>
            <a:r>
              <a:rPr lang="en-US" dirty="0" smtClean="0"/>
              <a:t> е </a:t>
            </a:r>
            <a:r>
              <a:rPr lang="en-US" dirty="0" err="1" smtClean="0"/>
              <a:t>междинно</a:t>
            </a:r>
            <a:r>
              <a:rPr lang="en-US" dirty="0" smtClean="0"/>
              <a:t> </a:t>
            </a:r>
            <a:r>
              <a:rPr lang="en-US" dirty="0" err="1" smtClean="0"/>
              <a:t>звено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пазара</a:t>
            </a:r>
            <a:r>
              <a:rPr lang="en-US" dirty="0" smtClean="0"/>
              <a:t>, </a:t>
            </a:r>
            <a:r>
              <a:rPr lang="en-US" dirty="0" err="1" smtClean="0"/>
              <a:t>което</a:t>
            </a:r>
            <a:r>
              <a:rPr lang="en-US" dirty="0" smtClean="0"/>
              <a:t> </a:t>
            </a:r>
            <a:r>
              <a:rPr lang="en-US" dirty="0" err="1" smtClean="0"/>
              <a:t>по-обстойно</a:t>
            </a:r>
            <a:r>
              <a:rPr lang="en-US" dirty="0" smtClean="0"/>
              <a:t> </a:t>
            </a:r>
            <a:r>
              <a:rPr lang="en-US" dirty="0" err="1" smtClean="0"/>
              <a:t>може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бъде</a:t>
            </a:r>
            <a:r>
              <a:rPr lang="en-US" dirty="0" smtClean="0"/>
              <a:t> </a:t>
            </a:r>
            <a:r>
              <a:rPr lang="en-US" dirty="0" err="1" smtClean="0"/>
              <a:t>дефинирано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:</a:t>
            </a:r>
            <a:r>
              <a:rPr lang="bg-BG" dirty="0" smtClean="0"/>
              <a:t> стопанско предприятие, което е създадено и функционира с цел пряко или косвено осъществяване на връзката между търсенето и предлагането на туристическия пазар посредством „производство” и реализация на собствени или продажба на чужди услуги.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6056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998048"/>
            <a:ext cx="7886700" cy="461655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/>
              <a:t>Предимства от използването на посредници в туризма </a:t>
            </a:r>
            <a:r>
              <a:rPr lang="bg-BG" sz="2000" b="1" dirty="0" smtClean="0"/>
              <a:t>:</a:t>
            </a: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8134350" cy="4824536"/>
          </a:xfrm>
        </p:spPr>
        <p:txBody>
          <a:bodyPr>
            <a:noAutofit/>
          </a:bodyPr>
          <a:lstStyle/>
          <a:p>
            <a:pPr algn="just" fontAlgn="base" hangingPunct="0"/>
            <a:r>
              <a:rPr lang="bg-BG" sz="1800" b="1" i="1" dirty="0" smtClean="0"/>
              <a:t>За първичните туристически предприятия</a:t>
            </a:r>
            <a:endParaRPr lang="bg-BG" sz="1800" dirty="0" smtClean="0"/>
          </a:p>
          <a:p>
            <a:pPr algn="just" fontAlgn="base" hangingPunct="0"/>
            <a:r>
              <a:rPr lang="bg-BG" sz="2000" dirty="0" smtClean="0"/>
              <a:t>Продават на едро;</a:t>
            </a:r>
          </a:p>
          <a:p>
            <a:pPr algn="just" fontAlgn="base" hangingPunct="0"/>
            <a:r>
              <a:rPr lang="bg-BG" sz="2000" dirty="0" smtClean="0"/>
              <a:t>Прехвърлят риска на посредника;</a:t>
            </a:r>
          </a:p>
          <a:p>
            <a:pPr fontAlgn="base" hangingPunct="0"/>
            <a:r>
              <a:rPr lang="bg-BG" sz="2000" dirty="0" smtClean="0"/>
              <a:t>Освобождават се от отговорността по продажбите;</a:t>
            </a:r>
          </a:p>
          <a:p>
            <a:pPr fontAlgn="base" hangingPunct="0"/>
            <a:r>
              <a:rPr lang="bg-BG" sz="2000" dirty="0" smtClean="0"/>
              <a:t>Редуцират разходите за промоции и реклама;</a:t>
            </a:r>
          </a:p>
          <a:p>
            <a:pPr fontAlgn="base" hangingPunct="0"/>
            <a:r>
              <a:rPr lang="bg-BG" sz="2000" dirty="0" smtClean="0"/>
              <a:t>Осигуряват достъп до много и далечни пазари;</a:t>
            </a:r>
          </a:p>
          <a:p>
            <a:pPr fontAlgn="base" hangingPunct="0"/>
            <a:r>
              <a:rPr lang="bg-BG" sz="2000" dirty="0" smtClean="0"/>
              <a:t>Стимулират предлагането на доп. услуги;</a:t>
            </a:r>
          </a:p>
          <a:p>
            <a:pPr fontAlgn="base" hangingPunct="0"/>
            <a:r>
              <a:rPr lang="bg-BG" sz="2000" dirty="0" smtClean="0"/>
              <a:t>Допринасят за развитието на алтернативните видове туризъм;</a:t>
            </a:r>
          </a:p>
          <a:p>
            <a:pPr fontAlgn="base" hangingPunct="0"/>
            <a:r>
              <a:rPr lang="bg-BG" sz="2000" dirty="0" smtClean="0"/>
              <a:t>Създават работни места;</a:t>
            </a:r>
          </a:p>
          <a:p>
            <a:pPr fontAlgn="base" hangingPunct="0"/>
            <a:r>
              <a:rPr lang="bg-BG" sz="2000" dirty="0" smtClean="0"/>
              <a:t>Съдействат за развитие на инфра и суперструктурата;</a:t>
            </a:r>
          </a:p>
          <a:p>
            <a:pPr fontAlgn="base" hangingPunct="0"/>
            <a:r>
              <a:rPr lang="bg-BG" sz="2000" dirty="0" smtClean="0"/>
              <a:t>Подпомагат позиционирането на обекта;</a:t>
            </a:r>
          </a:p>
          <a:p>
            <a:pPr fontAlgn="base" hangingPunct="0"/>
            <a:r>
              <a:rPr lang="bg-BG" sz="2000" dirty="0" smtClean="0"/>
              <a:t>Изграждат позитивен имидж на тур. дестинация.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998048"/>
            <a:ext cx="7886700" cy="461655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/>
              <a:t>Предимства от използването на посредници в туризма </a:t>
            </a:r>
            <a:r>
              <a:rPr lang="bg-BG" sz="2000" b="1" dirty="0" smtClean="0"/>
              <a:t>:</a:t>
            </a:r>
            <a:endParaRPr lang="bg-BG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1844825"/>
            <a:ext cx="8435280" cy="4320480"/>
          </a:xfrm>
        </p:spPr>
        <p:txBody>
          <a:bodyPr>
            <a:normAutofit fontScale="62500" lnSpcReduction="20000"/>
          </a:bodyPr>
          <a:lstStyle/>
          <a:p>
            <a:pPr algn="just" fontAlgn="base" hangingPunct="0"/>
            <a:r>
              <a:rPr lang="bg-BG" sz="3400" b="1" i="1" dirty="0" smtClean="0"/>
              <a:t>За туристите</a:t>
            </a:r>
            <a:endParaRPr lang="bg-BG" sz="3400" dirty="0" smtClean="0"/>
          </a:p>
          <a:p>
            <a:pPr algn="just" fontAlgn="base" hangingPunct="0"/>
            <a:r>
              <a:rPr lang="bg-BG" sz="3400" dirty="0" smtClean="0"/>
              <a:t>Предлагат по-ниски цени;</a:t>
            </a:r>
          </a:p>
          <a:p>
            <a:pPr fontAlgn="base" hangingPunct="0"/>
            <a:r>
              <a:rPr lang="bg-BG" sz="3400" dirty="0" smtClean="0"/>
              <a:t>Предоставят сигурност по време на пътуването и престоя;</a:t>
            </a:r>
          </a:p>
          <a:p>
            <a:pPr fontAlgn="base" hangingPunct="0"/>
            <a:r>
              <a:rPr lang="bg-BG" sz="3400" dirty="0" smtClean="0"/>
              <a:t>Спестяват време чрез квалифицирани консултации в етапа на търсене;</a:t>
            </a:r>
          </a:p>
          <a:p>
            <a:pPr fontAlgn="base" hangingPunct="0"/>
            <a:r>
              <a:rPr lang="bg-BG" sz="3400" dirty="0" smtClean="0"/>
              <a:t>Въздействат за подобряване на качеството на предлагания туристически продукт;</a:t>
            </a:r>
          </a:p>
          <a:p>
            <a:pPr fontAlgn="base" hangingPunct="0"/>
            <a:r>
              <a:rPr lang="bg-BG" sz="3400" dirty="0" smtClean="0"/>
              <a:t>Изискват унифициране на качеството в големите хотелски и ресторантски вериги;</a:t>
            </a:r>
          </a:p>
          <a:p>
            <a:pPr fontAlgn="base" hangingPunct="0"/>
            <a:r>
              <a:rPr lang="bg-BG" sz="3400" dirty="0" smtClean="0"/>
              <a:t>Предлагат експертна помощ и информация;</a:t>
            </a:r>
          </a:p>
          <a:p>
            <a:pPr fontAlgn="base" hangingPunct="0"/>
            <a:r>
              <a:rPr lang="bg-BG" sz="3400" dirty="0" smtClean="0"/>
              <a:t>В</a:t>
            </a:r>
            <a:r>
              <a:rPr lang="en-US" sz="3400" dirty="0" err="1" smtClean="0"/>
              <a:t>ключва</a:t>
            </a:r>
            <a:r>
              <a:rPr lang="bg-BG" sz="3400" dirty="0" smtClean="0"/>
              <a:t>т</a:t>
            </a:r>
            <a:r>
              <a:rPr lang="en-US" sz="3400" dirty="0" smtClean="0"/>
              <a:t> в </a:t>
            </a:r>
            <a:r>
              <a:rPr lang="en-US" sz="3400" dirty="0" err="1" smtClean="0"/>
              <a:t>стопанския</a:t>
            </a:r>
            <a:r>
              <a:rPr lang="en-US" sz="3400" dirty="0" smtClean="0"/>
              <a:t> </a:t>
            </a:r>
            <a:r>
              <a:rPr lang="en-US" sz="3400" dirty="0" err="1" smtClean="0"/>
              <a:t>оборот</a:t>
            </a:r>
            <a:r>
              <a:rPr lang="en-US" sz="3400" dirty="0" smtClean="0"/>
              <a:t> </a:t>
            </a:r>
            <a:r>
              <a:rPr lang="en-US" sz="3400" dirty="0" err="1" smtClean="0"/>
              <a:t>културни</a:t>
            </a:r>
            <a:r>
              <a:rPr lang="bg-BG" sz="3400" dirty="0" smtClean="0"/>
              <a:t> и исторически</a:t>
            </a:r>
            <a:r>
              <a:rPr lang="en-US" sz="3400" dirty="0" smtClean="0"/>
              <a:t> </a:t>
            </a:r>
            <a:r>
              <a:rPr lang="en-US" sz="3400" dirty="0" err="1" smtClean="0"/>
              <a:t>забележителности</a:t>
            </a:r>
            <a:r>
              <a:rPr lang="bg-BG" sz="3400" dirty="0" smtClean="0"/>
              <a:t>, посещенията на които разнообразяват престоя на туристите </a:t>
            </a:r>
            <a:r>
              <a:rPr lang="en-US" sz="3400" dirty="0" smtClean="0"/>
              <a:t>; </a:t>
            </a:r>
            <a:endParaRPr lang="bg-BG" sz="3400" dirty="0" smtClean="0"/>
          </a:p>
          <a:p>
            <a:pPr fontAlgn="base" hangingPunct="0"/>
            <a:r>
              <a:rPr lang="bg-BG" sz="3400" dirty="0" smtClean="0"/>
              <a:t>А</a:t>
            </a:r>
            <a:r>
              <a:rPr lang="en-US" sz="3400" dirty="0" err="1" smtClean="0"/>
              <a:t>ктивизира</a:t>
            </a:r>
            <a:r>
              <a:rPr lang="bg-BG" sz="3400" dirty="0" smtClean="0"/>
              <a:t>т</a:t>
            </a:r>
            <a:r>
              <a:rPr lang="en-US" sz="3400" dirty="0" smtClean="0"/>
              <a:t> </a:t>
            </a:r>
            <a:r>
              <a:rPr lang="en-US" sz="3400" dirty="0" err="1" smtClean="0"/>
              <a:t>други</a:t>
            </a:r>
            <a:r>
              <a:rPr lang="en-US" sz="3400" dirty="0" smtClean="0"/>
              <a:t> </a:t>
            </a:r>
            <a:r>
              <a:rPr lang="en-US" sz="3400" dirty="0" err="1" smtClean="0"/>
              <a:t>стопански</a:t>
            </a:r>
            <a:r>
              <a:rPr lang="en-US" sz="3400" dirty="0" smtClean="0"/>
              <a:t> </a:t>
            </a:r>
            <a:r>
              <a:rPr lang="en-US" sz="3400" dirty="0" err="1" smtClean="0"/>
              <a:t>дейности</a:t>
            </a:r>
            <a:r>
              <a:rPr lang="bg-BG" sz="3400" dirty="0" smtClean="0"/>
              <a:t>. </a:t>
            </a:r>
          </a:p>
          <a:p>
            <a:pPr fontAlgn="base" hangingPunct="0"/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74163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000" b="1" dirty="0" smtClean="0"/>
              <a:t>Недостатъци </a:t>
            </a:r>
            <a:r>
              <a:rPr lang="bg-BG" sz="2000" b="1" dirty="0" smtClean="0"/>
              <a:t>от използването на посредници в туризма:</a:t>
            </a: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 hangingPunct="0"/>
            <a:r>
              <a:rPr lang="bg-BG" dirty="0" smtClean="0"/>
              <a:t>Липса на свобода при определяне на цените;</a:t>
            </a:r>
          </a:p>
          <a:p>
            <a:pPr fontAlgn="base" hangingPunct="0"/>
            <a:r>
              <a:rPr lang="bg-BG" dirty="0" smtClean="0"/>
              <a:t>Невъзможност за въздействие върху дистрибуцията, промоциите и рекламите;</a:t>
            </a:r>
          </a:p>
          <a:p>
            <a:pPr fontAlgn="base" hangingPunct="0"/>
            <a:r>
              <a:rPr lang="bg-BG" dirty="0" smtClean="0"/>
              <a:t>Ограничен поглед върху пазара;</a:t>
            </a:r>
          </a:p>
          <a:p>
            <a:r>
              <a:rPr lang="bg-BG" dirty="0" smtClean="0"/>
              <a:t>Задържане на продажбите на определен обект.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base" hangingPunct="0"/>
            <a:r>
              <a:rPr lang="bg-BG" dirty="0" smtClean="0"/>
              <a:t>Предлагане на тези продукти, услуги, обекти и дестинации, които посредникът сметне за добре, т.е. ограничаване на избора;</a:t>
            </a:r>
          </a:p>
          <a:p>
            <a:pPr fontAlgn="base" hangingPunct="0"/>
            <a:r>
              <a:rPr lang="bg-BG" dirty="0" smtClean="0"/>
              <a:t>Поднасяне на подвеждаща информация;</a:t>
            </a:r>
          </a:p>
          <a:p>
            <a:r>
              <a:rPr lang="bg-BG" dirty="0" smtClean="0"/>
              <a:t>Необосновано вдигане на цените, особено в резултат на консолидиране на посредниците.</a:t>
            </a:r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714380"/>
          </a:xfrm>
        </p:spPr>
        <p:txBody>
          <a:bodyPr>
            <a:normAutofit/>
          </a:bodyPr>
          <a:lstStyle/>
          <a:p>
            <a:pPr algn="ctr"/>
            <a:r>
              <a:rPr lang="bg-BG" sz="2000" b="1" dirty="0" smtClean="0"/>
              <a:t>1.2. Функции,  дейности и задачи на пътническата агенция</a:t>
            </a:r>
            <a:endParaRPr lang="bg-BG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20889"/>
            <a:ext cx="7886700" cy="3756074"/>
          </a:xfrm>
        </p:spPr>
        <p:txBody>
          <a:bodyPr/>
          <a:lstStyle/>
          <a:p>
            <a:pPr algn="just"/>
            <a:r>
              <a:rPr lang="en-US" dirty="0" smtClean="0"/>
              <a:t>      </a:t>
            </a:r>
            <a:r>
              <a:rPr lang="bg-BG" dirty="0" smtClean="0"/>
              <a:t>Основната функция на пътническата агенция е посредническата. Това е така, тъй като те действат като посредници между първичното туристическо предлагане и туристическото търсене. </a:t>
            </a:r>
          </a:p>
          <a:p>
            <a:pPr algn="just"/>
            <a:r>
              <a:rPr lang="bg-BG" dirty="0" smtClean="0"/>
              <a:t>	Организаторската /производствената/  функция се изразява в създаване, офериране и реализиране на туристически продукт, респективно организирано туристическо пътуване с обща цена.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pPr algn="just"/>
            <a:r>
              <a:rPr lang="bg-BG" sz="2200" dirty="0" smtClean="0"/>
              <a:t>Пътническата агенция има и редица специфични функции, по-важните от които са: търговска, пространствена, информационно-консултантска, маркетингова функции. </a:t>
            </a:r>
          </a:p>
          <a:p>
            <a:pPr algn="just"/>
            <a:r>
              <a:rPr lang="bg-BG" sz="2200" dirty="0" smtClean="0"/>
              <a:t>Реализацията на търговската функция се свежда до обединяване в своеобразен пакет на чужди услуги и продажбата му на потенциални и реални потребители. В днешни дни голяма част от мощните играчи на пазара на посредниците разполагат със собствена материално-техническа база за настаняване, изхранване и анимиране времето на туриста, включително авио- и автобусен превоз и продават собствен комплексен туристически продукт. По-малките от тях договарят контингенти стаи, база за изхранване на туристите, чартърен и автобусен превоз за извършване на трансфера.</a:t>
            </a:r>
          </a:p>
          <a:p>
            <a:endParaRPr lang="bg-BG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Реализацията на пространствената функция се свежда до елиминиране на фактора „териториална отдалеченост” между търсенето и предлагането. В наши дни разстоянията вече не са проблем, в същото време нараства свободното време, променят се социалните навици на хората, по отношение ползването на платения годишен отпуск, така че тук се явява необходимостта от посредник, който да свърже търсенето с предлагането във времето и пространството.</a:t>
            </a:r>
          </a:p>
          <a:p>
            <a:pPr algn="just"/>
            <a:r>
              <a:rPr lang="bg-BG" dirty="0" smtClean="0"/>
              <a:t>Информационно-консултантската функция се реализира чрез предоставяне на квалифицирани консултации както в етапа на търсене на туристическо пътуване,  така и по време на самото му провеждане под формата на информационни срещи /</a:t>
            </a:r>
            <a:r>
              <a:rPr lang="en-US" dirty="0" smtClean="0"/>
              <a:t>info meetings/ </a:t>
            </a:r>
            <a:r>
              <a:rPr lang="bg-BG" dirty="0" smtClean="0"/>
              <a:t>или беседи, изнесени от професионален екскурзовод.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39593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bg-BG" sz="2400" dirty="0" smtClean="0"/>
              <a:t>Приложението на маркетинговата функция на пътническата агенция се изразява в създаване на оптимални условия за среща на производители  и потребители на туристически продукт, стимулиране на търсенето, в резултат на което се подобрява качеството и се разнообразява предлагането, рекламиране както на продукта на определен хотел или ресторант, нощен бар или атракцион, така и на комплексния туристически продукт на съответна дестинация. </a:t>
            </a:r>
          </a:p>
          <a:p>
            <a:pPr algn="just"/>
            <a:r>
              <a:rPr lang="bg-BG" sz="2400" dirty="0" smtClean="0"/>
              <a:t>В зависимост от това дали пътническата агенция се представя от свое име и за своя сметка и работи на собствен риск и отговорност или се представя от чуждо име и работи срещу комисионно възнаграждение дейността й може да се раздели на две групи: организаторска (туроператорска) дейност и посредническа (агентска) дейност. Организаторска (туроператорска) дейност - това е производствената функция на пътническата агенция. Тя се състои в планиране, подготовка и провеждане на групови или единични туристически пътувания с обща цена. Основен недостатък в случая е огромния натиск, упражняван от туроператорите  за понижаване на цените от страна на контрагентите /хотелиери, ресторантьори и т.н./ или с други думи казано буквалното им определяне от страна на пътническата агенция. На мен лично голям туроператор ми е казвал ”или се съгласяваш на тези цени или аз пълня хотела отсреща”. </a:t>
            </a:r>
          </a:p>
          <a:p>
            <a:endParaRPr lang="bg-B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253037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В продукта на туроператорската дейност се разграничават четири групи елементи: </a:t>
            </a:r>
          </a:p>
          <a:p>
            <a:pPr lvl="0" algn="just"/>
            <a:r>
              <a:rPr lang="en-US" dirty="0" err="1" smtClean="0"/>
              <a:t>Първа</a:t>
            </a:r>
            <a:r>
              <a:rPr lang="en-US" dirty="0" smtClean="0"/>
              <a:t> </a:t>
            </a:r>
            <a:r>
              <a:rPr lang="en-US" dirty="0" err="1" smtClean="0"/>
              <a:t>група</a:t>
            </a:r>
            <a:r>
              <a:rPr lang="en-US" dirty="0" smtClean="0"/>
              <a:t> (</a:t>
            </a:r>
            <a:r>
              <a:rPr lang="en-US" dirty="0" err="1" smtClean="0"/>
              <a:t>организационни</a:t>
            </a:r>
            <a:r>
              <a:rPr lang="en-US" dirty="0" smtClean="0"/>
              <a:t> </a:t>
            </a:r>
            <a:r>
              <a:rPr lang="en-US" dirty="0" err="1" smtClean="0"/>
              <a:t>елементи</a:t>
            </a:r>
            <a:r>
              <a:rPr lang="en-US" dirty="0" smtClean="0"/>
              <a:t>) - </a:t>
            </a:r>
            <a:r>
              <a:rPr lang="bg-BG" dirty="0" smtClean="0"/>
              <a:t>р</a:t>
            </a:r>
            <a:r>
              <a:rPr lang="en-US" dirty="0" err="1" smtClean="0"/>
              <a:t>езервации</a:t>
            </a:r>
            <a:r>
              <a:rPr lang="en-US" dirty="0" smtClean="0"/>
              <a:t>, в </a:t>
            </a:r>
            <a:r>
              <a:rPr lang="en-US" dirty="0" err="1" smtClean="0"/>
              <a:t>които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уточняват</a:t>
            </a:r>
            <a:r>
              <a:rPr lang="en-US" dirty="0" smtClean="0"/>
              <a:t> </a:t>
            </a:r>
            <a:r>
              <a:rPr lang="bg-BG" dirty="0" smtClean="0"/>
              <a:t>п</a:t>
            </a:r>
            <a:r>
              <a:rPr lang="en-US" dirty="0" err="1" smtClean="0"/>
              <a:t>ериод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, </a:t>
            </a:r>
            <a:r>
              <a:rPr lang="bg-BG" dirty="0" smtClean="0"/>
              <a:t>ц</a:t>
            </a:r>
            <a:r>
              <a:rPr lang="en-US" dirty="0" err="1" smtClean="0"/>
              <a:t>ел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, </a:t>
            </a:r>
            <a:r>
              <a:rPr lang="bg-BG" dirty="0" smtClean="0"/>
              <a:t>видове т</a:t>
            </a:r>
            <a:r>
              <a:rPr lang="en-US" dirty="0" err="1" smtClean="0"/>
              <a:t>ранспорт</a:t>
            </a:r>
            <a:r>
              <a:rPr lang="en-US" dirty="0" smtClean="0"/>
              <a:t>, </a:t>
            </a:r>
            <a:r>
              <a:rPr lang="bg-BG" dirty="0" smtClean="0"/>
              <a:t>категоризация на средствата за подслон и места за настаняване</a:t>
            </a:r>
            <a:r>
              <a:rPr lang="en-US" dirty="0" smtClean="0"/>
              <a:t>, </a:t>
            </a:r>
            <a:r>
              <a:rPr lang="bg-BG" dirty="0" smtClean="0"/>
              <a:t>форми на изхранване</a:t>
            </a:r>
            <a:r>
              <a:rPr lang="en-US" dirty="0" smtClean="0"/>
              <a:t>, </a:t>
            </a:r>
            <a:r>
              <a:rPr lang="bg-BG" dirty="0" smtClean="0"/>
              <a:t>п</a:t>
            </a:r>
            <a:r>
              <a:rPr lang="en-US" dirty="0" err="1" smtClean="0"/>
              <a:t>родължителност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престоя</a:t>
            </a:r>
            <a:r>
              <a:rPr lang="en-US" dirty="0" smtClean="0"/>
              <a:t>, </a:t>
            </a:r>
            <a:r>
              <a:rPr lang="bg-BG" dirty="0" smtClean="0"/>
              <a:t>анимация, както и д</a:t>
            </a:r>
            <a:r>
              <a:rPr lang="en-US" dirty="0" err="1" smtClean="0"/>
              <a:t>опълнителни</a:t>
            </a:r>
            <a:r>
              <a:rPr lang="en-US" dirty="0" smtClean="0"/>
              <a:t> </a:t>
            </a:r>
            <a:r>
              <a:rPr lang="en-US" dirty="0" err="1" smtClean="0"/>
              <a:t>услуги</a:t>
            </a:r>
            <a:r>
              <a:rPr lang="bg-BG" dirty="0" smtClean="0"/>
              <a:t> като з</a:t>
            </a:r>
            <a:r>
              <a:rPr lang="en-US" dirty="0" err="1" smtClean="0"/>
              <a:t>астраховки</a:t>
            </a:r>
            <a:r>
              <a:rPr lang="en-US" dirty="0" smtClean="0"/>
              <a:t>, </a:t>
            </a:r>
            <a:r>
              <a:rPr lang="en-US" dirty="0" err="1" smtClean="0"/>
              <a:t>допълнителни</a:t>
            </a:r>
            <a:r>
              <a:rPr lang="en-US" dirty="0" smtClean="0"/>
              <a:t> </a:t>
            </a:r>
            <a:r>
              <a:rPr lang="en-US" dirty="0" err="1" smtClean="0"/>
              <a:t>посещения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музеи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спектакли</a:t>
            </a:r>
            <a:r>
              <a:rPr lang="en-US" dirty="0" smtClean="0"/>
              <a:t>, </a:t>
            </a:r>
            <a:r>
              <a:rPr lang="bg-BG" dirty="0" smtClean="0"/>
              <a:t>фестивали, карнавали и т.н., </a:t>
            </a:r>
            <a:r>
              <a:rPr lang="en-US" dirty="0" err="1" smtClean="0"/>
              <a:t>които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включени</a:t>
            </a:r>
            <a:r>
              <a:rPr lang="en-US" dirty="0" smtClean="0"/>
              <a:t> в </a:t>
            </a:r>
            <a:r>
              <a:rPr lang="en-US" dirty="0" err="1" smtClean="0"/>
              <a:t>пакетната</a:t>
            </a:r>
            <a:r>
              <a:rPr lang="en-US" dirty="0" smtClean="0"/>
              <a:t> </a:t>
            </a:r>
            <a:r>
              <a:rPr lang="en-US" dirty="0" err="1" smtClean="0"/>
              <a:t>цена</a:t>
            </a:r>
            <a:r>
              <a:rPr lang="en-US" dirty="0" smtClean="0"/>
              <a:t>.</a:t>
            </a:r>
            <a:endParaRPr lang="bg-BG" dirty="0" smtClean="0"/>
          </a:p>
          <a:p>
            <a:pPr algn="just"/>
            <a:r>
              <a:rPr lang="en-US" dirty="0" smtClean="0"/>
              <a:t>Only bed – </a:t>
            </a:r>
            <a:r>
              <a:rPr lang="bg-BG" dirty="0" smtClean="0"/>
              <a:t>само нощувка, без храна.</a:t>
            </a:r>
          </a:p>
          <a:p>
            <a:pPr algn="just"/>
            <a:r>
              <a:rPr lang="en-US" dirty="0" smtClean="0"/>
              <a:t>Bed and breakfast</a:t>
            </a:r>
            <a:r>
              <a:rPr lang="bg-BG" dirty="0" smtClean="0"/>
              <a:t> – нощувка и закуска.</a:t>
            </a:r>
          </a:p>
          <a:p>
            <a:pPr algn="just"/>
            <a:r>
              <a:rPr lang="en-US" dirty="0" smtClean="0"/>
              <a:t>Half  board </a:t>
            </a:r>
            <a:r>
              <a:rPr lang="bg-BG" dirty="0" smtClean="0"/>
              <a:t>– полупансион / нощувка, закуска и вечеря/.</a:t>
            </a:r>
          </a:p>
          <a:p>
            <a:pPr algn="just"/>
            <a:r>
              <a:rPr lang="en-US" dirty="0" smtClean="0"/>
              <a:t>Full board</a:t>
            </a:r>
            <a:r>
              <a:rPr lang="bg-BG" dirty="0" smtClean="0"/>
              <a:t> – пълен пансион / нощувка, закуска, обяд и вечеря/.</a:t>
            </a:r>
          </a:p>
          <a:p>
            <a:pPr algn="just"/>
            <a:r>
              <a:rPr lang="en-US" dirty="0" smtClean="0"/>
              <a:t>All inclusive</a:t>
            </a:r>
            <a:r>
              <a:rPr lang="bg-BG" dirty="0" smtClean="0"/>
              <a:t> – всичко включено в цената, алкохола е местен.</a:t>
            </a:r>
          </a:p>
          <a:p>
            <a:pPr algn="just"/>
            <a:r>
              <a:rPr lang="en-US" dirty="0" smtClean="0"/>
              <a:t>Ultra all inclusive</a:t>
            </a:r>
            <a:r>
              <a:rPr lang="bg-BG" dirty="0" smtClean="0"/>
              <a:t> – предлага и вносен алкохол.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2200" dirty="0" err="1" smtClean="0"/>
              <a:t>Втора</a:t>
            </a:r>
            <a:r>
              <a:rPr lang="en-US" sz="2200" dirty="0" smtClean="0"/>
              <a:t> </a:t>
            </a:r>
            <a:r>
              <a:rPr lang="en-US" sz="2200" dirty="0" err="1" smtClean="0"/>
              <a:t>група</a:t>
            </a:r>
            <a:r>
              <a:rPr lang="en-US" sz="2200" dirty="0" smtClean="0"/>
              <a:t> (</a:t>
            </a:r>
            <a:r>
              <a:rPr lang="bg-BG" sz="2200" dirty="0" smtClean="0"/>
              <a:t>и</a:t>
            </a:r>
            <a:r>
              <a:rPr lang="en-US" sz="2200" dirty="0" err="1" smtClean="0"/>
              <a:t>кономически</a:t>
            </a:r>
            <a:r>
              <a:rPr lang="en-US" sz="2200" dirty="0" smtClean="0"/>
              <a:t> </a:t>
            </a:r>
            <a:r>
              <a:rPr lang="en-US" sz="2200" dirty="0" err="1" smtClean="0"/>
              <a:t>елементи</a:t>
            </a:r>
            <a:r>
              <a:rPr lang="en-US" sz="2200" dirty="0" smtClean="0"/>
              <a:t>) - </a:t>
            </a:r>
            <a:r>
              <a:rPr lang="bg-BG" sz="2200" dirty="0" smtClean="0"/>
              <a:t>о</a:t>
            </a:r>
            <a:r>
              <a:rPr lang="en-US" sz="2200" dirty="0" err="1" smtClean="0"/>
              <a:t>бща</a:t>
            </a:r>
            <a:r>
              <a:rPr lang="en-US" sz="2200" dirty="0" smtClean="0"/>
              <a:t> </a:t>
            </a:r>
            <a:r>
              <a:rPr lang="en-US" sz="2200" dirty="0" err="1" smtClean="0"/>
              <a:t>цена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пътуването</a:t>
            </a:r>
            <a:r>
              <a:rPr lang="bg-BG" sz="2200" dirty="0" smtClean="0"/>
              <a:t>; с</a:t>
            </a:r>
            <a:r>
              <a:rPr lang="en-US" sz="2200" dirty="0" err="1" smtClean="0"/>
              <a:t>ъотношение</a:t>
            </a:r>
            <a:r>
              <a:rPr lang="en-US" sz="2200" dirty="0" smtClean="0"/>
              <a:t> </a:t>
            </a:r>
            <a:r>
              <a:rPr lang="en-US" sz="2200" dirty="0" err="1" smtClean="0"/>
              <a:t>цена</a:t>
            </a:r>
            <a:r>
              <a:rPr lang="bg-BG" sz="2200" dirty="0" smtClean="0"/>
              <a:t>/</a:t>
            </a:r>
            <a:r>
              <a:rPr lang="en-US" sz="2200" dirty="0" err="1" smtClean="0"/>
              <a:t>качество</a:t>
            </a:r>
            <a:r>
              <a:rPr lang="bg-BG" sz="2200" dirty="0" smtClean="0"/>
              <a:t>; р</a:t>
            </a:r>
            <a:r>
              <a:rPr lang="en-US" sz="2200" dirty="0" err="1" smtClean="0"/>
              <a:t>азмер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сумата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капарото</a:t>
            </a:r>
            <a:r>
              <a:rPr lang="en-US" sz="2200" dirty="0" smtClean="0"/>
              <a:t> (</a:t>
            </a:r>
            <a:r>
              <a:rPr lang="en-US" sz="2200" dirty="0" err="1" smtClean="0"/>
              <a:t>началната</a:t>
            </a:r>
            <a:r>
              <a:rPr lang="en-US" sz="2200" dirty="0" smtClean="0"/>
              <a:t> </a:t>
            </a:r>
            <a:r>
              <a:rPr lang="en-US" sz="2200" dirty="0" err="1" smtClean="0"/>
              <a:t>вноска</a:t>
            </a:r>
            <a:r>
              <a:rPr lang="en-US" sz="2200" dirty="0" smtClean="0"/>
              <a:t>)</a:t>
            </a:r>
            <a:r>
              <a:rPr lang="bg-BG" sz="2200" dirty="0" smtClean="0"/>
              <a:t>;  с</a:t>
            </a:r>
            <a:r>
              <a:rPr lang="en-US" sz="2200" dirty="0" err="1" smtClean="0"/>
              <a:t>умата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разходите</a:t>
            </a:r>
            <a:r>
              <a:rPr lang="en-US" sz="2200" dirty="0" smtClean="0"/>
              <a:t> </a:t>
            </a:r>
            <a:r>
              <a:rPr lang="en-US" sz="2200" dirty="0" err="1" smtClean="0"/>
              <a:t>за</a:t>
            </a:r>
            <a:r>
              <a:rPr lang="en-US" sz="2200" dirty="0" smtClean="0"/>
              <a:t> </a:t>
            </a:r>
            <a:r>
              <a:rPr lang="en-US" sz="2200" dirty="0" err="1" smtClean="0"/>
              <a:t>подготовката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пътуването</a:t>
            </a:r>
            <a:r>
              <a:rPr lang="bg-BG" sz="2200" dirty="0" smtClean="0"/>
              <a:t> - б</a:t>
            </a:r>
            <a:r>
              <a:rPr lang="en-US" sz="2200" dirty="0" err="1" smtClean="0"/>
              <a:t>руто</a:t>
            </a:r>
            <a:r>
              <a:rPr lang="en-US" sz="2200" dirty="0" smtClean="0"/>
              <a:t> </a:t>
            </a:r>
            <a:r>
              <a:rPr lang="en-US" sz="2200" dirty="0" err="1" smtClean="0"/>
              <a:t>дохода</a:t>
            </a:r>
            <a:r>
              <a:rPr lang="en-US" sz="2200" dirty="0" smtClean="0"/>
              <a:t> (</a:t>
            </a:r>
            <a:r>
              <a:rPr lang="en-US" sz="2200" dirty="0" err="1" smtClean="0"/>
              <a:t>печалбата</a:t>
            </a:r>
            <a:r>
              <a:rPr lang="en-US" sz="2200" dirty="0" smtClean="0"/>
              <a:t>)</a:t>
            </a:r>
            <a:r>
              <a:rPr lang="bg-BG" sz="2200" dirty="0" smtClean="0"/>
              <a:t>; тук би следвало да се предвиди и сума за д</a:t>
            </a:r>
            <a:r>
              <a:rPr lang="en-US" sz="2200" dirty="0" err="1" smtClean="0"/>
              <a:t>опълнителни</a:t>
            </a:r>
            <a:r>
              <a:rPr lang="en-US" sz="2200" dirty="0" smtClean="0"/>
              <a:t> </a:t>
            </a:r>
            <a:r>
              <a:rPr lang="bg-BG" sz="2200" dirty="0" smtClean="0"/>
              <a:t>/непредвидени/ </a:t>
            </a:r>
            <a:r>
              <a:rPr lang="en-US" sz="2200" dirty="0" err="1" smtClean="0"/>
              <a:t>разходи</a:t>
            </a:r>
            <a:r>
              <a:rPr lang="bg-BG" sz="2200" dirty="0" smtClean="0"/>
              <a:t>. </a:t>
            </a:r>
          </a:p>
          <a:p>
            <a:pPr lvl="0" algn="just"/>
            <a:r>
              <a:rPr lang="en-US" sz="2200" dirty="0" err="1" smtClean="0"/>
              <a:t>Трета</a:t>
            </a:r>
            <a:r>
              <a:rPr lang="en-US" sz="2200" dirty="0" smtClean="0"/>
              <a:t> </a:t>
            </a:r>
            <a:r>
              <a:rPr lang="en-US" sz="2200" dirty="0" err="1" smtClean="0"/>
              <a:t>група</a:t>
            </a:r>
            <a:r>
              <a:rPr lang="en-US" sz="2200" dirty="0" smtClean="0"/>
              <a:t> (</a:t>
            </a:r>
            <a:r>
              <a:rPr lang="bg-BG" sz="2200" dirty="0" smtClean="0"/>
              <a:t>п</a:t>
            </a:r>
            <a:r>
              <a:rPr lang="en-US" sz="2200" dirty="0" err="1" smtClean="0"/>
              <a:t>равни</a:t>
            </a:r>
            <a:r>
              <a:rPr lang="en-US" sz="2200" dirty="0" smtClean="0"/>
              <a:t> </a:t>
            </a:r>
            <a:r>
              <a:rPr lang="en-US" sz="2200" dirty="0" err="1" smtClean="0"/>
              <a:t>елементи</a:t>
            </a:r>
            <a:r>
              <a:rPr lang="en-US" sz="2200" dirty="0" smtClean="0"/>
              <a:t>) </a:t>
            </a:r>
            <a:r>
              <a:rPr lang="en-US" sz="2200" dirty="0" err="1" smtClean="0"/>
              <a:t>характеризира</a:t>
            </a:r>
            <a:r>
              <a:rPr lang="en-US" sz="2200" dirty="0" smtClean="0"/>
              <a:t> </a:t>
            </a:r>
            <a:r>
              <a:rPr lang="en-US" sz="2200" dirty="0" err="1" smtClean="0"/>
              <a:t>условията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договора</a:t>
            </a:r>
            <a:r>
              <a:rPr lang="en-US" sz="2200" dirty="0" smtClean="0"/>
              <a:t> </a:t>
            </a:r>
            <a:r>
              <a:rPr lang="en-US" sz="2200" dirty="0" err="1" smtClean="0"/>
              <a:t>между</a:t>
            </a:r>
            <a:r>
              <a:rPr lang="en-US" sz="2200" dirty="0" smtClean="0"/>
              <a:t> </a:t>
            </a:r>
            <a:r>
              <a:rPr lang="en-US" sz="2200" dirty="0" err="1" smtClean="0"/>
              <a:t>организатора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пътуването</a:t>
            </a:r>
            <a:r>
              <a:rPr lang="en-US" sz="2200" dirty="0" smtClean="0"/>
              <a:t> и </a:t>
            </a:r>
            <a:r>
              <a:rPr lang="en-US" sz="2200" dirty="0" err="1" smtClean="0"/>
              <a:t>клиента</a:t>
            </a:r>
            <a:r>
              <a:rPr lang="en-US" sz="2200" dirty="0" smtClean="0"/>
              <a:t>. </a:t>
            </a:r>
            <a:r>
              <a:rPr lang="bg-BG" sz="2200" dirty="0" smtClean="0"/>
              <a:t>Това са маршрут на пътуване; начална и крайна дата на пътуване, общата продължителност; основни услуги, включени в цената; вида на транспорта; местоположение и вид на обекта /средство за подслон или места за настаняване/, неговата категория и брой нощувки; брой и вида на хранене; посещения, екскурзии и трансфери, включени в общата цена; начин и срок на плащане на общата цена; други плащания, невключени в общата цена; р</a:t>
            </a:r>
            <a:r>
              <a:rPr lang="en-US" sz="2200" dirty="0" err="1" smtClean="0"/>
              <a:t>егламентиране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промени</a:t>
            </a:r>
            <a:r>
              <a:rPr lang="en-US" sz="2200" dirty="0" smtClean="0"/>
              <a:t> </a:t>
            </a:r>
            <a:r>
              <a:rPr lang="en-US" sz="2200" dirty="0" err="1" smtClean="0"/>
              <a:t>при</a:t>
            </a:r>
            <a:r>
              <a:rPr lang="en-US" sz="2200" dirty="0" smtClean="0"/>
              <a:t> </a:t>
            </a:r>
            <a:r>
              <a:rPr lang="en-US" sz="2200" dirty="0" err="1" smtClean="0"/>
              <a:t>резервации</a:t>
            </a:r>
            <a:r>
              <a:rPr lang="en-US" sz="2200" dirty="0" smtClean="0"/>
              <a:t> и </a:t>
            </a:r>
            <a:r>
              <a:rPr lang="en-US" sz="2200" dirty="0" err="1" smtClean="0"/>
              <a:t>записване</a:t>
            </a:r>
            <a:r>
              <a:rPr lang="bg-BG" sz="2200" dirty="0" smtClean="0"/>
              <a:t>, условия за анулиране на договора.</a:t>
            </a:r>
          </a:p>
          <a:p>
            <a:pPr algn="just"/>
            <a:r>
              <a:rPr lang="bg-BG" sz="2200" dirty="0" smtClean="0"/>
              <a:t>Четвърта група (Социални елементи) - консултации и съвети; имидж на туроператора; имидж на доставчика на услуги; имидж на туристическото място. Обикновено е 30% от стойността на пътуването.</a:t>
            </a:r>
          </a:p>
          <a:p>
            <a:pPr algn="just">
              <a:buNone/>
            </a:pPr>
            <a:endParaRPr lang="bg-BG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pPr lvl="0" algn="just"/>
            <a:r>
              <a:rPr lang="en-US" sz="2000" dirty="0" err="1" smtClean="0"/>
              <a:t>Дейностите</a:t>
            </a:r>
            <a:r>
              <a:rPr lang="en-US" sz="2000" dirty="0" smtClean="0"/>
              <a:t> и </a:t>
            </a:r>
            <a:r>
              <a:rPr lang="en-US" sz="2000" dirty="0" err="1" smtClean="0"/>
              <a:t>задачите</a:t>
            </a:r>
            <a:r>
              <a:rPr lang="en-US" sz="2000" dirty="0" smtClean="0"/>
              <a:t>, </a:t>
            </a:r>
            <a:r>
              <a:rPr lang="en-US" sz="2000" dirty="0" err="1" smtClean="0"/>
              <a:t>които</a:t>
            </a:r>
            <a:r>
              <a:rPr lang="en-US" sz="2000" dirty="0" smtClean="0"/>
              <a:t> </a:t>
            </a:r>
            <a:r>
              <a:rPr lang="en-US" sz="2000" dirty="0" err="1" smtClean="0"/>
              <a:t>служителите</a:t>
            </a:r>
            <a:r>
              <a:rPr lang="en-US" sz="2000" dirty="0" smtClean="0"/>
              <a:t> в </a:t>
            </a:r>
            <a:r>
              <a:rPr lang="en-US" sz="2000" dirty="0" err="1" smtClean="0"/>
              <a:t>пътническа</a:t>
            </a:r>
            <a:r>
              <a:rPr lang="en-US" sz="2000" dirty="0" smtClean="0"/>
              <a:t> </a:t>
            </a:r>
            <a:r>
              <a:rPr lang="en-US" sz="2000" dirty="0" err="1" smtClean="0"/>
              <a:t>агенция</a:t>
            </a:r>
            <a:r>
              <a:rPr lang="en-US" sz="2000" dirty="0" smtClean="0"/>
              <a:t> </a:t>
            </a:r>
            <a:r>
              <a:rPr lang="en-US" sz="2000" dirty="0" err="1" smtClean="0"/>
              <a:t>извършват</a:t>
            </a:r>
            <a:r>
              <a:rPr lang="en-US" sz="2000" dirty="0" smtClean="0"/>
              <a:t> </a:t>
            </a:r>
            <a:r>
              <a:rPr lang="en-US" sz="2000" dirty="0" err="1" smtClean="0"/>
              <a:t>могат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бъдат</a:t>
            </a:r>
            <a:r>
              <a:rPr lang="en-US" sz="2000" dirty="0" smtClean="0"/>
              <a:t> </a:t>
            </a:r>
            <a:r>
              <a:rPr lang="en-US" sz="2000" dirty="0" err="1" smtClean="0"/>
              <a:t>систематизирани</a:t>
            </a:r>
            <a:r>
              <a:rPr lang="en-US" sz="2000" dirty="0" smtClean="0"/>
              <a:t> </a:t>
            </a:r>
            <a:r>
              <a:rPr lang="en-US" sz="2000" dirty="0" err="1" smtClean="0"/>
              <a:t>до</a:t>
            </a:r>
            <a:r>
              <a:rPr lang="en-US" sz="2000" dirty="0" smtClean="0"/>
              <a:t>:</a:t>
            </a:r>
            <a:endParaRPr lang="bg-BG" sz="2000" dirty="0" smtClean="0"/>
          </a:p>
          <a:p>
            <a:pPr algn="just"/>
            <a:r>
              <a:rPr lang="bg-BG" sz="2000" dirty="0" smtClean="0"/>
              <a:t>Организира и контролира спазването на правилата за здравословен и безопасен труд (ЗБУТ) и опазване на околната среда.</a:t>
            </a:r>
          </a:p>
          <a:p>
            <a:pPr lvl="0" algn="just"/>
            <a:r>
              <a:rPr lang="bg-BG" sz="2000" dirty="0" smtClean="0"/>
              <a:t>Организира туристическото обслужване.	</a:t>
            </a:r>
          </a:p>
          <a:p>
            <a:pPr lvl="0" algn="just"/>
            <a:r>
              <a:rPr lang="bg-BG" sz="2000" dirty="0" smtClean="0"/>
              <a:t>Организира туристическата агентска дейност.	</a:t>
            </a:r>
          </a:p>
          <a:p>
            <a:pPr algn="just"/>
            <a:r>
              <a:rPr lang="bg-BG" sz="2000" dirty="0" smtClean="0"/>
              <a:t>Информира и консултира клиентите във връзка с покупката и потреблението на туристически продукти и/или услуги.</a:t>
            </a:r>
          </a:p>
          <a:p>
            <a:pPr lvl="0" algn="just"/>
            <a:r>
              <a:rPr lang="bg-BG" sz="2000" dirty="0" smtClean="0"/>
              <a:t>Посредничи, резервира, продава и реализира туристически продукти и/или услуги.	</a:t>
            </a:r>
          </a:p>
          <a:p>
            <a:pPr algn="just"/>
            <a:r>
              <a:rPr lang="bg-BG" sz="2000" dirty="0" smtClean="0"/>
              <a:t>Извършва плащания, води сметки, изготвя счетоводни документи и отчети.</a:t>
            </a:r>
          </a:p>
          <a:p>
            <a:pPr lvl="0" algn="just"/>
            <a:endParaRPr lang="bg-BG" sz="2000" dirty="0" smtClean="0"/>
          </a:p>
          <a:p>
            <a:pPr algn="just"/>
            <a:endParaRPr lang="bg-BG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12712"/>
            <a:ext cx="7886700" cy="432048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bg-BG" b="1" dirty="0" smtClean="0"/>
              <a:t>1.3. Класификация </a:t>
            </a:r>
            <a:r>
              <a:rPr lang="bg-BG" b="1" dirty="0"/>
              <a:t>на пътническите </a:t>
            </a:r>
            <a:r>
              <a:rPr lang="bg-BG" b="1" dirty="0" smtClean="0"/>
              <a:t>агенции</a:t>
            </a:r>
            <a:endParaRPr lang="bg-BG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fontScale="92500" lnSpcReduction="10000"/>
          </a:bodyPr>
          <a:lstStyle/>
          <a:p>
            <a:r>
              <a:rPr lang="bg-BG" b="1" i="1" dirty="0" smtClean="0"/>
              <a:t>►</a:t>
            </a:r>
            <a:r>
              <a:rPr lang="en-US" b="1" i="1" dirty="0" smtClean="0"/>
              <a:t>В </a:t>
            </a:r>
            <a:r>
              <a:rPr lang="en-US" b="1" i="1" dirty="0" err="1" smtClean="0"/>
              <a:t>зависимост</a:t>
            </a:r>
            <a:r>
              <a:rPr lang="en-US" b="1" i="1" dirty="0" smtClean="0"/>
              <a:t> </a:t>
            </a:r>
            <a:r>
              <a:rPr lang="en-US" b="1" i="1" dirty="0" err="1" smtClean="0"/>
              <a:t>от</a:t>
            </a:r>
            <a:r>
              <a:rPr lang="en-US" b="1" i="1" dirty="0" smtClean="0"/>
              <a:t> </a:t>
            </a:r>
            <a:r>
              <a:rPr lang="en-US" b="1" i="1" dirty="0" err="1" smtClean="0"/>
              <a:t>това</a:t>
            </a:r>
            <a:r>
              <a:rPr lang="en-US" b="1" i="1" dirty="0" smtClean="0"/>
              <a:t>, </a:t>
            </a:r>
            <a:r>
              <a:rPr lang="en-US" b="1" i="1" dirty="0" err="1" smtClean="0"/>
              <a:t>коя</a:t>
            </a:r>
            <a:r>
              <a:rPr lang="en-US" b="1" i="1" dirty="0" smtClean="0"/>
              <a:t> </a:t>
            </a:r>
            <a:r>
              <a:rPr lang="en-US" b="1" i="1" dirty="0" err="1" smtClean="0"/>
              <a:t>от</a:t>
            </a:r>
            <a:r>
              <a:rPr lang="en-US" b="1" i="1" dirty="0" smtClean="0"/>
              <a:t> </a:t>
            </a:r>
            <a:r>
              <a:rPr lang="en-US" b="1" i="1" dirty="0" err="1" smtClean="0"/>
              <a:t>дейностите</a:t>
            </a:r>
            <a:r>
              <a:rPr lang="en-US" b="1" i="1" dirty="0" smtClean="0"/>
              <a:t> е  </a:t>
            </a:r>
            <a:r>
              <a:rPr lang="en-US" b="1" i="1" dirty="0" err="1" smtClean="0"/>
              <a:t>характерна</a:t>
            </a:r>
            <a:r>
              <a:rPr lang="en-US" b="1" i="1" dirty="0" smtClean="0"/>
              <a:t> и </a:t>
            </a:r>
            <a:r>
              <a:rPr lang="en-US" b="1" i="1" dirty="0" err="1" smtClean="0"/>
              <a:t>преобладаваща</a:t>
            </a:r>
            <a:r>
              <a:rPr lang="en-US" b="1" i="1" dirty="0" smtClean="0"/>
              <a:t>:</a:t>
            </a:r>
            <a:endParaRPr lang="bg-BG" dirty="0" smtClean="0"/>
          </a:p>
          <a:p>
            <a:r>
              <a:rPr lang="bg-BG" dirty="0" smtClean="0"/>
              <a:t>	- Туроператори, осъществяващи в преобладаваща степен организаторска (производствена) дейност и създаващи собствен продукт. Характерно за типичния им вид е, че те не се занимават с продажбата на организираните от тях пътувания с обща цена, а предоставят това на туристически агенции. Много често обаче туроператорите осъществяват сами продажбата на продукта си, чрез собствени бюра, филиали, агентури, интернет и др. </a:t>
            </a:r>
          </a:p>
          <a:p>
            <a:r>
              <a:rPr lang="bg-BG" dirty="0" smtClean="0"/>
              <a:t>	- Турагентите обикновено предлагат само чужди услуги, т.е. осъществяват посредническа дейност, срещу която получават комисионно възнаграждение. Самата комисионна обикновено се формира като процент, но може да бъде и твърда сума от всяка продажба. И за тази група в практиката са известни случаи на извършване на организаторска дейност, или с други думи казано производство на собствени услуги. </a:t>
            </a:r>
          </a:p>
          <a:p>
            <a:r>
              <a:rPr lang="bg-BG" dirty="0" smtClean="0"/>
              <a:t>	Това деление е, разбира се условно, тъй като в реалната практика абсолютно не се срещат представители само на единия или само на другия вид</a:t>
            </a:r>
            <a:endParaRPr lang="bg-BG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2500"/>
          </a:bodyPr>
          <a:lstStyle/>
          <a:p>
            <a:r>
              <a:rPr lang="bg-BG" sz="2400" b="1" i="1" dirty="0" smtClean="0"/>
              <a:t>►</a:t>
            </a:r>
            <a:r>
              <a:rPr lang="bg-BG" b="1" i="1" dirty="0" smtClean="0"/>
              <a:t>Според характера на търговската дейност са три вида: ангросисти (едро), детайлисти (дребно), полуангросисти (смесени);</a:t>
            </a:r>
            <a:endParaRPr lang="bg-BG" dirty="0" smtClean="0"/>
          </a:p>
          <a:p>
            <a:pPr algn="just"/>
            <a:r>
              <a:rPr lang="bg-BG" dirty="0" smtClean="0"/>
              <a:t>	- Ангросистите организират пътувания, а самите продажби ги предоставят на други. Те не осъществяват пряк контакт с клиента и се отъждествяват с търговци на едро. Към настоящия момент, обаче продават чрез собствени агентури, разкрити във всяка дестинация, в която оперират.</a:t>
            </a:r>
          </a:p>
          <a:p>
            <a:pPr algn="just"/>
            <a:r>
              <a:rPr lang="bg-BG" dirty="0" smtClean="0"/>
              <a:t>	- Детайлистите се занимават само с продажба на самолетни билети и чужди продукти, директно на клиентите и се отъждествяват с продавачи на дребно. Задължително изискване е наличието на ИАТА сертификат в единия случай за физическо лице, което добива права да продава билети за самолети и според българското законодателство това е необходимо още при получаване на права да регистрираш агенция, а другия случай е при регистирана вече агенция да се притежават права да се издават самолетни билети.</a:t>
            </a:r>
          </a:p>
          <a:p>
            <a:pPr algn="just"/>
            <a:r>
              <a:rPr lang="bg-BG" dirty="0" smtClean="0"/>
              <a:t>	- Полуангросистите продават част от пътуванията директно на туристите, а друга част предоставят на търговци на дребно.</a:t>
            </a:r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pPr algn="just"/>
            <a:r>
              <a:rPr lang="bg-BG" b="1" i="1" dirty="0" smtClean="0"/>
              <a:t>►</a:t>
            </a:r>
            <a:r>
              <a:rPr lang="bg-BG" sz="2000" b="1" i="1" dirty="0" smtClean="0"/>
              <a:t>Според обема на дейността се делят на малки, средни и големи пътнически агенции.</a:t>
            </a:r>
            <a:endParaRPr lang="bg-BG" sz="2000" dirty="0" smtClean="0"/>
          </a:p>
          <a:p>
            <a:pPr lvl="0" algn="just"/>
            <a:r>
              <a:rPr lang="bg-BG" sz="2000" dirty="0" smtClean="0"/>
              <a:t>За малките турагенции е характерно малък брой обслужени клиенти, малък годишен оборот и малоброен състав на персонала. Те се занимават предимно с посредническа дейност, но е възможно и да организират туристически пътувания с обща цена.</a:t>
            </a:r>
          </a:p>
          <a:p>
            <a:pPr lvl="0" algn="just"/>
            <a:r>
              <a:rPr lang="bg-BG" sz="2000" dirty="0" smtClean="0"/>
              <a:t>Средните турагенции имат по-голям брой клиенти, оборот и по-голяма численост на персонала. Те се занимават предимно със смесен тип дейност, като често притежават и собствени пътнически средства.</a:t>
            </a:r>
          </a:p>
          <a:p>
            <a:pPr lvl="0" algn="just"/>
            <a:r>
              <a:rPr lang="bg-BG" sz="2000" dirty="0" smtClean="0"/>
              <a:t>Големите турагенции са мощни предприятия с голям обем оборот, многобройни клиенти, голяма численост на персонала. Обикновено разполагат със собствен авио и автобусен парк, включително луксозни пътнически кораби за провеждане на круизи. 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35760"/>
          </a:xfrm>
        </p:spPr>
        <p:txBody>
          <a:bodyPr>
            <a:normAutofit/>
          </a:bodyPr>
          <a:lstStyle/>
          <a:p>
            <a:pPr algn="just"/>
            <a:r>
              <a:rPr lang="bg-BG" b="1" i="1" dirty="0" smtClean="0"/>
              <a:t>►Според произхода на капитала се делят на:</a:t>
            </a:r>
            <a:endParaRPr lang="bg-BG" dirty="0" smtClean="0"/>
          </a:p>
          <a:p>
            <a:pPr lvl="0" algn="just"/>
            <a:r>
              <a:rPr lang="bg-BG" dirty="0" smtClean="0"/>
              <a:t>Професионални – регистрирани от професионалисти в бранша или от предприемачи, достатъчно умни да наемат професионалисти.</a:t>
            </a:r>
          </a:p>
          <a:p>
            <a:pPr algn="just"/>
            <a:r>
              <a:rPr lang="bg-BG" dirty="0" smtClean="0"/>
              <a:t>Непрофесионални – създадени с капитал, натрупан извън туристическата сфера. Основната цел на тяхното съществуване, изън реализиране на печалба, разбира се е балансиране на финансовите резултати от другите видове бизнеси. </a:t>
            </a:r>
          </a:p>
          <a:p>
            <a:pPr algn="just"/>
            <a:r>
              <a:rPr lang="bg-BG" dirty="0" smtClean="0"/>
              <a:t>Типа на туроператора в случая донякъде зависи от това дали оперират на емитивни или рецептивни пазари. Обикновено, обаче работят и като приемащи и като изпращащи или с други думи казано смесени.</a:t>
            </a:r>
          </a:p>
          <a:p>
            <a:endParaRPr lang="bg-BG" dirty="0" smtClean="0"/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r>
              <a:rPr lang="bg-BG" b="1" i="1" dirty="0" smtClean="0"/>
              <a:t>►Според мястото на предоставяне на туристическите услуги те се делят на: </a:t>
            </a:r>
            <a:endParaRPr lang="bg-BG" dirty="0" smtClean="0"/>
          </a:p>
          <a:p>
            <a:r>
              <a:rPr lang="en-US" dirty="0" smtClean="0"/>
              <a:t>-	Incoming tour operator. </a:t>
            </a:r>
            <a:r>
              <a:rPr lang="bg-BG" dirty="0" smtClean="0"/>
              <a:t>Приемащите туристически агенти предоставят една или няколко допълнителни туристически услуги, които са включени в предварително закупения туристически пакет или се заплащат отделно.</a:t>
            </a:r>
          </a:p>
          <a:p>
            <a:r>
              <a:rPr lang="en-US" dirty="0" smtClean="0"/>
              <a:t>-     Outgoing tour operator. </a:t>
            </a:r>
            <a:r>
              <a:rPr lang="bg-BG" dirty="0" smtClean="0"/>
              <a:t>Изпращащият туроператор организирва обслужването на своите туристи в приемащото място чрез свои представители и контрагенти - приемащи туроператори и агенти.</a:t>
            </a:r>
          </a:p>
          <a:p>
            <a:r>
              <a:rPr lang="bg-BG" dirty="0" smtClean="0"/>
              <a:t>	-      mixed tour operator. Смесените туроператори оперират и като изпращащи зад граница свои сънародници и като партньори на чуждестранна туристическа агенция, на чийто туристи предоставят основни и допълнителни туристически услуги.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891</TotalTime>
  <Words>1900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Custom Design</vt:lpstr>
      <vt:lpstr>                      ТУРОПЕРАТОРСКА, АГЕНТСКА И ТУРИСТИЧЕСКА ТРАНСПОРТНА ДЕЙНОСТ</vt:lpstr>
      <vt:lpstr>Глава първа Пътническата агенция в системата на туризма 1.1. Характеристика и определение на пътническата агенция</vt:lpstr>
      <vt:lpstr>Характеристики на услугите:</vt:lpstr>
      <vt:lpstr>Характеристики на услугите:</vt:lpstr>
      <vt:lpstr>По-важни страни от същностната характеристика на пътническата агенция:</vt:lpstr>
      <vt:lpstr>По-важни страни от същностната характеристика на пътническата агенция:</vt:lpstr>
      <vt:lpstr>Предимства от използването на посредници в туризма :</vt:lpstr>
      <vt:lpstr>Предимства от използването на посредници в туризма :</vt:lpstr>
      <vt:lpstr>Недостатъци от използването на посредници в туризма:</vt:lpstr>
      <vt:lpstr>1.2. Функции,  дейности и задачи на пътническата агенция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1.3. Класификация на пътническите агенции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Milena Andonova</cp:lastModifiedBy>
  <cp:revision>89</cp:revision>
  <dcterms:created xsi:type="dcterms:W3CDTF">2013-04-20T06:46:52Z</dcterms:created>
  <dcterms:modified xsi:type="dcterms:W3CDTF">2018-10-18T19:44:32Z</dcterms:modified>
</cp:coreProperties>
</file>