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48" r:id="rId3"/>
    <p:sldId id="371" r:id="rId4"/>
    <p:sldId id="372" r:id="rId5"/>
    <p:sldId id="349" r:id="rId6"/>
    <p:sldId id="350" r:id="rId7"/>
    <p:sldId id="351" r:id="rId8"/>
    <p:sldId id="352" r:id="rId9"/>
    <p:sldId id="353" r:id="rId10"/>
    <p:sldId id="354" r:id="rId11"/>
    <p:sldId id="355" r:id="rId12"/>
    <p:sldId id="356" r:id="rId13"/>
    <p:sldId id="357" r:id="rId14"/>
    <p:sldId id="358" r:id="rId15"/>
    <p:sldId id="359" r:id="rId16"/>
    <p:sldId id="360" r:id="rId17"/>
    <p:sldId id="361" r:id="rId18"/>
    <p:sldId id="362" r:id="rId19"/>
    <p:sldId id="363" r:id="rId20"/>
    <p:sldId id="364" r:id="rId21"/>
    <p:sldId id="365" r:id="rId22"/>
    <p:sldId id="366" r:id="rId23"/>
    <p:sldId id="367" r:id="rId24"/>
    <p:sldId id="368" r:id="rId25"/>
    <p:sldId id="3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5" autoAdjust="0"/>
    <p:restoredTop sz="94660" autoAdjust="0"/>
  </p:normalViewPr>
  <p:slideViewPr>
    <p:cSldViewPr snapToGrid="0">
      <p:cViewPr varScale="1">
        <p:scale>
          <a:sx n="71" d="100"/>
          <a:sy n="71" d="100"/>
        </p:scale>
        <p:origin x="-120" y="-444"/>
      </p:cViewPr>
      <p:guideLst>
        <p:guide orient="horz" pos="2160"/>
        <p:guide pos="3840"/>
      </p:guideLst>
    </p:cSldViewPr>
  </p:slideViewPr>
  <p:outlineViewPr>
    <p:cViewPr>
      <p:scale>
        <a:sx n="33" d="100"/>
        <a:sy n="33" d="100"/>
      </p:scale>
      <p:origin x="0" y="135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A94E8F-28AE-4272-BD74-58F4F4B7D989}" type="datetimeFigureOut">
              <a:rPr lang="bg-BG" smtClean="0"/>
              <a:pPr/>
              <a:t>12.11.2017 г.</a:t>
            </a:fld>
            <a:endParaRPr lang="bg-BG"/>
          </a:p>
        </p:txBody>
      </p:sp>
      <p:sp>
        <p:nvSpPr>
          <p:cNvPr id="4" name="Контейнер за изображение на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758936-5EF1-402C-A29F-6A67C55735D4}" type="slidenum">
              <a:rPr lang="bg-BG" smtClean="0"/>
              <a:pPr/>
              <a:t>‹#›</a:t>
            </a:fld>
            <a:endParaRPr lang="bg-B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397746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203279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343404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9951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92431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405657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696877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2158063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92885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06758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4062039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bg-BG"/>
          </a:p>
        </p:txBody>
      </p:sp>
      <p:sp>
        <p:nvSpPr>
          <p:cNvPr id="3" name="Content Placeholder 2"/>
          <p:cNvSpPr>
            <a:spLocks noGrp="1"/>
          </p:cNvSpPr>
          <p:nvPr>
            <p:ph sz="quarter" idx="1"/>
          </p:nvPr>
        </p:nvSpPr>
        <p:spPr>
          <a:xfrm>
            <a:off x="12192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quarter" idx="2"/>
          </p:nvPr>
        </p:nvSpPr>
        <p:spPr>
          <a:xfrm>
            <a:off x="12192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half" idx="3"/>
          </p:nvPr>
        </p:nvSpPr>
        <p:spPr>
          <a:xfrm>
            <a:off x="65024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Rectangle 9"/>
          <p:cNvSpPr>
            <a:spLocks noGrp="1" noChangeArrowheads="1"/>
          </p:cNvSpPr>
          <p:nvPr>
            <p:ph type="dt" sz="half" idx="10"/>
          </p:nvPr>
        </p:nvSpPr>
        <p:spPr>
          <a:ln/>
        </p:spPr>
        <p:txBody>
          <a:bodyPr/>
          <a:lstStyle>
            <a:lvl1pPr>
              <a:defRPr/>
            </a:lvl1pPr>
          </a:lstStyle>
          <a:p>
            <a:pPr>
              <a:defRPr/>
            </a:pPr>
            <a:endParaRPr lang="bg-BG"/>
          </a:p>
        </p:txBody>
      </p:sp>
      <p:sp>
        <p:nvSpPr>
          <p:cNvPr id="7" name="Rectangle 10"/>
          <p:cNvSpPr>
            <a:spLocks noGrp="1" noChangeArrowheads="1"/>
          </p:cNvSpPr>
          <p:nvPr>
            <p:ph type="ftr" sz="quarter" idx="11"/>
          </p:nvPr>
        </p:nvSpPr>
        <p:spPr>
          <a:ln/>
        </p:spPr>
        <p:txBody>
          <a:bodyPr/>
          <a:lstStyle>
            <a:lvl1pPr>
              <a:defRPr/>
            </a:lvl1pPr>
          </a:lstStyle>
          <a:p>
            <a:pPr>
              <a:defRPr/>
            </a:pPr>
            <a:endParaRPr lang="bg-BG"/>
          </a:p>
        </p:txBody>
      </p:sp>
      <p:sp>
        <p:nvSpPr>
          <p:cNvPr id="8" name="Rectangle 11"/>
          <p:cNvSpPr>
            <a:spLocks noGrp="1" noChangeArrowheads="1"/>
          </p:cNvSpPr>
          <p:nvPr>
            <p:ph type="sldNum" sz="quarter" idx="12"/>
          </p:nvPr>
        </p:nvSpPr>
        <p:spPr>
          <a:ln/>
        </p:spPr>
        <p:txBody>
          <a:bodyPr/>
          <a:lstStyle>
            <a:lvl1pPr>
              <a:defRPr/>
            </a:lvl1pPr>
          </a:lstStyle>
          <a:p>
            <a:pPr>
              <a:defRPr/>
            </a:pPr>
            <a:fld id="{E9EA3E0E-EEDC-44CA-B87A-8D2CC1D23E97}" type="slidenum">
              <a:rPr lang="bg-BG"/>
              <a:pPr>
                <a:defRPr/>
              </a:pPr>
              <a:t>‹#›</a:t>
            </a:fld>
            <a:endParaRPr lang="bg-BG"/>
          </a:p>
        </p:txBody>
      </p:sp>
    </p:spTree>
  </p:cSld>
  <p:clrMapOvr>
    <a:masterClrMapping/>
  </p:clrMapOvr>
  <p:transition spd="med">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19200" y="277813"/>
            <a:ext cx="10363200" cy="1143000"/>
          </a:xfrm>
        </p:spPr>
        <p:txBody>
          <a:bodyPr/>
          <a:lstStyle/>
          <a:p>
            <a:r>
              <a:rPr lang="en-US" smtClean="0"/>
              <a:t>Click to edit Master title style</a:t>
            </a:r>
            <a:endParaRPr lang="bg-BG"/>
          </a:p>
        </p:txBody>
      </p:sp>
      <p:sp>
        <p:nvSpPr>
          <p:cNvPr id="3" name="Content Placeholder 2"/>
          <p:cNvSpPr>
            <a:spLocks noGrp="1"/>
          </p:cNvSpPr>
          <p:nvPr>
            <p:ph sz="quarter" idx="1"/>
          </p:nvPr>
        </p:nvSpPr>
        <p:spPr>
          <a:xfrm>
            <a:off x="12192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Content Placeholder 4"/>
          <p:cNvSpPr>
            <a:spLocks noGrp="1"/>
          </p:cNvSpPr>
          <p:nvPr>
            <p:ph sz="quarter" idx="3"/>
          </p:nvPr>
        </p:nvSpPr>
        <p:spPr>
          <a:xfrm>
            <a:off x="12192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Content Placeholder 5"/>
          <p:cNvSpPr>
            <a:spLocks noGrp="1"/>
          </p:cNvSpPr>
          <p:nvPr>
            <p:ph sz="quarter" idx="4"/>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Rectangle 9"/>
          <p:cNvSpPr>
            <a:spLocks noGrp="1" noChangeArrowheads="1"/>
          </p:cNvSpPr>
          <p:nvPr>
            <p:ph type="dt" sz="half" idx="10"/>
          </p:nvPr>
        </p:nvSpPr>
        <p:spPr>
          <a:ln/>
        </p:spPr>
        <p:txBody>
          <a:bodyPr/>
          <a:lstStyle>
            <a:lvl1pPr>
              <a:defRPr/>
            </a:lvl1pPr>
          </a:lstStyle>
          <a:p>
            <a:pPr>
              <a:defRPr/>
            </a:pPr>
            <a:endParaRPr lang="bg-BG"/>
          </a:p>
        </p:txBody>
      </p:sp>
      <p:sp>
        <p:nvSpPr>
          <p:cNvPr id="8" name="Rectangle 10"/>
          <p:cNvSpPr>
            <a:spLocks noGrp="1" noChangeArrowheads="1"/>
          </p:cNvSpPr>
          <p:nvPr>
            <p:ph type="ftr" sz="quarter" idx="11"/>
          </p:nvPr>
        </p:nvSpPr>
        <p:spPr>
          <a:ln/>
        </p:spPr>
        <p:txBody>
          <a:bodyPr/>
          <a:lstStyle>
            <a:lvl1pPr>
              <a:defRPr/>
            </a:lvl1pPr>
          </a:lstStyle>
          <a:p>
            <a:pPr>
              <a:defRPr/>
            </a:pPr>
            <a:endParaRPr lang="bg-BG"/>
          </a:p>
        </p:txBody>
      </p:sp>
      <p:sp>
        <p:nvSpPr>
          <p:cNvPr id="9" name="Rectangle 11"/>
          <p:cNvSpPr>
            <a:spLocks noGrp="1" noChangeArrowheads="1"/>
          </p:cNvSpPr>
          <p:nvPr>
            <p:ph type="sldNum" sz="quarter" idx="12"/>
          </p:nvPr>
        </p:nvSpPr>
        <p:spPr>
          <a:ln/>
        </p:spPr>
        <p:txBody>
          <a:bodyPr/>
          <a:lstStyle>
            <a:lvl1pPr>
              <a:defRPr/>
            </a:lvl1pPr>
          </a:lstStyle>
          <a:p>
            <a:pPr>
              <a:defRPr/>
            </a:pPr>
            <a:fld id="{8B61CCE5-A8AD-41D9-9161-61B018E62FBA}" type="slidenum">
              <a:rPr lang="bg-BG"/>
              <a:pPr>
                <a:defRPr/>
              </a:pPr>
              <a:t>‹#›</a:t>
            </a:fld>
            <a:endParaRPr lang="bg-BG"/>
          </a:p>
        </p:txBody>
      </p:sp>
    </p:spTree>
  </p:cSld>
  <p:clrMapOvr>
    <a:masterClrMapping/>
  </p:clrMapOvr>
  <p:transition spd="med">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7813"/>
            <a:ext cx="10363200" cy="1143000"/>
          </a:xfrm>
        </p:spPr>
        <p:txBody>
          <a:bodyPr/>
          <a:lstStyle/>
          <a:p>
            <a:r>
              <a:rPr lang="en-US" smtClean="0"/>
              <a:t>Click to edit Master title style</a:t>
            </a:r>
            <a:endParaRPr lang="bg-BG"/>
          </a:p>
        </p:txBody>
      </p:sp>
      <p:sp>
        <p:nvSpPr>
          <p:cNvPr id="3" name="Text Placeholder 2"/>
          <p:cNvSpPr>
            <a:spLocks noGrp="1"/>
          </p:cNvSpPr>
          <p:nvPr>
            <p:ph type="body" sz="half" idx="1"/>
          </p:nvPr>
        </p:nvSpPr>
        <p:spPr>
          <a:xfrm>
            <a:off x="1219200" y="1600201"/>
            <a:ext cx="508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quarter" idx="2"/>
          </p:nvPr>
        </p:nvSpPr>
        <p:spPr>
          <a:xfrm>
            <a:off x="6502400" y="1600201"/>
            <a:ext cx="508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Content Placeholder 4"/>
          <p:cNvSpPr>
            <a:spLocks noGrp="1"/>
          </p:cNvSpPr>
          <p:nvPr>
            <p:ph sz="quarter" idx="3"/>
          </p:nvPr>
        </p:nvSpPr>
        <p:spPr>
          <a:xfrm>
            <a:off x="6502400" y="3941763"/>
            <a:ext cx="508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Rectangle 9"/>
          <p:cNvSpPr>
            <a:spLocks noGrp="1" noChangeArrowheads="1"/>
          </p:cNvSpPr>
          <p:nvPr>
            <p:ph type="dt" sz="half" idx="10"/>
          </p:nvPr>
        </p:nvSpPr>
        <p:spPr>
          <a:ln/>
        </p:spPr>
        <p:txBody>
          <a:bodyPr/>
          <a:lstStyle>
            <a:lvl1pPr>
              <a:defRPr/>
            </a:lvl1pPr>
          </a:lstStyle>
          <a:p>
            <a:pPr>
              <a:defRPr/>
            </a:pPr>
            <a:endParaRPr lang="bg-BG"/>
          </a:p>
        </p:txBody>
      </p:sp>
      <p:sp>
        <p:nvSpPr>
          <p:cNvPr id="7" name="Rectangle 10"/>
          <p:cNvSpPr>
            <a:spLocks noGrp="1" noChangeArrowheads="1"/>
          </p:cNvSpPr>
          <p:nvPr>
            <p:ph type="ftr" sz="quarter" idx="11"/>
          </p:nvPr>
        </p:nvSpPr>
        <p:spPr>
          <a:ln/>
        </p:spPr>
        <p:txBody>
          <a:bodyPr/>
          <a:lstStyle>
            <a:lvl1pPr>
              <a:defRPr/>
            </a:lvl1pPr>
          </a:lstStyle>
          <a:p>
            <a:pPr>
              <a:defRPr/>
            </a:pPr>
            <a:endParaRPr lang="bg-BG"/>
          </a:p>
        </p:txBody>
      </p:sp>
      <p:sp>
        <p:nvSpPr>
          <p:cNvPr id="8" name="Rectangle 11"/>
          <p:cNvSpPr>
            <a:spLocks noGrp="1" noChangeArrowheads="1"/>
          </p:cNvSpPr>
          <p:nvPr>
            <p:ph type="sldNum" sz="quarter" idx="12"/>
          </p:nvPr>
        </p:nvSpPr>
        <p:spPr>
          <a:ln/>
        </p:spPr>
        <p:txBody>
          <a:bodyPr/>
          <a:lstStyle>
            <a:lvl1pPr>
              <a:defRPr/>
            </a:lvl1pPr>
          </a:lstStyle>
          <a:p>
            <a:pPr>
              <a:defRPr/>
            </a:pPr>
            <a:fld id="{D5C13A20-1DDB-4212-913A-20F59A62E924}" type="slidenum">
              <a:rPr lang="bg-BG"/>
              <a:pPr>
                <a:defRPr/>
              </a:pPr>
              <a:t>‹#›</a:t>
            </a:fld>
            <a:endParaRPr lang="bg-BG"/>
          </a:p>
        </p:txBody>
      </p:sp>
    </p:spTree>
  </p:cSld>
  <p:clrMapOvr>
    <a:masterClrMapping/>
  </p:clrMapOvr>
  <p:transition spd="med">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A8509-BFB2-44E7-A838-5EF596C72BCD}" type="datetimeFigureOut">
              <a:rPr lang="en-US" smtClean="0"/>
              <a:pPr/>
              <a:t>11/12/2017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715226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9.jpeg"/><Relationship Id="rId7"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5.jpeg"/><Relationship Id="rId7"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4.jpeg"/><Relationship Id="rId7" Type="http://schemas.openxmlformats.org/officeDocument/2006/relationships/image" Target="../media/image4.jpeg"/><Relationship Id="rId2"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7.jpeg"/><Relationship Id="rId7" Type="http://schemas.openxmlformats.org/officeDocument/2006/relationships/image" Target="../media/image4.jpeg"/><Relationship Id="rId2" Type="http://schemas.openxmlformats.org/officeDocument/2006/relationships/image" Target="../media/image26.jpeg"/><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0.jpeg"/><Relationship Id="rId7" Type="http://schemas.openxmlformats.org/officeDocument/2006/relationships/image" Target="../media/image4.jpeg"/><Relationship Id="rId2" Type="http://schemas.openxmlformats.org/officeDocument/2006/relationships/image" Target="../media/image29.jpeg"/><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3.jpeg"/><Relationship Id="rId7" Type="http://schemas.openxmlformats.org/officeDocument/2006/relationships/image" Target="../media/image4.jpeg"/><Relationship Id="rId2" Type="http://schemas.openxmlformats.org/officeDocument/2006/relationships/image" Target="../media/image32.jpeg"/><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2.png"/><Relationship Id="rId2" Type="http://schemas.openxmlformats.org/officeDocument/2006/relationships/image" Target="../media/image37.jpeg"/><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41.jpeg"/><Relationship Id="rId7" Type="http://schemas.openxmlformats.org/officeDocument/2006/relationships/image" Target="../media/image3.jpeg"/><Relationship Id="rId2" Type="http://schemas.openxmlformats.org/officeDocument/2006/relationships/image" Target="../media/image40.jpeg"/><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2.png"/><Relationship Id="rId2" Type="http://schemas.openxmlformats.org/officeDocument/2006/relationships/image" Target="../media/image44.jpeg"/><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47.jpeg"/><Relationship Id="rId7" Type="http://schemas.openxmlformats.org/officeDocument/2006/relationships/image" Target="../media/image3.jpeg"/><Relationship Id="rId2" Type="http://schemas.openxmlformats.org/officeDocument/2006/relationships/image" Target="../media/image46.jpeg"/><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2.png"/><Relationship Id="rId2" Type="http://schemas.openxmlformats.org/officeDocument/2006/relationships/image" Target="../media/image50.jpeg"/><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2.png"/><Relationship Id="rId2" Type="http://schemas.openxmlformats.org/officeDocument/2006/relationships/image" Target="../media/image54.jpeg"/><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24750"/>
            <a:ext cx="9144000" cy="548641"/>
          </a:xfrm>
        </p:spPr>
        <p:txBody>
          <a:bodyPr>
            <a:noAutofit/>
          </a:bodyPr>
          <a:lstStyle/>
          <a:p>
            <a:r>
              <a:rPr lang="en-US" sz="4000" dirty="0" smtClean="0">
                <a:solidFill>
                  <a:schemeClr val="accent5">
                    <a:lumMod val="75000"/>
                  </a:schemeClr>
                </a:solidFill>
              </a:rPr>
              <a:t>YOUTH TOUR</a:t>
            </a:r>
            <a:endParaRPr lang="en-US" sz="4000" dirty="0">
              <a:solidFill>
                <a:schemeClr val="accent5">
                  <a:lumMod val="75000"/>
                </a:schemeClr>
              </a:solidFill>
            </a:endParaRPr>
          </a:p>
        </p:txBody>
      </p:sp>
      <p:sp>
        <p:nvSpPr>
          <p:cNvPr id="3" name="Subtitle 2"/>
          <p:cNvSpPr>
            <a:spLocks noGrp="1"/>
          </p:cNvSpPr>
          <p:nvPr>
            <p:ph type="subTitle" idx="1"/>
          </p:nvPr>
        </p:nvSpPr>
        <p:spPr>
          <a:xfrm>
            <a:off x="1524000" y="2673391"/>
            <a:ext cx="9144000" cy="1655762"/>
          </a:xfrm>
        </p:spPr>
        <p:txBody>
          <a:bodyPr>
            <a:normAutofit/>
          </a:bodyPr>
          <a:lstStyle/>
          <a:p>
            <a:endParaRPr lang="en-US" sz="4000" dirty="0" smtClean="0">
              <a:effectLst>
                <a:outerShdw blurRad="38100" dist="38100" dir="2700000" algn="tl">
                  <a:srgbClr val="FFFFFF"/>
                </a:outerShdw>
              </a:effectLst>
              <a:latin typeface="Footlight MT Light" pitchFamily="18" charset="0"/>
            </a:endParaRPr>
          </a:p>
          <a:p>
            <a:r>
              <a:rPr lang="en-US" sz="4000" dirty="0" smtClean="0">
                <a:effectLst>
                  <a:outerShdw blurRad="38100" dist="38100" dir="2700000" algn="tl">
                    <a:srgbClr val="FFFFFF"/>
                  </a:outerShdw>
                </a:effectLst>
                <a:latin typeface="Footlight MT Light" pitchFamily="18" charset="0"/>
              </a:rPr>
              <a:t>CULTURAL</a:t>
            </a:r>
            <a:r>
              <a:rPr lang="en-US" sz="4000" dirty="0" smtClean="0">
                <a:effectLst>
                  <a:outerShdw blurRad="38100" dist="38100" dir="2700000" algn="tl">
                    <a:srgbClr val="FFFFFF"/>
                  </a:outerShdw>
                </a:effectLst>
                <a:latin typeface="Footlight MT Light" pitchFamily="18" charset="0"/>
              </a:rPr>
              <a:t> TOURISM IN BULGARIA</a:t>
            </a:r>
            <a:endParaRPr lang="en-US" sz="4000" dirty="0" smtClean="0">
              <a:effectLst>
                <a:outerShdw blurRad="38100" dist="38100" dir="2700000" algn="tl">
                  <a:srgbClr val="FFFFFF"/>
                </a:outerShdw>
              </a:effectLst>
              <a:latin typeface="Footlight MT Light"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1435990" y="391605"/>
            <a:ext cx="3587831" cy="112337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sp>
        <p:nvSpPr>
          <p:cNvPr id="7" name="TextBox 6"/>
          <p:cNvSpPr txBox="1"/>
          <p:nvPr/>
        </p:nvSpPr>
        <p:spPr>
          <a:xfrm>
            <a:off x="1523999" y="5550946"/>
            <a:ext cx="9481073" cy="830997"/>
          </a:xfrm>
          <a:prstGeom prst="rect">
            <a:avLst/>
          </a:prstGeom>
          <a:noFill/>
        </p:spPr>
        <p:txBody>
          <a:bodyPr wrap="square" rtlCol="0">
            <a:spAutoFit/>
          </a:bodyPr>
          <a:lstStyle/>
          <a:p>
            <a:r>
              <a:rPr lang="en-US" sz="1200" dirty="0" smtClean="0">
                <a:solidFill>
                  <a:schemeClr val="accent5">
                    <a:lumMod val="75000"/>
                  </a:schemeClr>
                </a:solidFill>
              </a:rPr>
              <a:t>This publication has been produced with the assistance of the European Union through the </a:t>
            </a:r>
            <a:r>
              <a:rPr lang="en-US" sz="1200" dirty="0" err="1" smtClean="0">
                <a:solidFill>
                  <a:schemeClr val="accent5">
                    <a:lumMod val="75000"/>
                  </a:schemeClr>
                </a:solidFill>
              </a:rPr>
              <a:t>Interreg</a:t>
            </a:r>
            <a:r>
              <a:rPr lang="en-US" sz="1200" dirty="0" smtClean="0">
                <a:solidFill>
                  <a:schemeClr val="accent5">
                    <a:lumMod val="75000"/>
                  </a:schemeClr>
                </a:solidFill>
              </a:rPr>
              <a:t>-IPA CBC Bulgaria-Turkey </a:t>
            </a:r>
            <a:r>
              <a:rPr lang="en-US" sz="1200" dirty="0" err="1" smtClean="0">
                <a:solidFill>
                  <a:schemeClr val="accent5">
                    <a:lumMod val="75000"/>
                  </a:schemeClr>
                </a:solidFill>
              </a:rPr>
              <a:t>Programme</a:t>
            </a:r>
            <a:r>
              <a:rPr lang="en-US" sz="1200" dirty="0" smtClean="0">
                <a:solidFill>
                  <a:schemeClr val="accent5">
                    <a:lumMod val="75000"/>
                  </a:schemeClr>
                </a:solidFill>
              </a:rPr>
              <a:t>, CCI No 2014TC16I5CB005.</a:t>
            </a:r>
          </a:p>
          <a:p>
            <a:r>
              <a:rPr lang="en-US" sz="1200" dirty="0" smtClean="0">
                <a:solidFill>
                  <a:schemeClr val="accent5">
                    <a:lumMod val="75000"/>
                  </a:schemeClr>
                </a:solidFill>
              </a:rPr>
              <a:t>The contents of this publication are the sole responsibility of Geo Milev English Language Secondary School and can in no way be taken to reflect the views of the European Union or the Managing Authority of the </a:t>
            </a:r>
            <a:r>
              <a:rPr lang="en-US" sz="1200" dirty="0" err="1" smtClean="0">
                <a:solidFill>
                  <a:schemeClr val="accent5">
                    <a:lumMod val="75000"/>
                  </a:schemeClr>
                </a:solidFill>
              </a:rPr>
              <a:t>Programme</a:t>
            </a:r>
            <a:r>
              <a:rPr lang="en-US" sz="1200" dirty="0" smtClean="0">
                <a:solidFill>
                  <a:schemeClr val="accent5">
                    <a:lumMod val="75000"/>
                  </a:schemeClr>
                </a:solidFill>
              </a:rPr>
              <a:t>.</a:t>
            </a:r>
            <a:endParaRPr lang="en-US" sz="1200" dirty="0">
              <a:solidFill>
                <a:schemeClr val="accent5">
                  <a:lumMod val="75000"/>
                </a:schemeClr>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spTree>
    <p:extLst>
      <p:ext uri="{BB962C8B-B14F-4D97-AF65-F5344CB8AC3E}">
        <p14:creationId xmlns:p14="http://schemas.microsoft.com/office/powerpoint/2010/main" xmlns="" val="3756069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1200151" y="5307014"/>
            <a:ext cx="10363200" cy="858837"/>
          </a:xfrm>
        </p:spPr>
        <p:txBody>
          <a:bodyPr>
            <a:normAutofit fontScale="92500" lnSpcReduction="10000"/>
          </a:bodyPr>
          <a:lstStyle/>
          <a:p>
            <a:pPr eaLnBrk="1" hangingPunct="1">
              <a:lnSpc>
                <a:spcPct val="90000"/>
              </a:lnSpc>
            </a:pPr>
            <a:r>
              <a:rPr lang="en-US" smtClean="0"/>
              <a:t>Bulgaria is in Europe. </a:t>
            </a:r>
          </a:p>
          <a:p>
            <a:pPr eaLnBrk="1" hangingPunct="1">
              <a:lnSpc>
                <a:spcPct val="90000"/>
              </a:lnSpc>
            </a:pPr>
            <a:r>
              <a:rPr lang="en-US" smtClean="0"/>
              <a:t>It is situated on the Balkan Peninsula</a:t>
            </a:r>
            <a:r>
              <a:rPr lang="en-US" sz="2400" smtClean="0"/>
              <a:t>.</a:t>
            </a:r>
            <a:endParaRPr lang="bg-BG" sz="2400" smtClean="0"/>
          </a:p>
        </p:txBody>
      </p:sp>
      <p:pic>
        <p:nvPicPr>
          <p:cNvPr id="4100" name="Picture 4" descr="ultimate-bulgaria"/>
          <p:cNvPicPr>
            <a:picLocks noChangeAspect="1" noChangeArrowheads="1"/>
          </p:cNvPicPr>
          <p:nvPr/>
        </p:nvPicPr>
        <p:blipFill>
          <a:blip r:embed="rId2" cstate="print"/>
          <a:srcRect/>
          <a:stretch>
            <a:fillRect/>
          </a:stretch>
        </p:blipFill>
        <p:spPr bwMode="auto">
          <a:xfrm>
            <a:off x="2266951" y="1700214"/>
            <a:ext cx="8053916" cy="3457575"/>
          </a:xfrm>
          <a:prstGeom prst="rect">
            <a:avLst/>
          </a:prstGeom>
          <a:noFill/>
          <a:ln w="9525">
            <a:noFill/>
            <a:miter lim="800000"/>
            <a:headEnd/>
            <a:tailEnd/>
          </a:ln>
        </p:spPr>
      </p:pic>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pPr algn="just">
              <a:buNone/>
            </a:pPr>
            <a:r>
              <a:rPr lang="en-US" dirty="0" smtClean="0"/>
              <a:t>		Cultural </a:t>
            </a:r>
            <a:r>
              <a:rPr lang="en-US" dirty="0" smtClean="0"/>
              <a:t>tourism is a combination of two concepts - culture and tourism. To be entirely accurate we have to consider the concept "culture" in its narrow and broad sense. In a narrow sense, the term "culture" refers to historical and artistic aspects of a sector, such as monuments, museums, etc., and how they are presented in the classic tourist catalogues. In a broader sense, the culture includes customs, traditions, crafts, historical and modern technical monuments, national cuisine, language, etc. It is there with everything we do, it is shown in public and private life, in our daily lives, in our holidays and in our </a:t>
            </a:r>
            <a:r>
              <a:rPr lang="en-US" dirty="0" smtClean="0"/>
              <a:t>beliefs.</a:t>
            </a:r>
            <a:endParaRPr lang="bg-BG" dirty="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838199" y="1825624"/>
            <a:ext cx="10981765" cy="5032375"/>
          </a:xfrm>
        </p:spPr>
        <p:txBody>
          <a:bodyPr>
            <a:noAutofit/>
          </a:bodyPr>
          <a:lstStyle/>
          <a:p>
            <a:pPr algn="just"/>
            <a:r>
              <a:rPr lang="en-US" sz="2000" dirty="0" smtClean="0">
                <a:latin typeface="Times New Roman" pitchFamily="18" charset="0"/>
                <a:cs typeface="Times New Roman" pitchFamily="18" charset="0"/>
              </a:rPr>
              <a:t>Cultural tourism is a child of two parents - Culture and Tourism, as a result of "marriage" of the two they have formed one union. Therefore, the trends in the development of cultural tourism largely reflect the trends of the role of cultural heritage and tourism in today and tomorrow's world.</a:t>
            </a:r>
            <a:endParaRPr lang="bg-BG"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Today, in the era of globalization and unprecedented mobility, cultural heritage determines the choice of the human living environment. The settings with memory more lasting begin to attract people and investment activities</a:t>
            </a:r>
            <a:r>
              <a:rPr lang="en-US" sz="2000" dirty="0" smtClean="0">
                <a:latin typeface="Times New Roman" pitchFamily="18" charset="0"/>
                <a:cs typeface="Times New Roman" pitchFamily="18" charset="0"/>
              </a:rPr>
              <a:t>.</a:t>
            </a:r>
            <a:endParaRPr lang="bg-BG"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In recent years, cultural tourism has developed as one of the most successful tourism industries in the world. The number of tourists motivated by culture and heritage is constantly growing.</a:t>
            </a:r>
            <a:endParaRPr lang="bg-BG"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Tourism practices promote cultural heritage as a true "gold mine" for the development of national economies.</a:t>
            </a:r>
            <a:endParaRPr lang="bg-BG"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relationship between cultural and natural resources of Bulgaria makes it an attractive as well as competitive tourist destination. Bulgaria is a country with high potential for tourism development, consisting of its cultural heritage.</a:t>
            </a:r>
            <a:endParaRPr lang="bg-BG"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As a result, </a:t>
            </a:r>
            <a:r>
              <a:rPr lang="en-US" sz="2000" dirty="0" smtClean="0">
                <a:latin typeface="Times New Roman" pitchFamily="18" charset="0"/>
                <a:cs typeface="Times New Roman" pitchFamily="18" charset="0"/>
              </a:rPr>
              <a:t>we </a:t>
            </a:r>
            <a:r>
              <a:rPr lang="en-US" sz="2000" dirty="0" smtClean="0">
                <a:latin typeface="Times New Roman" pitchFamily="18" charset="0"/>
                <a:cs typeface="Times New Roman" pitchFamily="18" charset="0"/>
              </a:rPr>
              <a:t>can summarize that the tangible and intangible cultural heritage and natural attractions can be an engine for economic growth in Bulgaria that not only stimulates the local economy, but also national.</a:t>
            </a:r>
            <a:endParaRPr lang="bg-BG" sz="2000" dirty="0" smtClean="0">
              <a:latin typeface="Times New Roman" pitchFamily="18" charset="0"/>
              <a:cs typeface="Times New Roman" pitchFamily="18" charset="0"/>
            </a:endParaRPr>
          </a:p>
          <a:p>
            <a:pPr algn="just"/>
            <a:endParaRPr lang="bg-BG" sz="2000" dirty="0"/>
          </a:p>
        </p:txBody>
      </p:sp>
      <p:grpSp>
        <p:nvGrpSpPr>
          <p:cNvPr id="4" name="Заглавие 3"/>
          <p:cNvGrpSpPr>
            <a:grpSpLocks noGrp="1"/>
          </p:cNvGrpSpPr>
          <p:nvPr>
            <p:ph type="title"/>
          </p:nvPr>
        </p:nvGrpSpPr>
        <p:grpSpPr>
          <a:xfrm>
            <a:off x="838200" y="365125"/>
            <a:ext cx="10515600" cy="1325563"/>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6"/>
          <p:cNvSpPr>
            <a:spLocks noGrp="1" noChangeArrowheads="1"/>
          </p:cNvSpPr>
          <p:nvPr>
            <p:ph type="body" sz="half" idx="3"/>
          </p:nvPr>
        </p:nvSpPr>
        <p:spPr/>
        <p:txBody>
          <a:bodyPr/>
          <a:lstStyle/>
          <a:p>
            <a:pPr eaLnBrk="1" hangingPunct="1"/>
            <a:endParaRPr lang="en-US" dirty="0" smtClean="0"/>
          </a:p>
          <a:p>
            <a:pPr eaLnBrk="1" hangingPunct="1"/>
            <a:endParaRPr lang="en-US" dirty="0" smtClean="0"/>
          </a:p>
          <a:p>
            <a:pPr eaLnBrk="1" hangingPunct="1"/>
            <a:r>
              <a:rPr lang="en-US" dirty="0" smtClean="0"/>
              <a:t>Bulgaria </a:t>
            </a:r>
            <a:r>
              <a:rPr lang="en-US" dirty="0" smtClean="0"/>
              <a:t>was founded in 681. It is one of the oldest countries in Europe.</a:t>
            </a:r>
          </a:p>
          <a:p>
            <a:pPr eaLnBrk="1" hangingPunct="1"/>
            <a:endParaRPr lang="en-US" dirty="0" smtClean="0"/>
          </a:p>
          <a:p>
            <a:pPr eaLnBrk="1" hangingPunct="1"/>
            <a:r>
              <a:rPr lang="en-US" dirty="0" err="1" smtClean="0"/>
              <a:t>Pliska</a:t>
            </a:r>
            <a:r>
              <a:rPr lang="en-US" dirty="0" smtClean="0"/>
              <a:t> was the first Bulgarian capital.</a:t>
            </a:r>
            <a:endParaRPr lang="bg-BG" dirty="0" smtClean="0"/>
          </a:p>
        </p:txBody>
      </p:sp>
      <p:pic>
        <p:nvPicPr>
          <p:cNvPr id="5124" name="Picture 7" descr="PANAGYURISTE_0"/>
          <p:cNvPicPr>
            <a:picLocks noChangeAspect="1" noChangeArrowheads="1"/>
          </p:cNvPicPr>
          <p:nvPr>
            <p:ph sz="quarter" idx="1"/>
          </p:nvPr>
        </p:nvPicPr>
        <p:blipFill>
          <a:blip r:embed="rId2" cstate="print"/>
          <a:srcRect/>
          <a:stretch>
            <a:fillRect/>
          </a:stretch>
        </p:blipFill>
        <p:spPr>
          <a:xfrm>
            <a:off x="1674285" y="1600201"/>
            <a:ext cx="4169833" cy="2189163"/>
          </a:xfrm>
          <a:noFill/>
        </p:spPr>
      </p:pic>
      <p:pic>
        <p:nvPicPr>
          <p:cNvPr id="5125" name="Picture 8" descr="DSC09425"/>
          <p:cNvPicPr>
            <a:picLocks noChangeAspect="1" noChangeArrowheads="1"/>
          </p:cNvPicPr>
          <p:nvPr>
            <p:ph sz="quarter" idx="2"/>
          </p:nvPr>
        </p:nvPicPr>
        <p:blipFill>
          <a:blip r:embed="rId3" cstate="print"/>
          <a:srcRect/>
          <a:stretch>
            <a:fillRect/>
          </a:stretch>
        </p:blipFill>
        <p:spPr>
          <a:xfrm>
            <a:off x="1678517" y="3941763"/>
            <a:ext cx="4224867" cy="2189162"/>
          </a:xfrm>
          <a:noFill/>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8" descr="sofia-ndk"/>
          <p:cNvPicPr>
            <a:picLocks noChangeAspect="1" noChangeArrowheads="1"/>
          </p:cNvPicPr>
          <p:nvPr>
            <p:ph sz="quarter" idx="1"/>
          </p:nvPr>
        </p:nvPicPr>
        <p:blipFill>
          <a:blip r:embed="rId2" cstate="print"/>
          <a:srcRect/>
          <a:stretch>
            <a:fillRect/>
          </a:stretch>
        </p:blipFill>
        <p:spPr>
          <a:xfrm>
            <a:off x="1007534" y="1700213"/>
            <a:ext cx="3710517" cy="2189162"/>
          </a:xfrm>
          <a:noFill/>
        </p:spPr>
      </p:pic>
      <p:pic>
        <p:nvPicPr>
          <p:cNvPr id="6148" name="Picture 9" descr="thumb_da085ca6232849705ebe0b1c2fdb9a1bef40d1d0"/>
          <p:cNvPicPr>
            <a:picLocks noChangeAspect="1" noChangeArrowheads="1"/>
          </p:cNvPicPr>
          <p:nvPr>
            <p:ph sz="quarter" idx="2"/>
          </p:nvPr>
        </p:nvPicPr>
        <p:blipFill>
          <a:blip r:embed="rId3" cstate="print"/>
          <a:srcRect/>
          <a:stretch>
            <a:fillRect/>
          </a:stretch>
        </p:blipFill>
        <p:spPr>
          <a:xfrm>
            <a:off x="4847167" y="1700213"/>
            <a:ext cx="3263900" cy="2189162"/>
          </a:xfrm>
          <a:noFill/>
        </p:spPr>
      </p:pic>
      <p:pic>
        <p:nvPicPr>
          <p:cNvPr id="6149" name="Picture 10" descr="sofia-naroden-teatar"/>
          <p:cNvPicPr>
            <a:picLocks noChangeAspect="1" noChangeArrowheads="1"/>
          </p:cNvPicPr>
          <p:nvPr>
            <p:ph sz="quarter" idx="3"/>
          </p:nvPr>
        </p:nvPicPr>
        <p:blipFill>
          <a:blip r:embed="rId4" cstate="print"/>
          <a:srcRect/>
          <a:stretch>
            <a:fillRect/>
          </a:stretch>
        </p:blipFill>
        <p:spPr>
          <a:xfrm>
            <a:off x="8303685" y="1700213"/>
            <a:ext cx="3661833" cy="2189162"/>
          </a:xfrm>
          <a:noFill/>
        </p:spPr>
      </p:pic>
      <p:pic>
        <p:nvPicPr>
          <p:cNvPr id="6150" name="Picture 11" descr="parlia_nevski"/>
          <p:cNvPicPr>
            <a:picLocks noChangeAspect="1" noChangeArrowheads="1"/>
          </p:cNvPicPr>
          <p:nvPr>
            <p:ph sz="quarter" idx="4"/>
          </p:nvPr>
        </p:nvPicPr>
        <p:blipFill>
          <a:blip r:embed="rId5" cstate="print"/>
          <a:srcRect/>
          <a:stretch>
            <a:fillRect/>
          </a:stretch>
        </p:blipFill>
        <p:spPr>
          <a:xfrm>
            <a:off x="912285" y="3933826"/>
            <a:ext cx="3839633" cy="2303463"/>
          </a:xfrm>
          <a:noFill/>
        </p:spPr>
      </p:pic>
      <p:sp>
        <p:nvSpPr>
          <p:cNvPr id="6151" name="Text Box 12"/>
          <p:cNvSpPr txBox="1">
            <a:spLocks noChangeArrowheads="1"/>
          </p:cNvSpPr>
          <p:nvPr/>
        </p:nvSpPr>
        <p:spPr bwMode="auto">
          <a:xfrm>
            <a:off x="5422901" y="4221164"/>
            <a:ext cx="6144684" cy="1200329"/>
          </a:xfrm>
          <a:prstGeom prst="rect">
            <a:avLst/>
          </a:prstGeom>
          <a:noFill/>
          <a:ln w="9525">
            <a:noFill/>
            <a:miter lim="800000"/>
            <a:headEnd/>
            <a:tailEnd/>
          </a:ln>
        </p:spPr>
        <p:txBody>
          <a:bodyPr>
            <a:spAutoFit/>
          </a:bodyPr>
          <a:lstStyle/>
          <a:p>
            <a:pPr>
              <a:spcBef>
                <a:spcPct val="50000"/>
              </a:spcBef>
              <a:defRPr/>
            </a:pPr>
            <a:r>
              <a:rPr lang="en-US" sz="2400" dirty="0">
                <a:latin typeface="+mn-lt"/>
              </a:rPr>
              <a:t>Sofia is the capital of Bulgaria. Sofia is an ancient city with a rich history. The city was founded by a Thracian tribe 3000 years ago.</a:t>
            </a:r>
            <a:endParaRPr lang="bg-BG" sz="2400" dirty="0">
              <a:latin typeface="+mn-lt"/>
            </a:endParaRPr>
          </a:p>
        </p:txBody>
      </p:sp>
      <p:grpSp>
        <p:nvGrpSpPr>
          <p:cNvPr id="8" name="Групиране 7"/>
          <p:cNvGrpSpPr/>
          <p:nvPr/>
        </p:nvGrpSpPr>
        <p:grpSpPr>
          <a:xfrm>
            <a:off x="1176346" y="259644"/>
            <a:ext cx="9957322" cy="1187607"/>
            <a:chOff x="1176346" y="207130"/>
            <a:chExt cx="9957322" cy="1240121"/>
          </a:xfrm>
        </p:grpSpPr>
        <p:pic>
          <p:nvPicPr>
            <p:cNvPr id="9" name="Picture 6"/>
            <p:cNvPicPr>
              <a:picLocks noChangeAspect="1"/>
            </p:cNvPicPr>
            <p:nvPr/>
          </p:nvPicPr>
          <p:blipFill rotWithShape="1">
            <a:blip r:embed="rId6"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10" name="Picture 8"/>
            <p:cNvPicPr>
              <a:picLocks noChangeAspect="1"/>
            </p:cNvPicPr>
            <p:nvPr/>
          </p:nvPicPr>
          <p:blipFill rotWithShape="1">
            <a:blip r:embed="rId7"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1"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2" name="Picture 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6"/>
          <p:cNvSpPr>
            <a:spLocks noGrp="1" noChangeArrowheads="1"/>
          </p:cNvSpPr>
          <p:nvPr>
            <p:ph type="body" sz="half" idx="3"/>
          </p:nvPr>
        </p:nvSpPr>
        <p:spPr/>
        <p:txBody>
          <a:bodyPr/>
          <a:lstStyle/>
          <a:p>
            <a:pPr eaLnBrk="1" hangingPunct="1"/>
            <a:endParaRPr lang="en-US" sz="2400" dirty="0" smtClean="0"/>
          </a:p>
          <a:p>
            <a:pPr eaLnBrk="1" hangingPunct="1"/>
            <a:endParaRPr lang="en-US" sz="2400" dirty="0" smtClean="0"/>
          </a:p>
          <a:p>
            <a:pPr eaLnBrk="1" hangingPunct="1"/>
            <a:r>
              <a:rPr lang="en-US" sz="2400" dirty="0" smtClean="0"/>
              <a:t>Sofia - There </a:t>
            </a:r>
            <a:r>
              <a:rPr lang="en-US" sz="2400" dirty="0" smtClean="0"/>
              <a:t>are a lot of museums, universities, theatres, monuments, famous buildings and parks.</a:t>
            </a:r>
          </a:p>
          <a:p>
            <a:pPr eaLnBrk="1" hangingPunct="1"/>
            <a:endParaRPr lang="en-US" sz="2400" dirty="0" smtClean="0"/>
          </a:p>
          <a:p>
            <a:pPr eaLnBrk="1" hangingPunct="1"/>
            <a:r>
              <a:rPr lang="en-US" sz="2400" dirty="0" smtClean="0"/>
              <a:t>The Alexander </a:t>
            </a:r>
            <a:r>
              <a:rPr lang="en-US" sz="2400" dirty="0" err="1" smtClean="0"/>
              <a:t>Nevski</a:t>
            </a:r>
            <a:r>
              <a:rPr lang="en-US" sz="2400" dirty="0" smtClean="0"/>
              <a:t> Cathedral is the biggest church in Bulgaria.</a:t>
            </a:r>
            <a:endParaRPr lang="bg-BG" sz="2400" dirty="0" smtClean="0"/>
          </a:p>
        </p:txBody>
      </p:sp>
      <p:pic>
        <p:nvPicPr>
          <p:cNvPr id="7172" name="Picture 7" descr="sofia-university-for-web"/>
          <p:cNvPicPr>
            <a:picLocks noChangeAspect="1" noChangeArrowheads="1"/>
          </p:cNvPicPr>
          <p:nvPr>
            <p:ph sz="quarter" idx="1"/>
          </p:nvPr>
        </p:nvPicPr>
        <p:blipFill>
          <a:blip r:embed="rId2" cstate="print"/>
          <a:srcRect/>
          <a:stretch>
            <a:fillRect/>
          </a:stretch>
        </p:blipFill>
        <p:spPr>
          <a:xfrm>
            <a:off x="1811867" y="1600201"/>
            <a:ext cx="3996267" cy="2189163"/>
          </a:xfrm>
          <a:noFill/>
        </p:spPr>
      </p:pic>
      <p:pic>
        <p:nvPicPr>
          <p:cNvPr id="7173" name="Picture 8" descr="alnevski"/>
          <p:cNvPicPr>
            <a:picLocks noChangeAspect="1" noChangeArrowheads="1"/>
          </p:cNvPicPr>
          <p:nvPr>
            <p:ph sz="quarter" idx="2"/>
          </p:nvPr>
        </p:nvPicPr>
        <p:blipFill>
          <a:blip r:embed="rId3" cstate="print"/>
          <a:srcRect/>
          <a:stretch>
            <a:fillRect/>
          </a:stretch>
        </p:blipFill>
        <p:spPr>
          <a:xfrm>
            <a:off x="1710267" y="3941763"/>
            <a:ext cx="4097867" cy="2189162"/>
          </a:xfrm>
          <a:noFill/>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9" descr="pamporovo"/>
          <p:cNvPicPr>
            <a:picLocks noChangeAspect="1" noChangeArrowheads="1"/>
          </p:cNvPicPr>
          <p:nvPr>
            <p:ph sz="quarter" idx="1"/>
          </p:nvPr>
        </p:nvPicPr>
        <p:blipFill>
          <a:blip r:embed="rId2" cstate="print"/>
          <a:srcRect/>
          <a:stretch>
            <a:fillRect/>
          </a:stretch>
        </p:blipFill>
        <p:spPr>
          <a:xfrm>
            <a:off x="1811867" y="1600201"/>
            <a:ext cx="3892551" cy="2189163"/>
          </a:xfrm>
          <a:noFill/>
        </p:spPr>
      </p:pic>
      <p:pic>
        <p:nvPicPr>
          <p:cNvPr id="8196" name="Picture 10" descr="vodopad-1"/>
          <p:cNvPicPr>
            <a:picLocks noChangeAspect="1" noChangeArrowheads="1"/>
          </p:cNvPicPr>
          <p:nvPr>
            <p:ph sz="quarter" idx="2"/>
          </p:nvPr>
        </p:nvPicPr>
        <p:blipFill>
          <a:blip r:embed="rId3" cstate="print"/>
          <a:srcRect/>
          <a:stretch>
            <a:fillRect/>
          </a:stretch>
        </p:blipFill>
        <p:spPr>
          <a:xfrm>
            <a:off x="7059085" y="1600201"/>
            <a:ext cx="3964516" cy="2189163"/>
          </a:xfrm>
          <a:noFill/>
        </p:spPr>
      </p:pic>
      <p:pic>
        <p:nvPicPr>
          <p:cNvPr id="8197" name="Picture 11" descr="Image_507533_2"/>
          <p:cNvPicPr>
            <a:picLocks noChangeAspect="1" noChangeArrowheads="1"/>
          </p:cNvPicPr>
          <p:nvPr>
            <p:ph sz="quarter" idx="3"/>
          </p:nvPr>
        </p:nvPicPr>
        <p:blipFill>
          <a:blip r:embed="rId4" cstate="print"/>
          <a:srcRect/>
          <a:stretch>
            <a:fillRect/>
          </a:stretch>
        </p:blipFill>
        <p:spPr>
          <a:xfrm>
            <a:off x="1811867" y="3941763"/>
            <a:ext cx="3892551" cy="2189162"/>
          </a:xfrm>
          <a:noFill/>
        </p:spPr>
      </p:pic>
      <p:sp>
        <p:nvSpPr>
          <p:cNvPr id="8198" name="Text Box 13"/>
          <p:cNvSpPr txBox="1">
            <a:spLocks noChangeArrowheads="1"/>
          </p:cNvSpPr>
          <p:nvPr/>
        </p:nvSpPr>
        <p:spPr bwMode="auto">
          <a:xfrm>
            <a:off x="6769101" y="4076700"/>
            <a:ext cx="4798484" cy="1631216"/>
          </a:xfrm>
          <a:prstGeom prst="rect">
            <a:avLst/>
          </a:prstGeom>
          <a:noFill/>
          <a:ln w="9525">
            <a:noFill/>
            <a:miter lim="800000"/>
            <a:headEnd/>
            <a:tailEnd/>
          </a:ln>
        </p:spPr>
        <p:txBody>
          <a:bodyPr>
            <a:spAutoFit/>
          </a:bodyPr>
          <a:lstStyle/>
          <a:p>
            <a:pPr>
              <a:spcBef>
                <a:spcPct val="50000"/>
              </a:spcBef>
              <a:defRPr/>
            </a:pPr>
            <a:r>
              <a:rPr lang="en-US" sz="2400" dirty="0">
                <a:latin typeface="+mn-lt"/>
              </a:rPr>
              <a:t>Bulgaria is famous for its beautiful nature. There are a lot of high mountains, vast plains, rivers and lakes</a:t>
            </a:r>
            <a:r>
              <a:rPr lang="en-US" sz="2800" dirty="0">
                <a:latin typeface="+mj-lt"/>
              </a:rPr>
              <a:t>.</a:t>
            </a:r>
            <a:endParaRPr lang="bg-BG" sz="2800" dirty="0">
              <a:latin typeface="+mj-lt"/>
            </a:endParaRPr>
          </a:p>
        </p:txBody>
      </p:sp>
      <p:grpSp>
        <p:nvGrpSpPr>
          <p:cNvPr id="7" name="Групиране 6"/>
          <p:cNvGrpSpPr/>
          <p:nvPr/>
        </p:nvGrpSpPr>
        <p:grpSpPr>
          <a:xfrm>
            <a:off x="1176346" y="259644"/>
            <a:ext cx="9957322" cy="1187607"/>
            <a:chOff x="1176346" y="207130"/>
            <a:chExt cx="9957322" cy="1240121"/>
          </a:xfrm>
        </p:grpSpPr>
        <p:pic>
          <p:nvPicPr>
            <p:cNvPr id="8"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4"/>
          <p:cNvSpPr>
            <a:spLocks noGrp="1" noChangeArrowheads="1"/>
          </p:cNvSpPr>
          <p:nvPr>
            <p:ph type="body" sz="half" idx="1"/>
          </p:nvPr>
        </p:nvSpPr>
        <p:spPr>
          <a:xfrm>
            <a:off x="1200151" y="1600201"/>
            <a:ext cx="5080000" cy="4530725"/>
          </a:xfrm>
        </p:spPr>
        <p:txBody>
          <a:bodyPr/>
          <a:lstStyle/>
          <a:p>
            <a:pPr eaLnBrk="1" hangingPunct="1"/>
            <a:endParaRPr lang="en-US" sz="2400" dirty="0" smtClean="0"/>
          </a:p>
          <a:p>
            <a:pPr eaLnBrk="1" hangingPunct="1"/>
            <a:endParaRPr lang="en-US" sz="2400" dirty="0" smtClean="0"/>
          </a:p>
          <a:p>
            <a:pPr eaLnBrk="1" hangingPunct="1"/>
            <a:r>
              <a:rPr lang="en-US" sz="2400" dirty="0" smtClean="0"/>
              <a:t>The </a:t>
            </a:r>
            <a:r>
              <a:rPr lang="en-US" sz="2400" dirty="0" smtClean="0"/>
              <a:t>Danube is the longest river in the European Union. It is an important international waterway.</a:t>
            </a:r>
          </a:p>
          <a:p>
            <a:pPr eaLnBrk="1" hangingPunct="1"/>
            <a:endParaRPr lang="en-US" sz="2400" dirty="0" smtClean="0"/>
          </a:p>
          <a:p>
            <a:pPr eaLnBrk="1" hangingPunct="1"/>
            <a:r>
              <a:rPr lang="en-US" sz="2400" dirty="0" smtClean="0"/>
              <a:t>Iskar is the longest river in Bulgaria</a:t>
            </a:r>
            <a:r>
              <a:rPr lang="en-US" dirty="0" smtClean="0"/>
              <a:t>.</a:t>
            </a:r>
            <a:endParaRPr lang="bg-BG" dirty="0" smtClean="0"/>
          </a:p>
        </p:txBody>
      </p:sp>
      <p:pic>
        <p:nvPicPr>
          <p:cNvPr id="9220" name="Picture 7" descr="BIG_Danube_cruise_2[1]_1297502572500"/>
          <p:cNvPicPr>
            <a:picLocks noChangeAspect="1" noChangeArrowheads="1"/>
          </p:cNvPicPr>
          <p:nvPr>
            <p:ph sz="quarter" idx="2"/>
          </p:nvPr>
        </p:nvPicPr>
        <p:blipFill>
          <a:blip r:embed="rId2" cstate="print"/>
          <a:srcRect/>
          <a:stretch>
            <a:fillRect/>
          </a:stretch>
        </p:blipFill>
        <p:spPr>
          <a:xfrm>
            <a:off x="6760634" y="1600201"/>
            <a:ext cx="4561417" cy="2189163"/>
          </a:xfrm>
          <a:noFill/>
        </p:spPr>
      </p:pic>
      <p:pic>
        <p:nvPicPr>
          <p:cNvPr id="9221" name="Picture 8" descr="5063727583_6aa2eab1b9"/>
          <p:cNvPicPr>
            <a:picLocks noChangeAspect="1" noChangeArrowheads="1"/>
          </p:cNvPicPr>
          <p:nvPr>
            <p:ph sz="quarter" idx="3"/>
          </p:nvPr>
        </p:nvPicPr>
        <p:blipFill>
          <a:blip r:embed="rId3" cstate="print"/>
          <a:srcRect/>
          <a:stretch>
            <a:fillRect/>
          </a:stretch>
        </p:blipFill>
        <p:spPr>
          <a:xfrm>
            <a:off x="6769100" y="3941763"/>
            <a:ext cx="4607984" cy="2189162"/>
          </a:xfrm>
          <a:noFill/>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p:cNvSpPr>
            <a:spLocks noGrp="1" noChangeArrowheads="1"/>
          </p:cNvSpPr>
          <p:nvPr>
            <p:ph type="body" sz="half" idx="1"/>
          </p:nvPr>
        </p:nvSpPr>
        <p:spPr/>
        <p:txBody>
          <a:bodyPr/>
          <a:lstStyle/>
          <a:p>
            <a:pPr eaLnBrk="1" hangingPunct="1">
              <a:buFont typeface="Wingdings" pitchFamily="2" charset="2"/>
              <a:buNone/>
              <a:defRPr/>
            </a:pPr>
            <a:r>
              <a:rPr lang="en-US" sz="2400" dirty="0" smtClean="0">
                <a:latin typeface="+mj-lt"/>
              </a:rPr>
              <a:t>   </a:t>
            </a:r>
            <a:r>
              <a:rPr lang="en-US" sz="2400" dirty="0" smtClean="0">
                <a:latin typeface="+mj-lt"/>
              </a:rPr>
              <a:t>Lakes -  </a:t>
            </a:r>
            <a:r>
              <a:rPr lang="en-US" sz="2400" dirty="0" smtClean="0"/>
              <a:t>The </a:t>
            </a:r>
            <a:r>
              <a:rPr lang="en-US" sz="2400" dirty="0" err="1" smtClean="0"/>
              <a:t>Srebarna</a:t>
            </a:r>
            <a:r>
              <a:rPr lang="en-US" sz="2400" dirty="0" smtClean="0"/>
              <a:t> Nature Reserve is a freshwater lake near the Danube. There are almost 100 species of birds, many of which are rare or endangered.</a:t>
            </a:r>
          </a:p>
          <a:p>
            <a:pPr eaLnBrk="1" hangingPunct="1">
              <a:buFont typeface="Wingdings" pitchFamily="2" charset="2"/>
              <a:buNone/>
              <a:defRPr/>
            </a:pPr>
            <a:r>
              <a:rPr lang="en-US" sz="2400" dirty="0" smtClean="0"/>
              <a:t>    The 7 </a:t>
            </a:r>
            <a:r>
              <a:rPr lang="en-US" sz="2400" dirty="0" err="1" smtClean="0"/>
              <a:t>Rila</a:t>
            </a:r>
            <a:r>
              <a:rPr lang="en-US" sz="2400" dirty="0" smtClean="0"/>
              <a:t> Lakes is the biggest and most visited group of lakes in the </a:t>
            </a:r>
            <a:r>
              <a:rPr lang="en-US" sz="2400" dirty="0" err="1" smtClean="0"/>
              <a:t>Rila</a:t>
            </a:r>
            <a:r>
              <a:rPr lang="en-US" sz="2400" dirty="0" smtClean="0"/>
              <a:t> Mountains. Each of the lakes is named according to its shape.</a:t>
            </a:r>
            <a:endParaRPr lang="bg-BG" sz="2400" dirty="0" smtClean="0"/>
          </a:p>
        </p:txBody>
      </p:sp>
      <p:pic>
        <p:nvPicPr>
          <p:cNvPr id="10244" name="Picture 7" descr="srebarna1"/>
          <p:cNvPicPr>
            <a:picLocks noChangeAspect="1" noChangeArrowheads="1"/>
          </p:cNvPicPr>
          <p:nvPr>
            <p:ph sz="quarter" idx="2"/>
          </p:nvPr>
        </p:nvPicPr>
        <p:blipFill>
          <a:blip r:embed="rId2" cstate="print"/>
          <a:srcRect/>
          <a:stretch>
            <a:fillRect/>
          </a:stretch>
        </p:blipFill>
        <p:spPr>
          <a:xfrm>
            <a:off x="7056968" y="1628775"/>
            <a:ext cx="4703233" cy="2376488"/>
          </a:xfrm>
          <a:noFill/>
        </p:spPr>
      </p:pic>
      <p:pic>
        <p:nvPicPr>
          <p:cNvPr id="10245" name="Picture 8" descr="rilski-ezera"/>
          <p:cNvPicPr>
            <a:picLocks noChangeAspect="1" noChangeArrowheads="1"/>
          </p:cNvPicPr>
          <p:nvPr>
            <p:ph sz="quarter" idx="3"/>
          </p:nvPr>
        </p:nvPicPr>
        <p:blipFill>
          <a:blip r:embed="rId3" cstate="print"/>
          <a:srcRect/>
          <a:stretch>
            <a:fillRect/>
          </a:stretch>
        </p:blipFill>
        <p:spPr>
          <a:xfrm>
            <a:off x="7056968" y="4221164"/>
            <a:ext cx="4703233" cy="1944687"/>
          </a:xfrm>
          <a:noFill/>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8"/>
          <p:cNvSpPr>
            <a:spLocks noGrp="1" noChangeArrowheads="1"/>
          </p:cNvSpPr>
          <p:nvPr>
            <p:ph type="body" sz="half" idx="3"/>
          </p:nvPr>
        </p:nvSpPr>
        <p:spPr/>
        <p:txBody>
          <a:bodyPr/>
          <a:lstStyle/>
          <a:p>
            <a:pPr eaLnBrk="1" hangingPunct="1"/>
            <a:r>
              <a:rPr lang="en-US" dirty="0" smtClean="0"/>
              <a:t> Caves - There </a:t>
            </a:r>
            <a:r>
              <a:rPr lang="en-US" dirty="0" smtClean="0"/>
              <a:t>are more than 4000 caves in Bulgaria.</a:t>
            </a:r>
          </a:p>
          <a:p>
            <a:pPr eaLnBrk="1" hangingPunct="1"/>
            <a:endParaRPr lang="en-US" dirty="0" smtClean="0"/>
          </a:p>
          <a:p>
            <a:pPr eaLnBrk="1" hangingPunct="1">
              <a:buFont typeface="Wingdings" pitchFamily="2" charset="2"/>
              <a:buNone/>
            </a:pPr>
            <a:endParaRPr lang="en-US" dirty="0" smtClean="0"/>
          </a:p>
          <a:p>
            <a:pPr eaLnBrk="1" hangingPunct="1"/>
            <a:r>
              <a:rPr lang="en-US" dirty="0" smtClean="0"/>
              <a:t>The </a:t>
            </a:r>
            <a:r>
              <a:rPr lang="en-US" dirty="0" err="1" smtClean="0"/>
              <a:t>Devetashka</a:t>
            </a:r>
            <a:r>
              <a:rPr lang="en-US" dirty="0" smtClean="0"/>
              <a:t> Cave impresses with its enormous size.</a:t>
            </a:r>
            <a:endParaRPr lang="bg-BG" dirty="0" smtClean="0"/>
          </a:p>
        </p:txBody>
      </p:sp>
      <p:pic>
        <p:nvPicPr>
          <p:cNvPr id="11268" name="Picture 9" descr="519x360"/>
          <p:cNvPicPr>
            <a:picLocks noChangeAspect="1" noChangeArrowheads="1"/>
          </p:cNvPicPr>
          <p:nvPr>
            <p:ph sz="quarter" idx="1"/>
          </p:nvPr>
        </p:nvPicPr>
        <p:blipFill>
          <a:blip r:embed="rId2" cstate="print"/>
          <a:srcRect/>
          <a:stretch>
            <a:fillRect/>
          </a:stretch>
        </p:blipFill>
        <p:spPr>
          <a:xfrm>
            <a:off x="1655234" y="1600201"/>
            <a:ext cx="4207933" cy="2189163"/>
          </a:xfrm>
          <a:noFill/>
        </p:spPr>
      </p:pic>
      <p:pic>
        <p:nvPicPr>
          <p:cNvPr id="11269" name="Picture 10" descr="Devetaska peshtera 17"/>
          <p:cNvPicPr>
            <a:picLocks noChangeAspect="1" noChangeArrowheads="1"/>
          </p:cNvPicPr>
          <p:nvPr>
            <p:ph sz="quarter" idx="2"/>
          </p:nvPr>
        </p:nvPicPr>
        <p:blipFill>
          <a:blip r:embed="rId3" cstate="print"/>
          <a:srcRect/>
          <a:stretch>
            <a:fillRect/>
          </a:stretch>
        </p:blipFill>
        <p:spPr>
          <a:xfrm>
            <a:off x="1564218" y="3941763"/>
            <a:ext cx="4389967" cy="2189162"/>
          </a:xfrm>
          <a:noFill/>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8" descr="436"/>
          <p:cNvPicPr>
            <a:picLocks noChangeAspect="1" noChangeArrowheads="1"/>
          </p:cNvPicPr>
          <p:nvPr>
            <p:ph sz="quarter" idx="1"/>
          </p:nvPr>
        </p:nvPicPr>
        <p:blipFill>
          <a:blip r:embed="rId2" cstate="print"/>
          <a:srcRect/>
          <a:stretch>
            <a:fillRect/>
          </a:stretch>
        </p:blipFill>
        <p:spPr>
          <a:xfrm>
            <a:off x="814917" y="1268414"/>
            <a:ext cx="5080000" cy="2141537"/>
          </a:xfrm>
          <a:noFill/>
        </p:spPr>
      </p:pic>
      <p:pic>
        <p:nvPicPr>
          <p:cNvPr id="12292" name="Picture 9" descr="296660979653"/>
          <p:cNvPicPr>
            <a:picLocks noChangeAspect="1" noChangeArrowheads="1"/>
          </p:cNvPicPr>
          <p:nvPr>
            <p:ph sz="quarter" idx="3"/>
          </p:nvPr>
        </p:nvPicPr>
        <p:blipFill>
          <a:blip r:embed="rId3" cstate="print"/>
          <a:srcRect/>
          <a:stretch>
            <a:fillRect/>
          </a:stretch>
        </p:blipFill>
        <p:spPr>
          <a:xfrm>
            <a:off x="1390651" y="2924176"/>
            <a:ext cx="4705349" cy="2189163"/>
          </a:xfrm>
          <a:noFill/>
        </p:spPr>
      </p:pic>
      <p:pic>
        <p:nvPicPr>
          <p:cNvPr id="12293" name="Picture 10" descr="Stoneriver"/>
          <p:cNvPicPr>
            <a:picLocks noChangeAspect="1" noChangeArrowheads="1"/>
          </p:cNvPicPr>
          <p:nvPr>
            <p:ph sz="quarter" idx="2"/>
          </p:nvPr>
        </p:nvPicPr>
        <p:blipFill>
          <a:blip r:embed="rId4" cstate="print"/>
          <a:srcRect/>
          <a:stretch>
            <a:fillRect/>
          </a:stretch>
        </p:blipFill>
        <p:spPr>
          <a:xfrm>
            <a:off x="2256367" y="4868864"/>
            <a:ext cx="4127500" cy="1584325"/>
          </a:xfrm>
          <a:noFill/>
        </p:spPr>
      </p:pic>
      <p:sp>
        <p:nvSpPr>
          <p:cNvPr id="12294" name="Text Box 11"/>
          <p:cNvSpPr txBox="1">
            <a:spLocks noChangeArrowheads="1"/>
          </p:cNvSpPr>
          <p:nvPr/>
        </p:nvSpPr>
        <p:spPr bwMode="auto">
          <a:xfrm>
            <a:off x="6576485" y="1628775"/>
            <a:ext cx="4895849" cy="830997"/>
          </a:xfrm>
          <a:prstGeom prst="rect">
            <a:avLst/>
          </a:prstGeom>
          <a:noFill/>
          <a:ln w="9525">
            <a:noFill/>
            <a:miter lim="800000"/>
            <a:headEnd/>
            <a:tailEnd/>
          </a:ln>
        </p:spPr>
        <p:txBody>
          <a:bodyPr>
            <a:spAutoFit/>
          </a:bodyPr>
          <a:lstStyle/>
          <a:p>
            <a:pPr>
              <a:spcBef>
                <a:spcPct val="50000"/>
              </a:spcBef>
            </a:pPr>
            <a:r>
              <a:rPr lang="en-US" sz="2400">
                <a:cs typeface="Arial" charset="0"/>
              </a:rPr>
              <a:t>The Balkan Mountains is the longest mountain in Bulgaria.</a:t>
            </a:r>
            <a:endParaRPr lang="bg-BG" sz="2400">
              <a:cs typeface="Arial" charset="0"/>
            </a:endParaRPr>
          </a:p>
        </p:txBody>
      </p:sp>
      <p:sp>
        <p:nvSpPr>
          <p:cNvPr id="12295" name="Text Box 12"/>
          <p:cNvSpPr txBox="1">
            <a:spLocks noChangeArrowheads="1"/>
          </p:cNvSpPr>
          <p:nvPr/>
        </p:nvSpPr>
        <p:spPr bwMode="auto">
          <a:xfrm>
            <a:off x="6479118" y="3284538"/>
            <a:ext cx="4897967" cy="830997"/>
          </a:xfrm>
          <a:prstGeom prst="rect">
            <a:avLst/>
          </a:prstGeom>
          <a:noFill/>
          <a:ln w="9525">
            <a:noFill/>
            <a:miter lim="800000"/>
            <a:headEnd/>
            <a:tailEnd/>
          </a:ln>
        </p:spPr>
        <p:txBody>
          <a:bodyPr>
            <a:spAutoFit/>
          </a:bodyPr>
          <a:lstStyle/>
          <a:p>
            <a:pPr>
              <a:spcBef>
                <a:spcPct val="50000"/>
              </a:spcBef>
              <a:defRPr/>
            </a:pPr>
            <a:r>
              <a:rPr lang="en-US" sz="2400" dirty="0">
                <a:latin typeface="+mn-lt"/>
              </a:rPr>
              <a:t>The </a:t>
            </a:r>
            <a:r>
              <a:rPr lang="en-US" sz="2400" dirty="0" err="1">
                <a:latin typeface="+mn-lt"/>
              </a:rPr>
              <a:t>Rila</a:t>
            </a:r>
            <a:r>
              <a:rPr lang="en-US" sz="2400" dirty="0">
                <a:latin typeface="+mn-lt"/>
              </a:rPr>
              <a:t> Mountain is the highest mountain in Bulgaria</a:t>
            </a:r>
            <a:r>
              <a:rPr lang="en-US" sz="2000" dirty="0">
                <a:latin typeface="+mn-lt"/>
              </a:rPr>
              <a:t>.</a:t>
            </a:r>
            <a:endParaRPr lang="bg-BG" sz="2000" dirty="0">
              <a:latin typeface="+mn-lt"/>
            </a:endParaRPr>
          </a:p>
        </p:txBody>
      </p:sp>
      <p:sp>
        <p:nvSpPr>
          <p:cNvPr id="12296" name="Text Box 13"/>
          <p:cNvSpPr txBox="1">
            <a:spLocks noChangeArrowheads="1"/>
          </p:cNvSpPr>
          <p:nvPr/>
        </p:nvSpPr>
        <p:spPr bwMode="auto">
          <a:xfrm>
            <a:off x="6959601" y="4941888"/>
            <a:ext cx="4705351" cy="1015663"/>
          </a:xfrm>
          <a:prstGeom prst="rect">
            <a:avLst/>
          </a:prstGeom>
          <a:noFill/>
          <a:ln w="9525">
            <a:noFill/>
            <a:miter lim="800000"/>
            <a:headEnd/>
            <a:tailEnd/>
          </a:ln>
        </p:spPr>
        <p:txBody>
          <a:bodyPr>
            <a:spAutoFit/>
          </a:bodyPr>
          <a:lstStyle/>
          <a:p>
            <a:pPr>
              <a:spcBef>
                <a:spcPct val="50000"/>
              </a:spcBef>
              <a:defRPr/>
            </a:pPr>
            <a:r>
              <a:rPr lang="en-US" sz="2000" dirty="0" err="1">
                <a:latin typeface="+mn-lt"/>
              </a:rPr>
              <a:t>Vitosha</a:t>
            </a:r>
            <a:r>
              <a:rPr lang="en-US" sz="2000" dirty="0">
                <a:latin typeface="+mn-lt"/>
              </a:rPr>
              <a:t> Mountain is a beautiful national park. It rises above Sofia and it is one of the symbols of our capital city.</a:t>
            </a:r>
            <a:endParaRPr lang="bg-BG" sz="2000" dirty="0">
              <a:latin typeface="+mn-lt"/>
            </a:endParaRPr>
          </a:p>
        </p:txBody>
      </p:sp>
      <p:grpSp>
        <p:nvGrpSpPr>
          <p:cNvPr id="9" name="Групиране 8"/>
          <p:cNvGrpSpPr/>
          <p:nvPr/>
        </p:nvGrpSpPr>
        <p:grpSpPr>
          <a:xfrm>
            <a:off x="1176346" y="259644"/>
            <a:ext cx="9957322" cy="1187607"/>
            <a:chOff x="1176346" y="207130"/>
            <a:chExt cx="9957322" cy="1240121"/>
          </a:xfrm>
        </p:grpSpPr>
        <p:pic>
          <p:nvPicPr>
            <p:cNvPr id="10"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11" name="Picture 8"/>
            <p:cNvPicPr>
              <a:picLocks noChangeAspect="1"/>
            </p:cNvPicPr>
            <p:nvPr/>
          </p:nvPicPr>
          <p:blipFill rotWithShape="1">
            <a:blip r:embed="rId6"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2"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3" name="Picture 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8" descr="propertypreview668"/>
          <p:cNvPicPr>
            <a:picLocks noChangeAspect="1" noChangeArrowheads="1"/>
          </p:cNvPicPr>
          <p:nvPr>
            <p:ph sz="quarter" idx="1"/>
          </p:nvPr>
        </p:nvPicPr>
        <p:blipFill>
          <a:blip r:embed="rId2" cstate="print"/>
          <a:srcRect/>
          <a:stretch>
            <a:fillRect/>
          </a:stretch>
        </p:blipFill>
        <p:spPr>
          <a:xfrm>
            <a:off x="1219200" y="1622426"/>
            <a:ext cx="5080000" cy="2143125"/>
          </a:xfrm>
          <a:noFill/>
        </p:spPr>
      </p:pic>
      <p:pic>
        <p:nvPicPr>
          <p:cNvPr id="13316" name="Picture 9" descr="Borovets-otkrivane-na-sezona"/>
          <p:cNvPicPr>
            <a:picLocks noChangeAspect="1" noChangeArrowheads="1"/>
          </p:cNvPicPr>
          <p:nvPr>
            <p:ph sz="quarter" idx="2"/>
          </p:nvPr>
        </p:nvPicPr>
        <p:blipFill>
          <a:blip r:embed="rId3" cstate="print"/>
          <a:srcRect/>
          <a:stretch>
            <a:fillRect/>
          </a:stretch>
        </p:blipFill>
        <p:spPr>
          <a:xfrm>
            <a:off x="6576485" y="1600201"/>
            <a:ext cx="4991100" cy="2189163"/>
          </a:xfrm>
          <a:noFill/>
        </p:spPr>
      </p:pic>
      <p:pic>
        <p:nvPicPr>
          <p:cNvPr id="13317" name="Picture 10" descr="big_4ce63e20459f3da7ac208e69ae4d1341"/>
          <p:cNvPicPr>
            <a:picLocks noChangeAspect="1" noChangeArrowheads="1"/>
          </p:cNvPicPr>
          <p:nvPr>
            <p:ph sz="quarter" idx="4"/>
          </p:nvPr>
        </p:nvPicPr>
        <p:blipFill>
          <a:blip r:embed="rId4" cstate="print"/>
          <a:srcRect/>
          <a:stretch>
            <a:fillRect/>
          </a:stretch>
        </p:blipFill>
        <p:spPr>
          <a:xfrm>
            <a:off x="6576485" y="3941763"/>
            <a:ext cx="4991100" cy="2189162"/>
          </a:xfrm>
          <a:noFill/>
        </p:spPr>
      </p:pic>
      <p:sp>
        <p:nvSpPr>
          <p:cNvPr id="13318" name="Text Box 11"/>
          <p:cNvSpPr txBox="1">
            <a:spLocks noChangeArrowheads="1"/>
          </p:cNvSpPr>
          <p:nvPr/>
        </p:nvSpPr>
        <p:spPr bwMode="auto">
          <a:xfrm>
            <a:off x="1390651" y="4005264"/>
            <a:ext cx="4800600" cy="2123658"/>
          </a:xfrm>
          <a:prstGeom prst="rect">
            <a:avLst/>
          </a:prstGeom>
          <a:noFill/>
          <a:ln w="9525">
            <a:noFill/>
            <a:miter lim="800000"/>
            <a:headEnd/>
            <a:tailEnd/>
          </a:ln>
        </p:spPr>
        <p:txBody>
          <a:bodyPr>
            <a:spAutoFit/>
          </a:bodyPr>
          <a:lstStyle/>
          <a:p>
            <a:pPr algn="ctr">
              <a:spcBef>
                <a:spcPct val="50000"/>
              </a:spcBef>
            </a:pPr>
            <a:r>
              <a:rPr lang="en-US" sz="2400" dirty="0" smtClean="0">
                <a:cs typeface="Arial" charset="0"/>
              </a:rPr>
              <a:t>Mountain resorts</a:t>
            </a:r>
          </a:p>
          <a:p>
            <a:pPr>
              <a:spcBef>
                <a:spcPct val="50000"/>
              </a:spcBef>
            </a:pPr>
            <a:r>
              <a:rPr lang="en-US" sz="2400" dirty="0" err="1" smtClean="0">
                <a:cs typeface="Arial" charset="0"/>
              </a:rPr>
              <a:t>Pamporovo</a:t>
            </a:r>
            <a:r>
              <a:rPr lang="en-US" sz="2400" dirty="0">
                <a:cs typeface="Arial" charset="0"/>
              </a:rPr>
              <a:t>, </a:t>
            </a:r>
            <a:r>
              <a:rPr lang="en-US" sz="2400" dirty="0" err="1">
                <a:cs typeface="Arial" charset="0"/>
              </a:rPr>
              <a:t>Borovets</a:t>
            </a:r>
            <a:r>
              <a:rPr lang="en-US" sz="2400" dirty="0">
                <a:cs typeface="Arial" charset="0"/>
              </a:rPr>
              <a:t> and </a:t>
            </a:r>
            <a:r>
              <a:rPr lang="en-US" sz="2400" dirty="0" err="1">
                <a:cs typeface="Arial" charset="0"/>
              </a:rPr>
              <a:t>Bansko</a:t>
            </a:r>
            <a:r>
              <a:rPr lang="en-US" sz="2400" dirty="0">
                <a:cs typeface="Arial" charset="0"/>
              </a:rPr>
              <a:t> are modern ski resorts. They are the sunniest mountain resorts with wonderful snow in winter.</a:t>
            </a:r>
            <a:endParaRPr lang="bg-BG" sz="2400" dirty="0">
              <a:cs typeface="Arial" charset="0"/>
            </a:endParaRPr>
          </a:p>
        </p:txBody>
      </p:sp>
      <p:grpSp>
        <p:nvGrpSpPr>
          <p:cNvPr id="7" name="Групиране 6"/>
          <p:cNvGrpSpPr/>
          <p:nvPr/>
        </p:nvGrpSpPr>
        <p:grpSpPr>
          <a:xfrm>
            <a:off x="1176346" y="259644"/>
            <a:ext cx="9957322" cy="1187607"/>
            <a:chOff x="1176346" y="207130"/>
            <a:chExt cx="9957322" cy="1240121"/>
          </a:xfrm>
        </p:grpSpPr>
        <p:pic>
          <p:nvPicPr>
            <p:cNvPr id="8"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8" descr="goldensands1"/>
          <p:cNvPicPr>
            <a:picLocks noChangeAspect="1" noChangeArrowheads="1"/>
          </p:cNvPicPr>
          <p:nvPr>
            <p:ph sz="quarter" idx="4294967295"/>
          </p:nvPr>
        </p:nvPicPr>
        <p:blipFill>
          <a:blip r:embed="rId2" cstate="print"/>
          <a:srcRect/>
          <a:stretch>
            <a:fillRect/>
          </a:stretch>
        </p:blipFill>
        <p:spPr>
          <a:xfrm>
            <a:off x="1583267" y="1600201"/>
            <a:ext cx="4607984" cy="2189163"/>
          </a:xfrm>
        </p:spPr>
      </p:pic>
      <p:pic>
        <p:nvPicPr>
          <p:cNvPr id="14340" name="Picture 9" descr="Sunny Beach6"/>
          <p:cNvPicPr>
            <a:picLocks noChangeAspect="1" noChangeArrowheads="1"/>
          </p:cNvPicPr>
          <p:nvPr>
            <p:ph sz="quarter" idx="4294967295"/>
          </p:nvPr>
        </p:nvPicPr>
        <p:blipFill>
          <a:blip r:embed="rId3" cstate="print"/>
          <a:srcRect/>
          <a:stretch>
            <a:fillRect/>
          </a:stretch>
        </p:blipFill>
        <p:spPr>
          <a:xfrm>
            <a:off x="6479117" y="1600201"/>
            <a:ext cx="5088467" cy="2189163"/>
          </a:xfrm>
        </p:spPr>
      </p:pic>
      <p:pic>
        <p:nvPicPr>
          <p:cNvPr id="14341" name="Picture 10" descr="sofia"/>
          <p:cNvPicPr>
            <a:picLocks noChangeAspect="1" noChangeArrowheads="1"/>
          </p:cNvPicPr>
          <p:nvPr>
            <p:ph sz="quarter" idx="4294967295"/>
          </p:nvPr>
        </p:nvPicPr>
        <p:blipFill>
          <a:blip r:embed="rId4" cstate="print"/>
          <a:srcRect/>
          <a:stretch>
            <a:fillRect/>
          </a:stretch>
        </p:blipFill>
        <p:spPr>
          <a:xfrm>
            <a:off x="1568451" y="3941763"/>
            <a:ext cx="4622800" cy="2189162"/>
          </a:xfrm>
        </p:spPr>
      </p:pic>
      <p:sp>
        <p:nvSpPr>
          <p:cNvPr id="14342" name="Text Box 11"/>
          <p:cNvSpPr txBox="1">
            <a:spLocks noChangeArrowheads="1"/>
          </p:cNvSpPr>
          <p:nvPr/>
        </p:nvSpPr>
        <p:spPr bwMode="auto">
          <a:xfrm>
            <a:off x="6769101" y="4221162"/>
            <a:ext cx="4991100" cy="1754326"/>
          </a:xfrm>
          <a:prstGeom prst="rect">
            <a:avLst/>
          </a:prstGeom>
          <a:noFill/>
          <a:ln w="9525">
            <a:noFill/>
            <a:miter lim="800000"/>
            <a:headEnd/>
            <a:tailEnd/>
          </a:ln>
        </p:spPr>
        <p:txBody>
          <a:bodyPr wrap="square">
            <a:spAutoFit/>
          </a:bodyPr>
          <a:lstStyle/>
          <a:p>
            <a:pPr algn="ctr">
              <a:spcBef>
                <a:spcPct val="50000"/>
              </a:spcBef>
            </a:pPr>
            <a:r>
              <a:rPr lang="en-US" dirty="0" smtClean="0"/>
              <a:t>Sea resorts</a:t>
            </a:r>
          </a:p>
          <a:p>
            <a:pPr>
              <a:spcBef>
                <a:spcPct val="50000"/>
              </a:spcBef>
            </a:pPr>
            <a:r>
              <a:rPr lang="en-US" dirty="0" smtClean="0"/>
              <a:t>You </a:t>
            </a:r>
            <a:r>
              <a:rPr lang="en-US" dirty="0"/>
              <a:t>can see large beaches and beautiful rocky shores along the Black Sea coast.</a:t>
            </a:r>
          </a:p>
          <a:p>
            <a:pPr>
              <a:spcBef>
                <a:spcPct val="50000"/>
              </a:spcBef>
            </a:pPr>
            <a:r>
              <a:rPr lang="en-US" dirty="0"/>
              <a:t>Golden Sands, </a:t>
            </a:r>
            <a:r>
              <a:rPr lang="en-US" dirty="0" err="1"/>
              <a:t>Albena</a:t>
            </a:r>
            <a:r>
              <a:rPr lang="en-US" dirty="0"/>
              <a:t>, Sunny Day, Sunny Beach are the most famous sea resorts.</a:t>
            </a:r>
            <a:endParaRPr lang="bg-BG" dirty="0"/>
          </a:p>
        </p:txBody>
      </p:sp>
      <p:grpSp>
        <p:nvGrpSpPr>
          <p:cNvPr id="7" name="Групиране 6"/>
          <p:cNvGrpSpPr/>
          <p:nvPr/>
        </p:nvGrpSpPr>
        <p:grpSpPr>
          <a:xfrm>
            <a:off x="1176346" y="259644"/>
            <a:ext cx="9957322" cy="1187607"/>
            <a:chOff x="1176346" y="207130"/>
            <a:chExt cx="9957322" cy="1240121"/>
          </a:xfrm>
        </p:grpSpPr>
        <p:pic>
          <p:nvPicPr>
            <p:cNvPr id="8"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9" descr="3_3"/>
          <p:cNvPicPr>
            <a:picLocks noChangeAspect="1" noChangeArrowheads="1"/>
          </p:cNvPicPr>
          <p:nvPr>
            <p:ph sz="quarter" idx="2"/>
          </p:nvPr>
        </p:nvPicPr>
        <p:blipFill>
          <a:blip r:embed="rId2" cstate="print"/>
          <a:srcRect/>
          <a:stretch>
            <a:fillRect/>
          </a:stretch>
        </p:blipFill>
        <p:spPr>
          <a:xfrm>
            <a:off x="6769101" y="1600201"/>
            <a:ext cx="4703233" cy="2189163"/>
          </a:xfrm>
        </p:spPr>
      </p:pic>
      <p:sp>
        <p:nvSpPr>
          <p:cNvPr id="15364" name="Text Box 12"/>
          <p:cNvSpPr txBox="1">
            <a:spLocks noChangeArrowheads="1"/>
          </p:cNvSpPr>
          <p:nvPr/>
        </p:nvSpPr>
        <p:spPr bwMode="auto">
          <a:xfrm>
            <a:off x="1295401" y="1773239"/>
            <a:ext cx="4993217" cy="1061829"/>
          </a:xfrm>
          <a:prstGeom prst="rect">
            <a:avLst/>
          </a:prstGeom>
          <a:noFill/>
          <a:ln w="9525">
            <a:noFill/>
            <a:miter lim="800000"/>
            <a:headEnd/>
            <a:tailEnd/>
          </a:ln>
        </p:spPr>
        <p:txBody>
          <a:bodyPr>
            <a:spAutoFit/>
          </a:bodyPr>
          <a:lstStyle/>
          <a:p>
            <a:pPr>
              <a:spcBef>
                <a:spcPct val="50000"/>
              </a:spcBef>
            </a:pPr>
            <a:r>
              <a:rPr lang="en-US" dirty="0" smtClean="0"/>
              <a:t>The rose Valley - The </a:t>
            </a:r>
            <a:r>
              <a:rPr lang="en-US" dirty="0"/>
              <a:t>Valley of the roses is one of the most romantic places in Bulgaria.</a:t>
            </a:r>
          </a:p>
          <a:p>
            <a:pPr>
              <a:spcBef>
                <a:spcPct val="50000"/>
              </a:spcBef>
            </a:pPr>
            <a:r>
              <a:rPr lang="en-US" dirty="0"/>
              <a:t>The red rose is the symbol of Bulgaria.</a:t>
            </a:r>
            <a:endParaRPr lang="bg-BG" dirty="0"/>
          </a:p>
        </p:txBody>
      </p:sp>
      <p:pic>
        <p:nvPicPr>
          <p:cNvPr id="15365" name="Content Placeholder 7" descr="320.jpg"/>
          <p:cNvPicPr>
            <a:picLocks noGrp="1" noChangeAspect="1"/>
          </p:cNvPicPr>
          <p:nvPr>
            <p:ph sz="quarter" idx="3"/>
          </p:nvPr>
        </p:nvPicPr>
        <p:blipFill>
          <a:blip r:embed="rId3" cstate="print"/>
          <a:srcRect/>
          <a:stretch>
            <a:fillRect/>
          </a:stretch>
        </p:blipFill>
        <p:spPr>
          <a:xfrm>
            <a:off x="1564218" y="3941763"/>
            <a:ext cx="4389967" cy="2189162"/>
          </a:xfrm>
        </p:spPr>
      </p:pic>
      <p:pic>
        <p:nvPicPr>
          <p:cNvPr id="15366" name="Content Placeholder 9" descr="images.jpg"/>
          <p:cNvPicPr>
            <a:picLocks noGrp="1" noChangeAspect="1"/>
          </p:cNvPicPr>
          <p:nvPr>
            <p:ph sz="quarter" idx="4"/>
          </p:nvPr>
        </p:nvPicPr>
        <p:blipFill>
          <a:blip r:embed="rId4" cstate="print"/>
          <a:srcRect/>
          <a:stretch>
            <a:fillRect/>
          </a:stretch>
        </p:blipFill>
        <p:spPr>
          <a:xfrm>
            <a:off x="6769101" y="3933825"/>
            <a:ext cx="4703233" cy="2159000"/>
          </a:xfrm>
        </p:spPr>
      </p:pic>
      <p:grpSp>
        <p:nvGrpSpPr>
          <p:cNvPr id="7" name="Групиране 6"/>
          <p:cNvGrpSpPr/>
          <p:nvPr/>
        </p:nvGrpSpPr>
        <p:grpSpPr>
          <a:xfrm>
            <a:off x="1176346" y="259644"/>
            <a:ext cx="9957322" cy="1187607"/>
            <a:chOff x="1176346" y="207130"/>
            <a:chExt cx="9957322" cy="1240121"/>
          </a:xfrm>
        </p:grpSpPr>
        <p:pic>
          <p:nvPicPr>
            <p:cNvPr id="8"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5"/>
          <p:cNvSpPr>
            <a:spLocks noGrp="1" noChangeArrowheads="1"/>
          </p:cNvSpPr>
          <p:nvPr>
            <p:ph type="body" sz="half" idx="1"/>
          </p:nvPr>
        </p:nvSpPr>
        <p:spPr/>
        <p:txBody>
          <a:bodyPr/>
          <a:lstStyle/>
          <a:p>
            <a:pPr algn="ctr">
              <a:buNone/>
            </a:pPr>
            <a:r>
              <a:rPr lang="en-US" sz="2400" dirty="0" smtClean="0"/>
              <a:t>CITIES</a:t>
            </a:r>
            <a:endParaRPr lang="en-US" sz="2400" dirty="0" smtClean="0"/>
          </a:p>
          <a:p>
            <a:r>
              <a:rPr lang="en-US" sz="2400" dirty="0" err="1" smtClean="0"/>
              <a:t>Veliko</a:t>
            </a:r>
            <a:r>
              <a:rPr lang="en-US" sz="2400" dirty="0" smtClean="0"/>
              <a:t> </a:t>
            </a:r>
            <a:r>
              <a:rPr lang="en-US" sz="2400" dirty="0" err="1" smtClean="0"/>
              <a:t>Tarnovo</a:t>
            </a:r>
            <a:r>
              <a:rPr lang="en-US" sz="2400" dirty="0" smtClean="0"/>
              <a:t> is a beautiful historical town.</a:t>
            </a:r>
          </a:p>
          <a:p>
            <a:endParaRPr lang="en-US" sz="2400" dirty="0" smtClean="0"/>
          </a:p>
          <a:p>
            <a:r>
              <a:rPr lang="en-US" sz="2400" dirty="0" smtClean="0"/>
              <a:t>The royal city was the capital of the Second Bulgarian kingdom.</a:t>
            </a:r>
          </a:p>
          <a:p>
            <a:endParaRPr lang="en-US" sz="2400" dirty="0" smtClean="0"/>
          </a:p>
          <a:p>
            <a:r>
              <a:rPr lang="en-US" sz="2400" dirty="0" smtClean="0"/>
              <a:t>A central place is occupied by the ruins of the royal palace.</a:t>
            </a:r>
            <a:endParaRPr lang="bg-BG" sz="2400" dirty="0" smtClean="0"/>
          </a:p>
        </p:txBody>
      </p:sp>
      <p:pic>
        <p:nvPicPr>
          <p:cNvPr id="16388" name="Picture 8" descr="f4ff62b33031d15663f1390dcd6d67b6"/>
          <p:cNvPicPr>
            <a:picLocks noChangeAspect="1" noChangeArrowheads="1"/>
          </p:cNvPicPr>
          <p:nvPr>
            <p:ph sz="quarter" idx="2"/>
          </p:nvPr>
        </p:nvPicPr>
        <p:blipFill>
          <a:blip r:embed="rId2" cstate="print"/>
          <a:srcRect/>
          <a:stretch>
            <a:fillRect/>
          </a:stretch>
        </p:blipFill>
        <p:spPr>
          <a:xfrm>
            <a:off x="7095067" y="1600201"/>
            <a:ext cx="4377267" cy="2189163"/>
          </a:xfrm>
        </p:spPr>
      </p:pic>
      <p:pic>
        <p:nvPicPr>
          <p:cNvPr id="16389" name="Picture 9" descr="zarevez_1"/>
          <p:cNvPicPr>
            <a:picLocks noChangeAspect="1" noChangeArrowheads="1"/>
          </p:cNvPicPr>
          <p:nvPr>
            <p:ph sz="quarter" idx="3"/>
          </p:nvPr>
        </p:nvPicPr>
        <p:blipFill>
          <a:blip r:embed="rId3" cstate="print"/>
          <a:srcRect/>
          <a:stretch>
            <a:fillRect/>
          </a:stretch>
        </p:blipFill>
        <p:spPr>
          <a:xfrm>
            <a:off x="7103533" y="3941763"/>
            <a:ext cx="4464051" cy="2189162"/>
          </a:xfrm>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7"/>
          <p:cNvSpPr>
            <a:spLocks noGrp="1" noChangeArrowheads="1"/>
          </p:cNvSpPr>
          <p:nvPr>
            <p:ph type="body" sz="half" idx="1"/>
          </p:nvPr>
        </p:nvSpPr>
        <p:spPr/>
        <p:txBody>
          <a:bodyPr/>
          <a:lstStyle/>
          <a:p>
            <a:r>
              <a:rPr lang="en-US" sz="2400" dirty="0" smtClean="0"/>
              <a:t>Cities</a:t>
            </a:r>
          </a:p>
          <a:p>
            <a:endParaRPr lang="en-US" sz="2400" dirty="0" smtClean="0"/>
          </a:p>
          <a:p>
            <a:r>
              <a:rPr lang="en-US" sz="2400" dirty="0" smtClean="0"/>
              <a:t>Ancient </a:t>
            </a:r>
            <a:r>
              <a:rPr lang="en-US" sz="2400" dirty="0" smtClean="0"/>
              <a:t>city of </a:t>
            </a:r>
            <a:r>
              <a:rPr lang="en-US" sz="2400" dirty="0" err="1" smtClean="0"/>
              <a:t>Nessebar</a:t>
            </a:r>
            <a:r>
              <a:rPr lang="en-US" sz="2400" dirty="0" smtClean="0"/>
              <a:t> is situated on a rocky peninsula of the Black Sea.</a:t>
            </a:r>
          </a:p>
          <a:p>
            <a:pPr>
              <a:buFont typeface="Wingdings" pitchFamily="2" charset="2"/>
              <a:buNone/>
            </a:pPr>
            <a:endParaRPr lang="en-US" sz="2400" dirty="0" smtClean="0"/>
          </a:p>
          <a:p>
            <a:r>
              <a:rPr lang="en-US" sz="2400" dirty="0" smtClean="0"/>
              <a:t>Wooden houses built in the 19</a:t>
            </a:r>
            <a:r>
              <a:rPr lang="en-US" sz="2400" baseline="30000" dirty="0" smtClean="0"/>
              <a:t>th</a:t>
            </a:r>
            <a:r>
              <a:rPr lang="en-US" sz="2400" dirty="0" smtClean="0"/>
              <a:t> century are typical of the Bulgarian architecture.</a:t>
            </a:r>
            <a:endParaRPr lang="bg-BG" sz="2400" dirty="0" smtClean="0"/>
          </a:p>
        </p:txBody>
      </p:sp>
      <p:pic>
        <p:nvPicPr>
          <p:cNvPr id="17412" name="Picture 10" descr="old-nessebar"/>
          <p:cNvPicPr>
            <a:picLocks noChangeAspect="1" noChangeArrowheads="1"/>
          </p:cNvPicPr>
          <p:nvPr>
            <p:ph sz="quarter" idx="2"/>
          </p:nvPr>
        </p:nvPicPr>
        <p:blipFill>
          <a:blip r:embed="rId2" cstate="print"/>
          <a:srcRect/>
          <a:stretch>
            <a:fillRect/>
          </a:stretch>
        </p:blipFill>
        <p:spPr>
          <a:xfrm>
            <a:off x="7095067" y="1600201"/>
            <a:ext cx="4472517" cy="2189163"/>
          </a:xfrm>
        </p:spPr>
      </p:pic>
      <p:pic>
        <p:nvPicPr>
          <p:cNvPr id="17413" name="Picture 11" descr="photo_verybig_674414"/>
          <p:cNvPicPr>
            <a:picLocks noChangeAspect="1" noChangeArrowheads="1"/>
          </p:cNvPicPr>
          <p:nvPr>
            <p:ph sz="quarter" idx="3"/>
          </p:nvPr>
        </p:nvPicPr>
        <p:blipFill>
          <a:blip r:embed="rId3" cstate="print"/>
          <a:srcRect/>
          <a:stretch>
            <a:fillRect/>
          </a:stretch>
        </p:blipFill>
        <p:spPr>
          <a:xfrm>
            <a:off x="7095067" y="3941763"/>
            <a:ext cx="4472517" cy="2189162"/>
          </a:xfrm>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10" descr="rila-monastery-courtyard-480x320"/>
          <p:cNvPicPr>
            <a:picLocks noChangeAspect="1" noChangeArrowheads="1"/>
          </p:cNvPicPr>
          <p:nvPr>
            <p:ph idx="1"/>
          </p:nvPr>
        </p:nvPicPr>
        <p:blipFill>
          <a:blip r:embed="rId2" cstate="print"/>
          <a:srcRect/>
          <a:stretch>
            <a:fillRect/>
          </a:stretch>
        </p:blipFill>
        <p:spPr>
          <a:xfrm>
            <a:off x="2351618" y="1557338"/>
            <a:ext cx="7969249" cy="3600450"/>
          </a:xfrm>
        </p:spPr>
      </p:pic>
      <p:sp>
        <p:nvSpPr>
          <p:cNvPr id="18436" name="Text Box 11"/>
          <p:cNvSpPr txBox="1">
            <a:spLocks noChangeArrowheads="1"/>
          </p:cNvSpPr>
          <p:nvPr/>
        </p:nvSpPr>
        <p:spPr bwMode="auto">
          <a:xfrm>
            <a:off x="1200151" y="5157788"/>
            <a:ext cx="10079567" cy="779462"/>
          </a:xfrm>
          <a:prstGeom prst="rect">
            <a:avLst/>
          </a:prstGeom>
          <a:noFill/>
          <a:ln w="9525">
            <a:noFill/>
            <a:miter lim="800000"/>
            <a:headEnd/>
            <a:tailEnd/>
          </a:ln>
        </p:spPr>
        <p:txBody>
          <a:bodyPr>
            <a:spAutoFit/>
          </a:bodyPr>
          <a:lstStyle/>
          <a:p>
            <a:pPr algn="ctr">
              <a:spcBef>
                <a:spcPct val="50000"/>
              </a:spcBef>
            </a:pPr>
            <a:r>
              <a:rPr lang="en-US" dirty="0"/>
              <a:t>           </a:t>
            </a:r>
            <a:r>
              <a:rPr lang="en-US" dirty="0" smtClean="0"/>
              <a:t>Monasteries -   </a:t>
            </a:r>
            <a:r>
              <a:rPr lang="en-US" dirty="0"/>
              <a:t>There are more than 140 monasteries in Bulgaria.</a:t>
            </a:r>
          </a:p>
          <a:p>
            <a:pPr algn="ctr">
              <a:spcBef>
                <a:spcPct val="50000"/>
              </a:spcBef>
            </a:pPr>
            <a:r>
              <a:rPr lang="en-US" dirty="0"/>
              <a:t>        </a:t>
            </a:r>
            <a:r>
              <a:rPr lang="en-US" dirty="0" err="1"/>
              <a:t>Rila</a:t>
            </a:r>
            <a:r>
              <a:rPr lang="en-US" dirty="0"/>
              <a:t> Monastery is the best-known. It was established in 10</a:t>
            </a:r>
            <a:r>
              <a:rPr lang="en-US" baseline="30000" dirty="0"/>
              <a:t>th</a:t>
            </a:r>
            <a:r>
              <a:rPr lang="en-US" dirty="0"/>
              <a:t> century. </a:t>
            </a:r>
            <a:endParaRPr lang="bg-BG" dirty="0"/>
          </a:p>
        </p:txBody>
      </p:sp>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9" descr="3410b94b701acd6c6cd1c79a37de70ba_full"/>
          <p:cNvPicPr>
            <a:picLocks noChangeAspect="1" noChangeArrowheads="1"/>
          </p:cNvPicPr>
          <p:nvPr>
            <p:ph sz="quarter" idx="1"/>
          </p:nvPr>
        </p:nvPicPr>
        <p:blipFill>
          <a:blip r:embed="rId2" cstate="print"/>
          <a:srcRect/>
          <a:stretch>
            <a:fillRect/>
          </a:stretch>
        </p:blipFill>
        <p:spPr>
          <a:xfrm>
            <a:off x="1871134" y="1773239"/>
            <a:ext cx="4320117" cy="1800225"/>
          </a:xfrm>
        </p:spPr>
      </p:pic>
      <p:pic>
        <p:nvPicPr>
          <p:cNvPr id="19460" name="Picture 10" descr="BIG_asrin-beach-hotel-4--1883192568_132568934062020"/>
          <p:cNvPicPr>
            <a:picLocks noChangeAspect="1" noChangeArrowheads="1"/>
          </p:cNvPicPr>
          <p:nvPr>
            <p:ph sz="quarter" idx="2"/>
          </p:nvPr>
        </p:nvPicPr>
        <p:blipFill>
          <a:blip r:embed="rId3" cstate="print"/>
          <a:srcRect/>
          <a:stretch>
            <a:fillRect/>
          </a:stretch>
        </p:blipFill>
        <p:spPr>
          <a:xfrm>
            <a:off x="6769101" y="1773239"/>
            <a:ext cx="4756151" cy="2016125"/>
          </a:xfrm>
        </p:spPr>
      </p:pic>
      <p:pic>
        <p:nvPicPr>
          <p:cNvPr id="19461" name="Picture 11" descr="c4a1aa3e56"/>
          <p:cNvPicPr>
            <a:picLocks noChangeAspect="1" noChangeArrowheads="1"/>
          </p:cNvPicPr>
          <p:nvPr>
            <p:ph sz="quarter" idx="3"/>
          </p:nvPr>
        </p:nvPicPr>
        <p:blipFill>
          <a:blip r:embed="rId4" cstate="print"/>
          <a:srcRect/>
          <a:stretch>
            <a:fillRect/>
          </a:stretch>
        </p:blipFill>
        <p:spPr>
          <a:xfrm>
            <a:off x="1968501" y="4076701"/>
            <a:ext cx="4222751" cy="1800225"/>
          </a:xfrm>
        </p:spPr>
      </p:pic>
      <p:pic>
        <p:nvPicPr>
          <p:cNvPr id="19462" name="Picture 12" descr="Winter_snow"/>
          <p:cNvPicPr>
            <a:picLocks noChangeAspect="1" noChangeArrowheads="1"/>
          </p:cNvPicPr>
          <p:nvPr>
            <p:ph sz="quarter" idx="4"/>
          </p:nvPr>
        </p:nvPicPr>
        <p:blipFill>
          <a:blip r:embed="rId5" cstate="print"/>
          <a:srcRect/>
          <a:stretch>
            <a:fillRect/>
          </a:stretch>
        </p:blipFill>
        <p:spPr>
          <a:xfrm>
            <a:off x="6671733" y="4005263"/>
            <a:ext cx="4895851" cy="2087562"/>
          </a:xfrm>
        </p:spPr>
      </p:pic>
      <p:sp>
        <p:nvSpPr>
          <p:cNvPr id="19463" name="Text Box 14"/>
          <p:cNvSpPr txBox="1">
            <a:spLocks noChangeArrowheads="1"/>
          </p:cNvSpPr>
          <p:nvPr/>
        </p:nvSpPr>
        <p:spPr bwMode="auto">
          <a:xfrm>
            <a:off x="1968500" y="5373688"/>
            <a:ext cx="5759451" cy="1200150"/>
          </a:xfrm>
          <a:prstGeom prst="rect">
            <a:avLst/>
          </a:prstGeom>
          <a:noFill/>
          <a:ln w="9525">
            <a:noFill/>
            <a:miter lim="800000"/>
            <a:headEnd/>
            <a:tailEnd/>
          </a:ln>
        </p:spPr>
        <p:txBody>
          <a:bodyPr>
            <a:spAutoFit/>
          </a:bodyPr>
          <a:lstStyle/>
          <a:p>
            <a:pPr>
              <a:spcBef>
                <a:spcPct val="50000"/>
              </a:spcBef>
            </a:pPr>
            <a:endParaRPr lang="en-US"/>
          </a:p>
          <a:p>
            <a:pPr>
              <a:spcBef>
                <a:spcPct val="50000"/>
              </a:spcBef>
            </a:pPr>
            <a:r>
              <a:rPr lang="en-US"/>
              <a:t>In autumn the weather changes.</a:t>
            </a:r>
          </a:p>
          <a:p>
            <a:pPr>
              <a:spcBef>
                <a:spcPct val="50000"/>
              </a:spcBef>
            </a:pPr>
            <a:r>
              <a:rPr lang="en-US"/>
              <a:t> It often rains. The leaves fall.</a:t>
            </a:r>
            <a:endParaRPr lang="bg-BG"/>
          </a:p>
        </p:txBody>
      </p:sp>
      <p:sp>
        <p:nvSpPr>
          <p:cNvPr id="19464" name="Rectangle 16"/>
          <p:cNvSpPr>
            <a:spLocks noChangeArrowheads="1"/>
          </p:cNvSpPr>
          <p:nvPr/>
        </p:nvSpPr>
        <p:spPr bwMode="auto">
          <a:xfrm rot="10773765" flipV="1">
            <a:off x="6955368" y="5591176"/>
            <a:ext cx="4449233" cy="646113"/>
          </a:xfrm>
          <a:prstGeom prst="rect">
            <a:avLst/>
          </a:prstGeom>
          <a:noFill/>
          <a:ln w="9525">
            <a:noFill/>
            <a:miter lim="800000"/>
            <a:headEnd/>
            <a:tailEnd/>
          </a:ln>
        </p:spPr>
        <p:txBody>
          <a:bodyPr>
            <a:spAutoFit/>
          </a:bodyPr>
          <a:lstStyle/>
          <a:p>
            <a:r>
              <a:rPr lang="en-US"/>
              <a:t>There is a lot of snow in winter.</a:t>
            </a:r>
          </a:p>
          <a:p>
            <a:r>
              <a:rPr lang="en-US"/>
              <a:t>It`s cold.</a:t>
            </a:r>
            <a:endParaRPr lang="bg-BG"/>
          </a:p>
        </p:txBody>
      </p:sp>
      <p:sp>
        <p:nvSpPr>
          <p:cNvPr id="19465" name="Rectangle 19"/>
          <p:cNvSpPr>
            <a:spLocks noChangeArrowheads="1"/>
          </p:cNvSpPr>
          <p:nvPr/>
        </p:nvSpPr>
        <p:spPr bwMode="auto">
          <a:xfrm>
            <a:off x="6769100" y="3213101"/>
            <a:ext cx="4895851" cy="646113"/>
          </a:xfrm>
          <a:prstGeom prst="rect">
            <a:avLst/>
          </a:prstGeom>
          <a:noFill/>
          <a:ln w="9525">
            <a:noFill/>
            <a:miter lim="800000"/>
            <a:headEnd/>
            <a:tailEnd/>
          </a:ln>
        </p:spPr>
        <p:txBody>
          <a:bodyPr>
            <a:spAutoFit/>
          </a:bodyPr>
          <a:lstStyle/>
          <a:p>
            <a:r>
              <a:rPr lang="en-US"/>
              <a:t>    It`s hot in summer. </a:t>
            </a:r>
          </a:p>
          <a:p>
            <a:r>
              <a:rPr lang="en-US"/>
              <a:t>    Many people go to the seaside.</a:t>
            </a:r>
            <a:endParaRPr lang="bg-BG"/>
          </a:p>
        </p:txBody>
      </p:sp>
      <p:sp>
        <p:nvSpPr>
          <p:cNvPr id="19466" name="Rectangle 21"/>
          <p:cNvSpPr>
            <a:spLocks noChangeArrowheads="1"/>
          </p:cNvSpPr>
          <p:nvPr/>
        </p:nvSpPr>
        <p:spPr bwMode="auto">
          <a:xfrm>
            <a:off x="1968500" y="3500438"/>
            <a:ext cx="4605867" cy="641350"/>
          </a:xfrm>
          <a:prstGeom prst="rect">
            <a:avLst/>
          </a:prstGeom>
          <a:noFill/>
          <a:ln w="9525">
            <a:noFill/>
            <a:miter lim="800000"/>
            <a:headEnd/>
            <a:tailEnd/>
          </a:ln>
        </p:spPr>
        <p:txBody>
          <a:bodyPr>
            <a:spAutoFit/>
          </a:bodyPr>
          <a:lstStyle/>
          <a:p>
            <a:pPr>
              <a:spcBef>
                <a:spcPct val="50000"/>
              </a:spcBef>
            </a:pPr>
            <a:r>
              <a:rPr lang="en-US"/>
              <a:t>In spring everything is green. There are many flowers.</a:t>
            </a:r>
          </a:p>
        </p:txBody>
      </p:sp>
      <p:sp>
        <p:nvSpPr>
          <p:cNvPr id="19467" name="Text Box 22"/>
          <p:cNvSpPr txBox="1">
            <a:spLocks noChangeArrowheads="1"/>
          </p:cNvSpPr>
          <p:nvPr/>
        </p:nvSpPr>
        <p:spPr bwMode="auto">
          <a:xfrm>
            <a:off x="3695700" y="1484313"/>
            <a:ext cx="5376333" cy="366712"/>
          </a:xfrm>
          <a:prstGeom prst="rect">
            <a:avLst/>
          </a:prstGeom>
          <a:noFill/>
          <a:ln w="9525">
            <a:noFill/>
            <a:miter lim="800000"/>
            <a:headEnd/>
            <a:tailEnd/>
          </a:ln>
        </p:spPr>
        <p:txBody>
          <a:bodyPr>
            <a:spAutoFit/>
          </a:bodyPr>
          <a:lstStyle/>
          <a:p>
            <a:pPr>
              <a:spcBef>
                <a:spcPct val="50000"/>
              </a:spcBef>
            </a:pPr>
            <a:r>
              <a:rPr lang="en-US" dirty="0" smtClean="0"/>
              <a:t>Climate - There </a:t>
            </a:r>
            <a:r>
              <a:rPr lang="en-US" dirty="0"/>
              <a:t>are 4 seasons in Bulgaria.</a:t>
            </a:r>
            <a:endParaRPr lang="bg-BG" dirty="0"/>
          </a:p>
        </p:txBody>
      </p:sp>
      <p:grpSp>
        <p:nvGrpSpPr>
          <p:cNvPr id="12" name="Групиране 11"/>
          <p:cNvGrpSpPr/>
          <p:nvPr/>
        </p:nvGrpSpPr>
        <p:grpSpPr>
          <a:xfrm>
            <a:off x="1176346" y="259644"/>
            <a:ext cx="9957322" cy="1187607"/>
            <a:chOff x="1176346" y="207130"/>
            <a:chExt cx="9957322" cy="1240121"/>
          </a:xfrm>
        </p:grpSpPr>
        <p:pic>
          <p:nvPicPr>
            <p:cNvPr id="13" name="Picture 6"/>
            <p:cNvPicPr>
              <a:picLocks noChangeAspect="1"/>
            </p:cNvPicPr>
            <p:nvPr/>
          </p:nvPicPr>
          <p:blipFill rotWithShape="1">
            <a:blip r:embed="rId6"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14" name="Picture 8"/>
            <p:cNvPicPr>
              <a:picLocks noChangeAspect="1"/>
            </p:cNvPicPr>
            <p:nvPr/>
          </p:nvPicPr>
          <p:blipFill rotWithShape="1">
            <a:blip r:embed="rId7"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5"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6" name="Picture 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13" descr="maska-lice-opanato"/>
          <p:cNvPicPr>
            <a:picLocks noChangeAspect="1" noChangeArrowheads="1"/>
          </p:cNvPicPr>
          <p:nvPr>
            <p:ph sz="quarter" idx="1"/>
          </p:nvPr>
        </p:nvPicPr>
        <p:blipFill>
          <a:blip r:embed="rId2" cstate="print"/>
          <a:srcRect/>
          <a:stretch>
            <a:fillRect/>
          </a:stretch>
        </p:blipFill>
        <p:spPr>
          <a:xfrm>
            <a:off x="2063751" y="1916113"/>
            <a:ext cx="3699933" cy="2189162"/>
          </a:xfrm>
        </p:spPr>
      </p:pic>
      <p:pic>
        <p:nvPicPr>
          <p:cNvPr id="20484" name="Picture 14" descr="photo_3863_pic_26823_big"/>
          <p:cNvPicPr>
            <a:picLocks noChangeAspect="1" noChangeArrowheads="1"/>
          </p:cNvPicPr>
          <p:nvPr>
            <p:ph sz="quarter" idx="2"/>
          </p:nvPr>
        </p:nvPicPr>
        <p:blipFill>
          <a:blip r:embed="rId3" cstate="print"/>
          <a:srcRect/>
          <a:stretch>
            <a:fillRect/>
          </a:stretch>
        </p:blipFill>
        <p:spPr>
          <a:xfrm>
            <a:off x="6959600" y="1916114"/>
            <a:ext cx="3448051" cy="2232025"/>
          </a:xfrm>
        </p:spPr>
      </p:pic>
      <p:sp>
        <p:nvSpPr>
          <p:cNvPr id="20485" name="Text Box 16"/>
          <p:cNvSpPr txBox="1">
            <a:spLocks noChangeArrowheads="1"/>
          </p:cNvSpPr>
          <p:nvPr/>
        </p:nvSpPr>
        <p:spPr bwMode="auto">
          <a:xfrm>
            <a:off x="1968500" y="4508501"/>
            <a:ext cx="9696451" cy="1015663"/>
          </a:xfrm>
          <a:prstGeom prst="rect">
            <a:avLst/>
          </a:prstGeom>
          <a:noFill/>
          <a:ln w="9525">
            <a:noFill/>
            <a:miter lim="800000"/>
            <a:headEnd/>
            <a:tailEnd/>
          </a:ln>
        </p:spPr>
        <p:txBody>
          <a:bodyPr>
            <a:spAutoFit/>
          </a:bodyPr>
          <a:lstStyle/>
          <a:p>
            <a:pPr algn="ctr">
              <a:spcBef>
                <a:spcPct val="50000"/>
              </a:spcBef>
            </a:pPr>
            <a:r>
              <a:rPr lang="en-US" sz="2000" dirty="0" smtClean="0"/>
              <a:t>Country of health - Bulgaria </a:t>
            </a:r>
            <a:r>
              <a:rPr lang="en-US" sz="2000" dirty="0"/>
              <a:t>is an extremely attractive center for treatment, recreation and tourism with its numerous resorts, nice climate, wonderful beaches and over 500 mineral springs.</a:t>
            </a:r>
            <a:endParaRPr lang="bg-BG" sz="2000" dirty="0"/>
          </a:p>
        </p:txBody>
      </p:sp>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9"/>
          <p:cNvSpPr txBox="1">
            <a:spLocks noChangeArrowheads="1"/>
          </p:cNvSpPr>
          <p:nvPr/>
        </p:nvSpPr>
        <p:spPr bwMode="auto">
          <a:xfrm>
            <a:off x="2832101" y="1484313"/>
            <a:ext cx="6625167" cy="366712"/>
          </a:xfrm>
          <a:prstGeom prst="rect">
            <a:avLst/>
          </a:prstGeom>
          <a:noFill/>
          <a:ln w="9525">
            <a:noFill/>
            <a:miter lim="800000"/>
            <a:headEnd/>
            <a:tailEnd/>
          </a:ln>
        </p:spPr>
        <p:txBody>
          <a:bodyPr>
            <a:spAutoFit/>
          </a:bodyPr>
          <a:lstStyle/>
          <a:p>
            <a:pPr>
              <a:spcBef>
                <a:spcPct val="50000"/>
              </a:spcBef>
            </a:pPr>
            <a:endParaRPr lang="bg-BG"/>
          </a:p>
        </p:txBody>
      </p:sp>
      <p:sp>
        <p:nvSpPr>
          <p:cNvPr id="21508" name="Text Box 10"/>
          <p:cNvSpPr txBox="1">
            <a:spLocks noChangeArrowheads="1"/>
          </p:cNvSpPr>
          <p:nvPr/>
        </p:nvSpPr>
        <p:spPr bwMode="auto">
          <a:xfrm>
            <a:off x="1200151" y="1557338"/>
            <a:ext cx="9791700" cy="366712"/>
          </a:xfrm>
          <a:prstGeom prst="rect">
            <a:avLst/>
          </a:prstGeom>
          <a:noFill/>
          <a:ln w="9525">
            <a:noFill/>
            <a:miter lim="800000"/>
            <a:headEnd/>
            <a:tailEnd/>
          </a:ln>
        </p:spPr>
        <p:txBody>
          <a:bodyPr>
            <a:spAutoFit/>
          </a:bodyPr>
          <a:lstStyle/>
          <a:p>
            <a:pPr algn="ctr">
              <a:spcBef>
                <a:spcPct val="50000"/>
              </a:spcBef>
            </a:pPr>
            <a:r>
              <a:rPr lang="en-US" dirty="0" smtClean="0"/>
              <a:t>Food - Bulgarian </a:t>
            </a:r>
            <a:r>
              <a:rPr lang="en-US" dirty="0"/>
              <a:t>food is delicious. Here are some typical national dishes:</a:t>
            </a:r>
            <a:endParaRPr lang="bg-BG" dirty="0"/>
          </a:p>
        </p:txBody>
      </p:sp>
      <p:pic>
        <p:nvPicPr>
          <p:cNvPr id="21509" name="Picture 11" descr="kis-mljako"/>
          <p:cNvPicPr>
            <a:picLocks noChangeAspect="1" noChangeArrowheads="1"/>
          </p:cNvPicPr>
          <p:nvPr>
            <p:ph sz="quarter" idx="1"/>
          </p:nvPr>
        </p:nvPicPr>
        <p:blipFill>
          <a:blip r:embed="rId2" cstate="print"/>
          <a:srcRect/>
          <a:stretch>
            <a:fillRect/>
          </a:stretch>
        </p:blipFill>
        <p:spPr>
          <a:xfrm>
            <a:off x="1957918" y="1916114"/>
            <a:ext cx="3600449" cy="1512887"/>
          </a:xfrm>
        </p:spPr>
      </p:pic>
      <p:pic>
        <p:nvPicPr>
          <p:cNvPr id="21510" name="Picture 12" descr="fbBulgaria 1279"/>
          <p:cNvPicPr>
            <a:picLocks noChangeAspect="1" noChangeArrowheads="1"/>
          </p:cNvPicPr>
          <p:nvPr>
            <p:ph sz="quarter" idx="2"/>
          </p:nvPr>
        </p:nvPicPr>
        <p:blipFill>
          <a:blip r:embed="rId3" cstate="print"/>
          <a:srcRect/>
          <a:stretch>
            <a:fillRect/>
          </a:stretch>
        </p:blipFill>
        <p:spPr>
          <a:xfrm>
            <a:off x="6864351" y="1916113"/>
            <a:ext cx="3456516" cy="1441450"/>
          </a:xfrm>
        </p:spPr>
      </p:pic>
      <p:pic>
        <p:nvPicPr>
          <p:cNvPr id="21511" name="Picture 13" descr="DSC04981"/>
          <p:cNvPicPr>
            <a:picLocks noChangeAspect="1" noChangeArrowheads="1"/>
          </p:cNvPicPr>
          <p:nvPr>
            <p:ph sz="quarter" idx="3"/>
          </p:nvPr>
        </p:nvPicPr>
        <p:blipFill>
          <a:blip r:embed="rId4" cstate="print"/>
          <a:srcRect/>
          <a:stretch>
            <a:fillRect/>
          </a:stretch>
        </p:blipFill>
        <p:spPr>
          <a:xfrm>
            <a:off x="1968501" y="3933825"/>
            <a:ext cx="3551767" cy="1727200"/>
          </a:xfrm>
        </p:spPr>
      </p:pic>
      <p:pic>
        <p:nvPicPr>
          <p:cNvPr id="21512" name="Picture 14" descr="shopska-salad"/>
          <p:cNvPicPr>
            <a:picLocks noChangeAspect="1" noChangeArrowheads="1"/>
          </p:cNvPicPr>
          <p:nvPr>
            <p:ph sz="quarter" idx="4"/>
          </p:nvPr>
        </p:nvPicPr>
        <p:blipFill>
          <a:blip r:embed="rId5" cstate="print"/>
          <a:srcRect/>
          <a:stretch>
            <a:fillRect/>
          </a:stretch>
        </p:blipFill>
        <p:spPr>
          <a:xfrm>
            <a:off x="6769100" y="3860800"/>
            <a:ext cx="3744384" cy="1728788"/>
          </a:xfrm>
        </p:spPr>
      </p:pic>
      <p:sp>
        <p:nvSpPr>
          <p:cNvPr id="21513" name="Text Box 15"/>
          <p:cNvSpPr txBox="1">
            <a:spLocks noChangeArrowheads="1"/>
          </p:cNvSpPr>
          <p:nvPr/>
        </p:nvSpPr>
        <p:spPr bwMode="auto">
          <a:xfrm>
            <a:off x="1007534" y="3500438"/>
            <a:ext cx="5568951" cy="369332"/>
          </a:xfrm>
          <a:prstGeom prst="rect">
            <a:avLst/>
          </a:prstGeom>
          <a:noFill/>
          <a:ln w="9525">
            <a:noFill/>
            <a:miter lim="800000"/>
            <a:headEnd/>
            <a:tailEnd/>
          </a:ln>
        </p:spPr>
        <p:txBody>
          <a:bodyPr>
            <a:spAutoFit/>
          </a:bodyPr>
          <a:lstStyle/>
          <a:p>
            <a:pPr>
              <a:spcBef>
                <a:spcPct val="50000"/>
              </a:spcBef>
            </a:pPr>
            <a:r>
              <a:rPr lang="en-US"/>
              <a:t>Bulgarian yoghurt is the best in the world.</a:t>
            </a:r>
            <a:endParaRPr lang="bg-BG"/>
          </a:p>
        </p:txBody>
      </p:sp>
      <p:sp>
        <p:nvSpPr>
          <p:cNvPr id="21514" name="Text Box 16"/>
          <p:cNvSpPr txBox="1">
            <a:spLocks noChangeArrowheads="1"/>
          </p:cNvSpPr>
          <p:nvPr/>
        </p:nvSpPr>
        <p:spPr bwMode="auto">
          <a:xfrm>
            <a:off x="6769101" y="3429001"/>
            <a:ext cx="4703233" cy="366713"/>
          </a:xfrm>
          <a:prstGeom prst="rect">
            <a:avLst/>
          </a:prstGeom>
          <a:noFill/>
          <a:ln w="9525">
            <a:noFill/>
            <a:miter lim="800000"/>
            <a:headEnd/>
            <a:tailEnd/>
          </a:ln>
        </p:spPr>
        <p:txBody>
          <a:bodyPr>
            <a:spAutoFit/>
          </a:bodyPr>
          <a:lstStyle/>
          <a:p>
            <a:pPr>
              <a:spcBef>
                <a:spcPct val="50000"/>
              </a:spcBef>
            </a:pPr>
            <a:r>
              <a:rPr lang="en-US"/>
              <a:t>Bean soup is very popular.</a:t>
            </a:r>
            <a:endParaRPr lang="bg-BG"/>
          </a:p>
        </p:txBody>
      </p:sp>
      <p:sp>
        <p:nvSpPr>
          <p:cNvPr id="21515" name="Text Box 17"/>
          <p:cNvSpPr txBox="1">
            <a:spLocks noChangeArrowheads="1"/>
          </p:cNvSpPr>
          <p:nvPr/>
        </p:nvSpPr>
        <p:spPr bwMode="auto">
          <a:xfrm>
            <a:off x="1968501" y="5734051"/>
            <a:ext cx="8640233" cy="366713"/>
          </a:xfrm>
          <a:prstGeom prst="rect">
            <a:avLst/>
          </a:prstGeom>
          <a:noFill/>
          <a:ln w="9525">
            <a:noFill/>
            <a:miter lim="800000"/>
            <a:headEnd/>
            <a:tailEnd/>
          </a:ln>
        </p:spPr>
        <p:txBody>
          <a:bodyPr>
            <a:spAutoFit/>
          </a:bodyPr>
          <a:lstStyle/>
          <a:p>
            <a:pPr>
              <a:spcBef>
                <a:spcPct val="50000"/>
              </a:spcBef>
            </a:pPr>
            <a:r>
              <a:rPr lang="en-US"/>
              <a:t>Bulgarian people love to eat meat balls and shopska salad.</a:t>
            </a:r>
            <a:endParaRPr lang="bg-BG"/>
          </a:p>
        </p:txBody>
      </p:sp>
      <p:grpSp>
        <p:nvGrpSpPr>
          <p:cNvPr id="12" name="Групиране 11"/>
          <p:cNvGrpSpPr/>
          <p:nvPr/>
        </p:nvGrpSpPr>
        <p:grpSpPr>
          <a:xfrm>
            <a:off x="1176346" y="259644"/>
            <a:ext cx="9957322" cy="1187607"/>
            <a:chOff x="1176346" y="207130"/>
            <a:chExt cx="9957322" cy="1240121"/>
          </a:xfrm>
        </p:grpSpPr>
        <p:pic>
          <p:nvPicPr>
            <p:cNvPr id="13" name="Picture 6"/>
            <p:cNvPicPr>
              <a:picLocks noChangeAspect="1"/>
            </p:cNvPicPr>
            <p:nvPr/>
          </p:nvPicPr>
          <p:blipFill rotWithShape="1">
            <a:blip r:embed="rId6"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14" name="Picture 8"/>
            <p:cNvPicPr>
              <a:picLocks noChangeAspect="1"/>
            </p:cNvPicPr>
            <p:nvPr/>
          </p:nvPicPr>
          <p:blipFill rotWithShape="1">
            <a:blip r:embed="rId7"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5"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6" name="Picture 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9" descr="3612(2)"/>
          <p:cNvPicPr>
            <a:picLocks noChangeAspect="1" noChangeArrowheads="1"/>
          </p:cNvPicPr>
          <p:nvPr>
            <p:ph sz="quarter" idx="1"/>
          </p:nvPr>
        </p:nvPicPr>
        <p:blipFill>
          <a:blip r:embed="rId2" cstate="print"/>
          <a:srcRect/>
          <a:stretch>
            <a:fillRect/>
          </a:stretch>
        </p:blipFill>
        <p:spPr>
          <a:xfrm>
            <a:off x="2133601" y="1628776"/>
            <a:ext cx="4155017" cy="1979613"/>
          </a:xfrm>
        </p:spPr>
      </p:pic>
      <p:pic>
        <p:nvPicPr>
          <p:cNvPr id="22532" name="Picture 10" descr="24-май"/>
          <p:cNvPicPr>
            <a:picLocks noChangeAspect="1" noChangeArrowheads="1"/>
          </p:cNvPicPr>
          <p:nvPr>
            <p:ph sz="quarter" idx="3"/>
          </p:nvPr>
        </p:nvPicPr>
        <p:blipFill>
          <a:blip r:embed="rId3" cstate="print"/>
          <a:srcRect/>
          <a:stretch>
            <a:fillRect/>
          </a:stretch>
        </p:blipFill>
        <p:spPr>
          <a:xfrm>
            <a:off x="1871134" y="3941763"/>
            <a:ext cx="4417484" cy="2189162"/>
          </a:xfrm>
        </p:spPr>
      </p:pic>
      <p:sp>
        <p:nvSpPr>
          <p:cNvPr id="22533" name="Text Box 11"/>
          <p:cNvSpPr txBox="1">
            <a:spLocks noChangeArrowheads="1"/>
          </p:cNvSpPr>
          <p:nvPr/>
        </p:nvSpPr>
        <p:spPr bwMode="auto">
          <a:xfrm>
            <a:off x="6959601" y="1844676"/>
            <a:ext cx="4993217" cy="1015663"/>
          </a:xfrm>
          <a:prstGeom prst="rect">
            <a:avLst/>
          </a:prstGeom>
          <a:noFill/>
          <a:ln w="9525">
            <a:noFill/>
            <a:miter lim="800000"/>
            <a:headEnd/>
            <a:tailEnd/>
          </a:ln>
        </p:spPr>
        <p:txBody>
          <a:bodyPr>
            <a:spAutoFit/>
          </a:bodyPr>
          <a:lstStyle/>
          <a:p>
            <a:pPr>
              <a:spcBef>
                <a:spcPct val="50000"/>
              </a:spcBef>
            </a:pPr>
            <a:r>
              <a:rPr lang="en-US" sz="2000" dirty="0" smtClean="0"/>
              <a:t>Holidays - The </a:t>
            </a:r>
            <a:r>
              <a:rPr lang="en-US" sz="2000" dirty="0"/>
              <a:t>Bulgarian national holiday is on 3</a:t>
            </a:r>
            <a:r>
              <a:rPr lang="en-US" sz="2000" baseline="30000" dirty="0"/>
              <a:t>rd</a:t>
            </a:r>
            <a:r>
              <a:rPr lang="en-US" sz="2000" dirty="0"/>
              <a:t>  March. We celebrate the liberation from Ottoman rule.</a:t>
            </a:r>
            <a:endParaRPr lang="bg-BG" sz="2000" dirty="0"/>
          </a:p>
        </p:txBody>
      </p:sp>
      <p:sp>
        <p:nvSpPr>
          <p:cNvPr id="22534" name="Text Box 12"/>
          <p:cNvSpPr txBox="1">
            <a:spLocks noChangeArrowheads="1"/>
          </p:cNvSpPr>
          <p:nvPr/>
        </p:nvSpPr>
        <p:spPr bwMode="auto">
          <a:xfrm>
            <a:off x="7152218" y="4652964"/>
            <a:ext cx="4512733" cy="707886"/>
          </a:xfrm>
          <a:prstGeom prst="rect">
            <a:avLst/>
          </a:prstGeom>
          <a:noFill/>
          <a:ln w="9525">
            <a:noFill/>
            <a:miter lim="800000"/>
            <a:headEnd/>
            <a:tailEnd/>
          </a:ln>
        </p:spPr>
        <p:txBody>
          <a:bodyPr>
            <a:spAutoFit/>
          </a:bodyPr>
          <a:lstStyle/>
          <a:p>
            <a:pPr>
              <a:spcBef>
                <a:spcPct val="50000"/>
              </a:spcBef>
            </a:pPr>
            <a:r>
              <a:rPr lang="en-US" sz="2000"/>
              <a:t>On 24</a:t>
            </a:r>
            <a:r>
              <a:rPr lang="en-US" sz="2000" baseline="30000"/>
              <a:t>th</a:t>
            </a:r>
            <a:r>
              <a:rPr lang="en-US" sz="2000"/>
              <a:t> May we celebrate the Day of the Bulgarian alphabet.</a:t>
            </a:r>
            <a:endParaRPr lang="bg-BG" sz="2000"/>
          </a:p>
        </p:txBody>
      </p:sp>
      <p:grpSp>
        <p:nvGrpSpPr>
          <p:cNvPr id="7" name="Групиране 6"/>
          <p:cNvGrpSpPr/>
          <p:nvPr/>
        </p:nvGrpSpPr>
        <p:grpSpPr>
          <a:xfrm>
            <a:off x="1176346" y="259644"/>
            <a:ext cx="9957322" cy="1187607"/>
            <a:chOff x="1176346" y="207130"/>
            <a:chExt cx="9957322" cy="1240121"/>
          </a:xfrm>
        </p:grpSpPr>
        <p:pic>
          <p:nvPicPr>
            <p:cNvPr id="8"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p:cNvSpPr>
            <a:spLocks noGrp="1" noChangeArrowheads="1"/>
          </p:cNvSpPr>
          <p:nvPr>
            <p:ph type="body" sz="half" idx="1"/>
          </p:nvPr>
        </p:nvSpPr>
        <p:spPr/>
        <p:txBody>
          <a:bodyPr/>
          <a:lstStyle/>
          <a:p>
            <a:endParaRPr lang="en-US" sz="2400" dirty="0" smtClean="0"/>
          </a:p>
          <a:p>
            <a:pPr algn="ctr">
              <a:buNone/>
            </a:pPr>
            <a:r>
              <a:rPr lang="en-US" sz="2400" dirty="0" smtClean="0"/>
              <a:t>Festivals and special </a:t>
            </a:r>
            <a:r>
              <a:rPr lang="en-US" sz="2400" dirty="0" smtClean="0"/>
              <a:t>days</a:t>
            </a:r>
          </a:p>
          <a:p>
            <a:pPr algn="ctr">
              <a:buNone/>
            </a:pPr>
            <a:endParaRPr lang="en-US" sz="2400" dirty="0" smtClean="0"/>
          </a:p>
          <a:p>
            <a:r>
              <a:rPr lang="en-US" sz="2400" dirty="0" smtClean="0"/>
              <a:t>We </a:t>
            </a:r>
            <a:r>
              <a:rPr lang="en-US" sz="2400" dirty="0" smtClean="0"/>
              <a:t>have an interesting Bulgarian tradition.</a:t>
            </a:r>
          </a:p>
          <a:p>
            <a:r>
              <a:rPr lang="en-US" sz="2400" dirty="0" smtClean="0"/>
              <a:t> Only men take part in the Mummers` Games in March. They put scary masks and costumes.</a:t>
            </a:r>
          </a:p>
          <a:p>
            <a:r>
              <a:rPr lang="en-US" sz="2400" dirty="0" smtClean="0"/>
              <a:t>They go dancing in streets. Everyone is noisy and happy.</a:t>
            </a:r>
            <a:endParaRPr lang="bg-BG" sz="2400" dirty="0" smtClean="0"/>
          </a:p>
        </p:txBody>
      </p:sp>
      <p:pic>
        <p:nvPicPr>
          <p:cNvPr id="23556" name="Picture 7" descr="430x323"/>
          <p:cNvPicPr>
            <a:picLocks noChangeAspect="1" noChangeArrowheads="1"/>
          </p:cNvPicPr>
          <p:nvPr>
            <p:ph sz="quarter" idx="2"/>
          </p:nvPr>
        </p:nvPicPr>
        <p:blipFill>
          <a:blip r:embed="rId2" cstate="print"/>
          <a:srcRect/>
          <a:stretch>
            <a:fillRect/>
          </a:stretch>
        </p:blipFill>
        <p:spPr>
          <a:xfrm>
            <a:off x="7152218" y="1628775"/>
            <a:ext cx="4269316" cy="2116138"/>
          </a:xfrm>
        </p:spPr>
      </p:pic>
      <p:pic>
        <p:nvPicPr>
          <p:cNvPr id="23557" name="Picture 12" descr="Razlog_Kukeri"/>
          <p:cNvPicPr>
            <a:picLocks noChangeAspect="1" noChangeArrowheads="1"/>
          </p:cNvPicPr>
          <p:nvPr>
            <p:ph sz="quarter" idx="3"/>
          </p:nvPr>
        </p:nvPicPr>
        <p:blipFill>
          <a:blip r:embed="rId3" cstate="print"/>
          <a:srcRect/>
          <a:stretch>
            <a:fillRect/>
          </a:stretch>
        </p:blipFill>
        <p:spPr>
          <a:xfrm>
            <a:off x="7090834" y="4149725"/>
            <a:ext cx="4381500" cy="2159000"/>
          </a:xfrm>
        </p:spPr>
      </p:pic>
      <p:sp>
        <p:nvSpPr>
          <p:cNvPr id="23558" name="Text Box 13"/>
          <p:cNvSpPr txBox="1">
            <a:spLocks noChangeArrowheads="1"/>
          </p:cNvSpPr>
          <p:nvPr/>
        </p:nvSpPr>
        <p:spPr bwMode="auto">
          <a:xfrm>
            <a:off x="7152218" y="3789363"/>
            <a:ext cx="4320116" cy="366712"/>
          </a:xfrm>
          <a:prstGeom prst="rect">
            <a:avLst/>
          </a:prstGeom>
          <a:noFill/>
          <a:ln w="9525">
            <a:noFill/>
            <a:miter lim="800000"/>
            <a:headEnd/>
            <a:tailEnd/>
          </a:ln>
        </p:spPr>
        <p:txBody>
          <a:bodyPr>
            <a:spAutoFit/>
          </a:bodyPr>
          <a:lstStyle/>
          <a:p>
            <a:pPr algn="ctr">
              <a:spcBef>
                <a:spcPct val="50000"/>
              </a:spcBef>
            </a:pPr>
            <a:r>
              <a:rPr lang="en-US"/>
              <a:t>Mummers</a:t>
            </a:r>
            <a:endParaRPr lang="bg-BG"/>
          </a:p>
        </p:txBody>
      </p:sp>
      <p:grpSp>
        <p:nvGrpSpPr>
          <p:cNvPr id="7" name="Групиране 6"/>
          <p:cNvGrpSpPr/>
          <p:nvPr/>
        </p:nvGrpSpPr>
        <p:grpSpPr>
          <a:xfrm>
            <a:off x="1176346" y="259644"/>
            <a:ext cx="9957322" cy="1187607"/>
            <a:chOff x="1176346" y="207130"/>
            <a:chExt cx="9957322" cy="1240121"/>
          </a:xfrm>
        </p:grpSpPr>
        <p:pic>
          <p:nvPicPr>
            <p:cNvPr id="8"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Placeholder 2"/>
          <p:cNvSpPr>
            <a:spLocks noGrp="1"/>
          </p:cNvSpPr>
          <p:nvPr>
            <p:ph type="body" sz="half" idx="1"/>
          </p:nvPr>
        </p:nvSpPr>
        <p:spPr/>
        <p:txBody>
          <a:bodyPr/>
          <a:lstStyle/>
          <a:p>
            <a:pPr>
              <a:buFont typeface="Wingdings" pitchFamily="2" charset="2"/>
              <a:buNone/>
            </a:pPr>
            <a:r>
              <a:rPr lang="en-US" smtClean="0"/>
              <a:t>Nestinarstvo is an old Bulgarian ritual. It involves a barefooted dance on embers.</a:t>
            </a:r>
          </a:p>
          <a:p>
            <a:pPr>
              <a:buFont typeface="Wingdings" pitchFamily="2" charset="2"/>
              <a:buNone/>
            </a:pPr>
            <a:r>
              <a:rPr lang="en-US" smtClean="0"/>
              <a:t>It is performed on the Day of Sts. Constantine and Helen and attracts a lot of tourists.</a:t>
            </a:r>
            <a:endParaRPr lang="bg-BG" smtClean="0"/>
          </a:p>
        </p:txBody>
      </p:sp>
      <p:pic>
        <p:nvPicPr>
          <p:cNvPr id="24580" name="Content Placeholder 5" descr="2f9ce1579cc87517e34ea7c157750daa.jpeg"/>
          <p:cNvPicPr>
            <a:picLocks noGrp="1" noChangeAspect="1"/>
          </p:cNvPicPr>
          <p:nvPr>
            <p:ph sz="quarter" idx="2"/>
          </p:nvPr>
        </p:nvPicPr>
        <p:blipFill>
          <a:blip r:embed="rId2" cstate="print"/>
          <a:srcRect/>
          <a:stretch>
            <a:fillRect/>
          </a:stretch>
        </p:blipFill>
        <p:spPr>
          <a:xfrm>
            <a:off x="6881285" y="1600201"/>
            <a:ext cx="4591049" cy="2189163"/>
          </a:xfrm>
        </p:spPr>
      </p:pic>
      <p:pic>
        <p:nvPicPr>
          <p:cNvPr id="24581" name="Content Placeholder 6" descr="nestinar1.jpg"/>
          <p:cNvPicPr>
            <a:picLocks noGrp="1" noChangeAspect="1"/>
          </p:cNvPicPr>
          <p:nvPr>
            <p:ph sz="quarter" idx="3"/>
          </p:nvPr>
        </p:nvPicPr>
        <p:blipFill>
          <a:blip r:embed="rId3" cstate="print"/>
          <a:srcRect/>
          <a:stretch>
            <a:fillRect/>
          </a:stretch>
        </p:blipFill>
        <p:spPr>
          <a:xfrm>
            <a:off x="6864351" y="3941764"/>
            <a:ext cx="4607983" cy="2439987"/>
          </a:xfrm>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spd="med">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838200" y="1825624"/>
            <a:ext cx="10515600" cy="5032375"/>
          </a:xfrm>
        </p:spPr>
        <p:txBody>
          <a:bodyPr>
            <a:normAutofit fontScale="77500" lnSpcReduction="20000"/>
          </a:bodyPr>
          <a:lstStyle/>
          <a:p>
            <a:endParaRPr lang="en-US" dirty="0" smtClean="0"/>
          </a:p>
          <a:p>
            <a:pPr>
              <a:buNone/>
            </a:pPr>
            <a:endParaRPr lang="en-US" dirty="0" smtClean="0"/>
          </a:p>
          <a:p>
            <a:pPr>
              <a:buNone/>
            </a:pP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lgn="ctr"/>
            <a:r>
              <a:rPr lang="en-US" sz="4400" dirty="0" smtClean="0">
                <a:latin typeface="Algerian" pitchFamily="82" charset="0"/>
              </a:rPr>
              <a:t>THANK YOU FOR YOUR ATTENTION!</a:t>
            </a:r>
            <a:endParaRPr lang="bg-BG" sz="44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4874831" y="362211"/>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pic>
        <p:nvPicPr>
          <p:cNvPr id="8" name="Picture 5" descr="DSC_7533"/>
          <p:cNvPicPr>
            <a:picLocks noChangeAspect="1" noChangeArrowheads="1"/>
          </p:cNvPicPr>
          <p:nvPr/>
        </p:nvPicPr>
        <p:blipFill>
          <a:blip r:embed="rId6" cstate="print"/>
          <a:srcRect/>
          <a:stretch>
            <a:fillRect/>
          </a:stretch>
        </p:blipFill>
        <p:spPr>
          <a:xfrm>
            <a:off x="3790951" y="1700214"/>
            <a:ext cx="4800600" cy="446563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TotalTime>
  <Words>983</Words>
  <Application>Microsoft Office PowerPoint</Application>
  <PresentationFormat>По избор</PresentationFormat>
  <Paragraphs>98</Paragraphs>
  <Slides>25</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25</vt:i4>
      </vt:variant>
    </vt:vector>
  </HeadingPairs>
  <TitlesOfParts>
    <vt:vector size="26" baseType="lpstr">
      <vt:lpstr>Office Theme</vt:lpstr>
      <vt:lpstr>YOUTH TOUR</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TOUR</dc:title>
  <dc:creator>Milena Andonova</dc:creator>
  <cp:lastModifiedBy>Work</cp:lastModifiedBy>
  <cp:revision>42</cp:revision>
  <dcterms:created xsi:type="dcterms:W3CDTF">2017-11-10T10:26:59Z</dcterms:created>
  <dcterms:modified xsi:type="dcterms:W3CDTF">2017-11-12T09:13:57Z</dcterms:modified>
</cp:coreProperties>
</file>