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317" r:id="rId3"/>
    <p:sldId id="318" r:id="rId4"/>
    <p:sldId id="319" r:id="rId5"/>
    <p:sldId id="320" r:id="rId6"/>
    <p:sldId id="321" r:id="rId7"/>
    <p:sldId id="322" r:id="rId8"/>
    <p:sldId id="323" r:id="rId9"/>
    <p:sldId id="324" r:id="rId10"/>
    <p:sldId id="325" r:id="rId11"/>
    <p:sldId id="326" r:id="rId12"/>
    <p:sldId id="327" r:id="rId13"/>
    <p:sldId id="328" r:id="rId14"/>
    <p:sldId id="330" r:id="rId15"/>
    <p:sldId id="333" r:id="rId16"/>
    <p:sldId id="334" r:id="rId17"/>
    <p:sldId id="335" r:id="rId18"/>
    <p:sldId id="337" r:id="rId19"/>
    <p:sldId id="338" r:id="rId20"/>
    <p:sldId id="343" r:id="rId21"/>
    <p:sldId id="344" r:id="rId22"/>
    <p:sldId id="345" r:id="rId23"/>
    <p:sldId id="346" r:id="rId24"/>
    <p:sldId id="27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84" d="100"/>
          <a:sy n="84" d="100"/>
        </p:scale>
        <p:origin x="-96" y="-15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615F8B-9D49-408C-98FD-1220222B378F}" type="doc">
      <dgm:prSet loTypeId="urn:microsoft.com/office/officeart/2005/8/layout/venn1" loCatId="relationship" qsTypeId="urn:microsoft.com/office/officeart/2005/8/quickstyle/3d2" qsCatId="3D" csTypeId="urn:microsoft.com/office/officeart/2005/8/colors/accent1_2" csCatId="accent1" phldr="1"/>
      <dgm:spPr/>
    </dgm:pt>
    <dgm:pt modelId="{A8EF95FA-2D1D-40B6-A6A5-584339D70AB4}">
      <dgm:prSet phldrT="[Text]"/>
      <dgm:spPr>
        <a:solidFill>
          <a:srgbClr val="C00000"/>
        </a:solidFill>
      </dgm:spPr>
      <dgm:t>
        <a:bodyPr/>
        <a:lstStyle/>
        <a:p>
          <a:r>
            <a:rPr lang="en-US" dirty="0" smtClean="0"/>
            <a:t>Security Measures</a:t>
          </a:r>
          <a:endParaRPr lang="en-US" dirty="0"/>
        </a:p>
      </dgm:t>
    </dgm:pt>
    <dgm:pt modelId="{D11F5EB3-BF08-45D5-86B6-6BF07C863A4D}" type="parTrans" cxnId="{3E33CFF4-0C5F-49A1-984A-BC2DE2FF7C36}">
      <dgm:prSet/>
      <dgm:spPr/>
      <dgm:t>
        <a:bodyPr/>
        <a:lstStyle/>
        <a:p>
          <a:endParaRPr lang="en-US"/>
        </a:p>
      </dgm:t>
    </dgm:pt>
    <dgm:pt modelId="{8203FA46-C290-4EB1-8DB3-42B3D5AC9D4E}" type="sibTrans" cxnId="{3E33CFF4-0C5F-49A1-984A-BC2DE2FF7C36}">
      <dgm:prSet/>
      <dgm:spPr/>
      <dgm:t>
        <a:bodyPr/>
        <a:lstStyle/>
        <a:p>
          <a:endParaRPr lang="en-US"/>
        </a:p>
      </dgm:t>
    </dgm:pt>
    <dgm:pt modelId="{1EB93EE9-1C96-4ED0-8142-FF9470613591}">
      <dgm:prSet phldrT="[Text]"/>
      <dgm:spPr>
        <a:solidFill>
          <a:schemeClr val="accent2">
            <a:lumMod val="75000"/>
          </a:schemeClr>
        </a:solidFill>
      </dgm:spPr>
      <dgm:t>
        <a:bodyPr/>
        <a:lstStyle/>
        <a:p>
          <a:r>
            <a:rPr lang="en-US" dirty="0" smtClean="0"/>
            <a:t>Obstacles and Delays</a:t>
          </a:r>
          <a:endParaRPr lang="en-US" dirty="0"/>
        </a:p>
      </dgm:t>
    </dgm:pt>
    <dgm:pt modelId="{85472DFF-E181-4FE8-A4A4-DDC9895E4AC3}" type="parTrans" cxnId="{38E467C5-C5BB-4B76-BB05-23CF3E7095A5}">
      <dgm:prSet/>
      <dgm:spPr/>
      <dgm:t>
        <a:bodyPr/>
        <a:lstStyle/>
        <a:p>
          <a:endParaRPr lang="en-US"/>
        </a:p>
      </dgm:t>
    </dgm:pt>
    <dgm:pt modelId="{F607CCF4-8DA9-4AA7-875D-298A51BB62AF}" type="sibTrans" cxnId="{38E467C5-C5BB-4B76-BB05-23CF3E7095A5}">
      <dgm:prSet/>
      <dgm:spPr/>
      <dgm:t>
        <a:bodyPr/>
        <a:lstStyle/>
        <a:p>
          <a:endParaRPr lang="en-US"/>
        </a:p>
      </dgm:t>
    </dgm:pt>
    <dgm:pt modelId="{2E32C3B1-0E6F-47A9-AB0D-C14F29B39B24}">
      <dgm:prSet phldrT="[Text]"/>
      <dgm:spPr>
        <a:solidFill>
          <a:srgbClr val="336600"/>
        </a:solidFill>
      </dgm:spPr>
      <dgm:t>
        <a:bodyPr/>
        <a:lstStyle/>
        <a:p>
          <a:r>
            <a:rPr lang="en-US" dirty="0" smtClean="0"/>
            <a:t>Early Intervention</a:t>
          </a:r>
          <a:endParaRPr lang="en-US" dirty="0"/>
        </a:p>
      </dgm:t>
    </dgm:pt>
    <dgm:pt modelId="{F99D086A-D848-4136-B244-9FEC20758CB5}" type="parTrans" cxnId="{36077A80-C1D8-4B23-9106-14DBCEA41D35}">
      <dgm:prSet/>
      <dgm:spPr/>
      <dgm:t>
        <a:bodyPr/>
        <a:lstStyle/>
        <a:p>
          <a:endParaRPr lang="en-US"/>
        </a:p>
      </dgm:t>
    </dgm:pt>
    <dgm:pt modelId="{6CDD1765-47E9-4328-909B-3B24CFE7113D}" type="sibTrans" cxnId="{36077A80-C1D8-4B23-9106-14DBCEA41D35}">
      <dgm:prSet/>
      <dgm:spPr/>
      <dgm:t>
        <a:bodyPr/>
        <a:lstStyle/>
        <a:p>
          <a:endParaRPr lang="en-US"/>
        </a:p>
      </dgm:t>
    </dgm:pt>
    <dgm:pt modelId="{879AB0F9-055D-4031-BF33-3BD1EDAC2876}" type="pres">
      <dgm:prSet presAssocID="{C2615F8B-9D49-408C-98FD-1220222B378F}" presName="compositeShape" presStyleCnt="0">
        <dgm:presLayoutVars>
          <dgm:chMax val="7"/>
          <dgm:dir/>
          <dgm:resizeHandles val="exact"/>
        </dgm:presLayoutVars>
      </dgm:prSet>
      <dgm:spPr/>
    </dgm:pt>
    <dgm:pt modelId="{172F9CCF-6C39-4003-9CF9-3EEFA3CDA057}" type="pres">
      <dgm:prSet presAssocID="{A8EF95FA-2D1D-40B6-A6A5-584339D70AB4}" presName="circ1" presStyleLbl="vennNode1" presStyleIdx="0" presStyleCnt="3"/>
      <dgm:spPr/>
      <dgm:t>
        <a:bodyPr/>
        <a:lstStyle/>
        <a:p>
          <a:endParaRPr lang="en-US"/>
        </a:p>
      </dgm:t>
    </dgm:pt>
    <dgm:pt modelId="{7C325FD8-F142-43F7-A052-09B51624613A}" type="pres">
      <dgm:prSet presAssocID="{A8EF95FA-2D1D-40B6-A6A5-584339D70AB4}" presName="circ1Tx" presStyleLbl="revTx" presStyleIdx="0" presStyleCnt="0">
        <dgm:presLayoutVars>
          <dgm:chMax val="0"/>
          <dgm:chPref val="0"/>
          <dgm:bulletEnabled val="1"/>
        </dgm:presLayoutVars>
      </dgm:prSet>
      <dgm:spPr/>
      <dgm:t>
        <a:bodyPr/>
        <a:lstStyle/>
        <a:p>
          <a:endParaRPr lang="en-US"/>
        </a:p>
      </dgm:t>
    </dgm:pt>
    <dgm:pt modelId="{210E7B99-A528-4671-AB07-E4D89D9FF734}" type="pres">
      <dgm:prSet presAssocID="{1EB93EE9-1C96-4ED0-8142-FF9470613591}" presName="circ2" presStyleLbl="vennNode1" presStyleIdx="1" presStyleCnt="3"/>
      <dgm:spPr/>
      <dgm:t>
        <a:bodyPr/>
        <a:lstStyle/>
        <a:p>
          <a:endParaRPr lang="en-US"/>
        </a:p>
      </dgm:t>
    </dgm:pt>
    <dgm:pt modelId="{5D7E6566-8DEA-4759-9EA1-C6E9DD6A5C6A}" type="pres">
      <dgm:prSet presAssocID="{1EB93EE9-1C96-4ED0-8142-FF9470613591}" presName="circ2Tx" presStyleLbl="revTx" presStyleIdx="0" presStyleCnt="0">
        <dgm:presLayoutVars>
          <dgm:chMax val="0"/>
          <dgm:chPref val="0"/>
          <dgm:bulletEnabled val="1"/>
        </dgm:presLayoutVars>
      </dgm:prSet>
      <dgm:spPr/>
      <dgm:t>
        <a:bodyPr/>
        <a:lstStyle/>
        <a:p>
          <a:endParaRPr lang="en-US"/>
        </a:p>
      </dgm:t>
    </dgm:pt>
    <dgm:pt modelId="{F1604809-D548-4C27-8B84-87C767EE8E55}" type="pres">
      <dgm:prSet presAssocID="{2E32C3B1-0E6F-47A9-AB0D-C14F29B39B24}" presName="circ3" presStyleLbl="vennNode1" presStyleIdx="2" presStyleCnt="3"/>
      <dgm:spPr/>
      <dgm:t>
        <a:bodyPr/>
        <a:lstStyle/>
        <a:p>
          <a:endParaRPr lang="en-US"/>
        </a:p>
      </dgm:t>
    </dgm:pt>
    <dgm:pt modelId="{AA1976F4-8F4C-4112-90BC-BFD0517B6153}" type="pres">
      <dgm:prSet presAssocID="{2E32C3B1-0E6F-47A9-AB0D-C14F29B39B24}" presName="circ3Tx" presStyleLbl="revTx" presStyleIdx="0" presStyleCnt="0">
        <dgm:presLayoutVars>
          <dgm:chMax val="0"/>
          <dgm:chPref val="0"/>
          <dgm:bulletEnabled val="1"/>
        </dgm:presLayoutVars>
      </dgm:prSet>
      <dgm:spPr/>
      <dgm:t>
        <a:bodyPr/>
        <a:lstStyle/>
        <a:p>
          <a:endParaRPr lang="en-US"/>
        </a:p>
      </dgm:t>
    </dgm:pt>
  </dgm:ptLst>
  <dgm:cxnLst>
    <dgm:cxn modelId="{3E33CFF4-0C5F-49A1-984A-BC2DE2FF7C36}" srcId="{C2615F8B-9D49-408C-98FD-1220222B378F}" destId="{A8EF95FA-2D1D-40B6-A6A5-584339D70AB4}" srcOrd="0" destOrd="0" parTransId="{D11F5EB3-BF08-45D5-86B6-6BF07C863A4D}" sibTransId="{8203FA46-C290-4EB1-8DB3-42B3D5AC9D4E}"/>
    <dgm:cxn modelId="{0BFEDA98-628B-4E5F-9E26-D4429092E7BE}" type="presOf" srcId="{2E32C3B1-0E6F-47A9-AB0D-C14F29B39B24}" destId="{AA1976F4-8F4C-4112-90BC-BFD0517B6153}" srcOrd="1" destOrd="0" presId="urn:microsoft.com/office/officeart/2005/8/layout/venn1"/>
    <dgm:cxn modelId="{09044EA5-4706-4958-85E8-59864A4B1722}" type="presOf" srcId="{A8EF95FA-2D1D-40B6-A6A5-584339D70AB4}" destId="{7C325FD8-F142-43F7-A052-09B51624613A}" srcOrd="1" destOrd="0" presId="urn:microsoft.com/office/officeart/2005/8/layout/venn1"/>
    <dgm:cxn modelId="{4BDC9DB6-01CF-4C8F-B906-D1F64202A378}" type="presOf" srcId="{A8EF95FA-2D1D-40B6-A6A5-584339D70AB4}" destId="{172F9CCF-6C39-4003-9CF9-3EEFA3CDA057}" srcOrd="0" destOrd="0" presId="urn:microsoft.com/office/officeart/2005/8/layout/venn1"/>
    <dgm:cxn modelId="{36077A80-C1D8-4B23-9106-14DBCEA41D35}" srcId="{C2615F8B-9D49-408C-98FD-1220222B378F}" destId="{2E32C3B1-0E6F-47A9-AB0D-C14F29B39B24}" srcOrd="2" destOrd="0" parTransId="{F99D086A-D848-4136-B244-9FEC20758CB5}" sibTransId="{6CDD1765-47E9-4328-909B-3B24CFE7113D}"/>
    <dgm:cxn modelId="{DB729778-5D1A-4262-B507-4ED6A4EA5180}" type="presOf" srcId="{2E32C3B1-0E6F-47A9-AB0D-C14F29B39B24}" destId="{F1604809-D548-4C27-8B84-87C767EE8E55}" srcOrd="0" destOrd="0" presId="urn:microsoft.com/office/officeart/2005/8/layout/venn1"/>
    <dgm:cxn modelId="{F1F5EECB-4F49-4A23-8C98-3A39BB021AFA}" type="presOf" srcId="{1EB93EE9-1C96-4ED0-8142-FF9470613591}" destId="{210E7B99-A528-4671-AB07-E4D89D9FF734}" srcOrd="0" destOrd="0" presId="urn:microsoft.com/office/officeart/2005/8/layout/venn1"/>
    <dgm:cxn modelId="{F611A42C-72D9-4C6D-A260-1630A9E6D081}" type="presOf" srcId="{1EB93EE9-1C96-4ED0-8142-FF9470613591}" destId="{5D7E6566-8DEA-4759-9EA1-C6E9DD6A5C6A}" srcOrd="1" destOrd="0" presId="urn:microsoft.com/office/officeart/2005/8/layout/venn1"/>
    <dgm:cxn modelId="{DCF7054D-2144-4411-A46F-BB2CE196E0D4}" type="presOf" srcId="{C2615F8B-9D49-408C-98FD-1220222B378F}" destId="{879AB0F9-055D-4031-BF33-3BD1EDAC2876}" srcOrd="0" destOrd="0" presId="urn:microsoft.com/office/officeart/2005/8/layout/venn1"/>
    <dgm:cxn modelId="{38E467C5-C5BB-4B76-BB05-23CF3E7095A5}" srcId="{C2615F8B-9D49-408C-98FD-1220222B378F}" destId="{1EB93EE9-1C96-4ED0-8142-FF9470613591}" srcOrd="1" destOrd="0" parTransId="{85472DFF-E181-4FE8-A4A4-DDC9895E4AC3}" sibTransId="{F607CCF4-8DA9-4AA7-875D-298A51BB62AF}"/>
    <dgm:cxn modelId="{9A7B9466-AC9F-4D35-85F4-4068B3AD7B4F}" type="presParOf" srcId="{879AB0F9-055D-4031-BF33-3BD1EDAC2876}" destId="{172F9CCF-6C39-4003-9CF9-3EEFA3CDA057}" srcOrd="0" destOrd="0" presId="urn:microsoft.com/office/officeart/2005/8/layout/venn1"/>
    <dgm:cxn modelId="{D6023FB4-8A04-46F0-AC23-A00AD6076911}" type="presParOf" srcId="{879AB0F9-055D-4031-BF33-3BD1EDAC2876}" destId="{7C325FD8-F142-43F7-A052-09B51624613A}" srcOrd="1" destOrd="0" presId="urn:microsoft.com/office/officeart/2005/8/layout/venn1"/>
    <dgm:cxn modelId="{3411A0D6-AE86-47E2-8290-7D2DEEA0921A}" type="presParOf" srcId="{879AB0F9-055D-4031-BF33-3BD1EDAC2876}" destId="{210E7B99-A528-4671-AB07-E4D89D9FF734}" srcOrd="2" destOrd="0" presId="urn:microsoft.com/office/officeart/2005/8/layout/venn1"/>
    <dgm:cxn modelId="{17862C55-426C-48F9-B444-A03E81DF5DC1}" type="presParOf" srcId="{879AB0F9-055D-4031-BF33-3BD1EDAC2876}" destId="{5D7E6566-8DEA-4759-9EA1-C6E9DD6A5C6A}" srcOrd="3" destOrd="0" presId="urn:microsoft.com/office/officeart/2005/8/layout/venn1"/>
    <dgm:cxn modelId="{42600CA4-5300-4BE9-A65D-F0504D20F29D}" type="presParOf" srcId="{879AB0F9-055D-4031-BF33-3BD1EDAC2876}" destId="{F1604809-D548-4C27-8B84-87C767EE8E55}" srcOrd="4" destOrd="0" presId="urn:microsoft.com/office/officeart/2005/8/layout/venn1"/>
    <dgm:cxn modelId="{2F97C206-BCFB-4BD5-9FC3-A366674CE49E}" type="presParOf" srcId="{879AB0F9-055D-4031-BF33-3BD1EDAC2876}" destId="{AA1976F4-8F4C-4112-90BC-BFD0517B6153}" srcOrd="5" destOrd="0" presId="urn:microsoft.com/office/officeart/2005/8/layout/ven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72F9CCF-6C39-4003-9CF9-3EEFA3CDA057}">
      <dsp:nvSpPr>
        <dsp:cNvPr id="0" name=""/>
        <dsp:cNvSpPr/>
      </dsp:nvSpPr>
      <dsp:spPr>
        <a:xfrm>
          <a:off x="4128611" y="56574"/>
          <a:ext cx="2715577" cy="2715577"/>
        </a:xfrm>
        <a:prstGeom prst="ellipse">
          <a:avLst/>
        </a:prstGeom>
        <a:solidFill>
          <a:srgbClr val="C0000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en-US" sz="2500" kern="1200" dirty="0" smtClean="0"/>
            <a:t>Security Measures</a:t>
          </a:r>
          <a:endParaRPr lang="en-US" sz="2500" kern="1200" dirty="0"/>
        </a:p>
      </dsp:txBody>
      <dsp:txXfrm>
        <a:off x="4490688" y="531800"/>
        <a:ext cx="1991423" cy="1222010"/>
      </dsp:txXfrm>
    </dsp:sp>
    <dsp:sp modelId="{210E7B99-A528-4671-AB07-E4D89D9FF734}">
      <dsp:nvSpPr>
        <dsp:cNvPr id="0" name=""/>
        <dsp:cNvSpPr/>
      </dsp:nvSpPr>
      <dsp:spPr>
        <a:xfrm>
          <a:off x="5108482" y="1753810"/>
          <a:ext cx="2715577" cy="2715577"/>
        </a:xfrm>
        <a:prstGeom prst="ellipse">
          <a:avLst/>
        </a:prstGeom>
        <a:solidFill>
          <a:schemeClr val="accent2">
            <a:lumMod val="75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en-US" sz="2500" kern="1200" dirty="0" smtClean="0"/>
            <a:t>Obstacles and Delays</a:t>
          </a:r>
          <a:endParaRPr lang="en-US" sz="2500" kern="1200" dirty="0"/>
        </a:p>
      </dsp:txBody>
      <dsp:txXfrm>
        <a:off x="5938996" y="2455334"/>
        <a:ext cx="1629346" cy="1493567"/>
      </dsp:txXfrm>
    </dsp:sp>
    <dsp:sp modelId="{F1604809-D548-4C27-8B84-87C767EE8E55}">
      <dsp:nvSpPr>
        <dsp:cNvPr id="0" name=""/>
        <dsp:cNvSpPr/>
      </dsp:nvSpPr>
      <dsp:spPr>
        <a:xfrm>
          <a:off x="3148740" y="1753810"/>
          <a:ext cx="2715577" cy="2715577"/>
        </a:xfrm>
        <a:prstGeom prst="ellipse">
          <a:avLst/>
        </a:prstGeom>
        <a:solidFill>
          <a:srgbClr val="33660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en-US" sz="2500" kern="1200" dirty="0" smtClean="0"/>
            <a:t>Early Intervention</a:t>
          </a:r>
          <a:endParaRPr lang="en-US" sz="2500" kern="1200" dirty="0"/>
        </a:p>
      </dsp:txBody>
      <dsp:txXfrm>
        <a:off x="3404457" y="2455334"/>
        <a:ext cx="1629346" cy="1493567"/>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горния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bg-BG"/>
          </a:p>
        </p:txBody>
      </p:sp>
      <p:sp>
        <p:nvSpPr>
          <p:cNvPr id="3" name="Контейнер за 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A94E8F-28AE-4272-BD74-58F4F4B7D989}" type="datetimeFigureOut">
              <a:rPr lang="bg-BG" smtClean="0"/>
              <a:pPr/>
              <a:t>11.11.2017 г.</a:t>
            </a:fld>
            <a:endParaRPr lang="bg-BG"/>
          </a:p>
        </p:txBody>
      </p:sp>
      <p:sp>
        <p:nvSpPr>
          <p:cNvPr id="4" name="Контейнер за изображение на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bg-BG"/>
          </a:p>
        </p:txBody>
      </p:sp>
      <p:sp>
        <p:nvSpPr>
          <p:cNvPr id="5" name="Контейнер за бележ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6" name="Контейнер за долния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bg-BG"/>
          </a:p>
        </p:txBody>
      </p:sp>
      <p:sp>
        <p:nvSpPr>
          <p:cNvPr id="7" name="Контейнер за номер на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758936-5EF1-402C-A29F-6A67C55735D4}" type="slidenum">
              <a:rPr lang="bg-BG" smtClean="0"/>
              <a:pPr/>
              <a:t>‹#›</a:t>
            </a:fld>
            <a:endParaRPr lang="bg-BG"/>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marL="228246" indent="-228246">
              <a:buFontTx/>
              <a:buAutoNum type="arabicPeriod"/>
            </a:pPr>
            <a:r>
              <a:rPr lang="en-US" dirty="0" smtClean="0"/>
              <a:t>You can not take the guest or attendees for granted  They are not required to be there.</a:t>
            </a:r>
          </a:p>
          <a:p>
            <a:pPr marL="228246" indent="-228246">
              <a:buFontTx/>
              <a:buAutoNum type="arabicPeriod"/>
            </a:pPr>
            <a:r>
              <a:rPr lang="en-US" dirty="0" smtClean="0"/>
              <a:t>Security personnel must not resent the event or guest.  This will be obvious to those attending and cause harm to the event and the community who promoted and invited the guest</a:t>
            </a:r>
          </a:p>
        </p:txBody>
      </p:sp>
      <p:sp>
        <p:nvSpPr>
          <p:cNvPr id="45060" name="Slide Number Placeholder 3"/>
          <p:cNvSpPr>
            <a:spLocks noGrp="1"/>
          </p:cNvSpPr>
          <p:nvPr>
            <p:ph type="sldNum" sz="quarter" idx="5"/>
          </p:nvPr>
        </p:nvSpPr>
        <p:spPr/>
        <p:txBody>
          <a:bodyPr/>
          <a:lstStyle/>
          <a:p>
            <a:pPr>
              <a:defRPr/>
            </a:pPr>
            <a:fld id="{8CCC7469-0056-45AD-9DAA-9319DA3A22F6}" type="slidenum">
              <a:rPr lang="en-US" smtClean="0"/>
              <a:pPr>
                <a:defRPr/>
              </a:pPr>
              <a:t>2</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p:txBody>
          <a:bodyPr/>
          <a:lstStyle/>
          <a:p>
            <a:pPr>
              <a:defRPr/>
            </a:pPr>
            <a:fld id="{CA9E4AC8-35A1-420E-863D-799F80D610A1}" type="slidenum">
              <a:rPr lang="en-US" smtClean="0"/>
              <a:pPr>
                <a:defRPr/>
              </a:pPr>
              <a:t>3</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buFontTx/>
              <a:buChar char="•"/>
            </a:pPr>
            <a:r>
              <a:rPr lang="en-US" smtClean="0"/>
              <a:t>Each community’s resources are different. What may be classified as a special event in one community may not place a strain on resources in another community.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p:txBody>
          <a:bodyPr/>
          <a:lstStyle/>
          <a:p>
            <a:pPr>
              <a:defRPr/>
            </a:pPr>
            <a:fld id="{6DDBDD3E-B386-4A85-9C90-EA2BD2912F20}" type="slidenum">
              <a:rPr lang="en-US" smtClean="0"/>
              <a:pPr>
                <a:defRPr/>
              </a:pPr>
              <a:t>4</a:t>
            </a:fld>
            <a:endParaRPr 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buFontTx/>
              <a:buChar char="•"/>
            </a:pPr>
            <a:r>
              <a:rPr lang="en-US" smtClean="0"/>
              <a:t>Each community’s resources are different. What may be classified as a special event in one community may not place a strain on resources in another community.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p:txBody>
          <a:bodyPr/>
          <a:lstStyle/>
          <a:p>
            <a:pPr>
              <a:defRPr/>
            </a:pPr>
            <a:fld id="{3735A2E2-741F-4FA8-8983-CDD3E7529064}" type="slidenum">
              <a:rPr lang="en-US" smtClean="0"/>
              <a:pPr>
                <a:defRPr/>
              </a:pPr>
              <a:t>5</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buFontTx/>
              <a:buChar char="•"/>
            </a:pPr>
            <a:r>
              <a:rPr lang="en-US" smtClean="0"/>
              <a:t>Each community’s resources are different. What may be classified as a special event in one community may not place a strain on resources in another community.</a:t>
            </a:r>
          </a:p>
          <a:p>
            <a:pPr eaLnBrk="1" hangingPunct="1">
              <a:buFontTx/>
              <a:buChar char="•"/>
            </a:pPr>
            <a:r>
              <a:rPr lang="en-US" smtClean="0"/>
              <a:t>Spontaneous events may include sporting victories, flash mobs, protest, and community controversy (Zimmerman case)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endParaRPr lang="bg-BG" smtClean="0"/>
          </a:p>
        </p:txBody>
      </p:sp>
      <p:sp>
        <p:nvSpPr>
          <p:cNvPr id="49156" name="Slide Number Placeholder 3"/>
          <p:cNvSpPr>
            <a:spLocks noGrp="1"/>
          </p:cNvSpPr>
          <p:nvPr>
            <p:ph type="sldNum" sz="quarter" idx="5"/>
          </p:nvPr>
        </p:nvSpPr>
        <p:spPr/>
        <p:txBody>
          <a:bodyPr/>
          <a:lstStyle/>
          <a:p>
            <a:pPr>
              <a:defRPr/>
            </a:pPr>
            <a:fld id="{DDEA8EEC-1A2F-4DA6-91C3-2DAA7BCBD9A0}" type="slidenum">
              <a:rPr lang="en-US" smtClean="0"/>
              <a:pPr>
                <a:defRPr/>
              </a:pPr>
              <a:t>10</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endParaRPr lang="bg-BG" smtClean="0"/>
          </a:p>
        </p:txBody>
      </p:sp>
      <p:sp>
        <p:nvSpPr>
          <p:cNvPr id="50180" name="Slide Number Placeholder 3"/>
          <p:cNvSpPr>
            <a:spLocks noGrp="1"/>
          </p:cNvSpPr>
          <p:nvPr>
            <p:ph type="sldNum" sz="quarter" idx="5"/>
          </p:nvPr>
        </p:nvSpPr>
        <p:spPr/>
        <p:txBody>
          <a:bodyPr/>
          <a:lstStyle/>
          <a:p>
            <a:pPr>
              <a:defRPr/>
            </a:pPr>
            <a:fld id="{0AB31FEC-EFD3-404F-9664-D5EFAB8F5255}" type="slidenum">
              <a:rPr lang="en-US" smtClean="0"/>
              <a:pPr>
                <a:defRPr/>
              </a:pPr>
              <a:t>11</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p:txBody>
          <a:bodyPr/>
          <a:lstStyle/>
          <a:p>
            <a:pPr>
              <a:defRPr/>
            </a:pPr>
            <a:fld id="{227ECEC9-AF92-4DA5-B307-EC46FB4686D9}" type="slidenum">
              <a:rPr lang="en-US" smtClean="0"/>
              <a:pPr>
                <a:defRPr/>
              </a:pPr>
              <a:t>12</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r>
              <a:rPr lang="en-US" smtClean="0"/>
              <a:t>Things that impact/escalate risk:  new things, new people, and complex/dangerous issues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p:txBody>
          <a:bodyPr/>
          <a:lstStyle/>
          <a:p>
            <a:pPr>
              <a:defRPr/>
            </a:pPr>
            <a:fld id="{7AF0557C-4B54-4CD6-8FAF-70A3A881E308}" type="slidenum">
              <a:rPr lang="en-US" smtClean="0"/>
              <a:pPr>
                <a:defRPr/>
              </a:pPr>
              <a:t>14</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r>
              <a:rPr lang="en-US" smtClean="0"/>
              <a:t>Bottom-line:  Make reasonable decisions based on the facts present, respond to emergencies, and cancel if necessary.</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r>
              <a:rPr lang="en-US" smtClean="0"/>
              <a:t>What are the gangs that may attend your event and what is their motive:  criminal enterprise, terroriortial disputes, drugs, intimidation or fear?</a:t>
            </a:r>
          </a:p>
        </p:txBody>
      </p:sp>
      <p:sp>
        <p:nvSpPr>
          <p:cNvPr id="55300" name="Slide Number Placeholder 3"/>
          <p:cNvSpPr>
            <a:spLocks noGrp="1"/>
          </p:cNvSpPr>
          <p:nvPr>
            <p:ph type="sldNum" sz="quarter" idx="5"/>
          </p:nvPr>
        </p:nvSpPr>
        <p:spPr/>
        <p:txBody>
          <a:bodyPr/>
          <a:lstStyle/>
          <a:p>
            <a:pPr>
              <a:defRPr/>
            </a:pPr>
            <a:fld id="{8FDBB6C2-860A-48D4-9801-D6DCDBE7B442}" type="slidenum">
              <a:rPr lang="en-US" smtClean="0"/>
              <a:pPr>
                <a:defRPr/>
              </a:pPr>
              <a:t>21</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3977461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2032793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3434049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199515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924315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4056571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696877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2158063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1928850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1067588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4062039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6A8509-BFB2-44E7-A838-5EF596C72BCD}" type="datetimeFigureOut">
              <a:rPr lang="en-US" smtClean="0"/>
              <a:pPr/>
              <a:t>11/11/2017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17152266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Layout" Target="../diagrams/layout1.xml"/><Relationship Id="rId7" Type="http://schemas.openxmlformats.org/officeDocument/2006/relationships/image" Target="../media/image1.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2.png"/><Relationship Id="rId4" Type="http://schemas.openxmlformats.org/officeDocument/2006/relationships/diagramQuickStyle" Target="../diagrams/quickStyle1.xml"/><Relationship Id="rId9"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124750"/>
            <a:ext cx="9144000" cy="548641"/>
          </a:xfrm>
        </p:spPr>
        <p:txBody>
          <a:bodyPr>
            <a:noAutofit/>
          </a:bodyPr>
          <a:lstStyle/>
          <a:p>
            <a:r>
              <a:rPr lang="en-US" sz="4000" dirty="0" smtClean="0">
                <a:solidFill>
                  <a:schemeClr val="accent5">
                    <a:lumMod val="75000"/>
                  </a:schemeClr>
                </a:solidFill>
              </a:rPr>
              <a:t>YOUTH TOUR</a:t>
            </a:r>
            <a:endParaRPr lang="en-US" sz="4000" dirty="0">
              <a:solidFill>
                <a:schemeClr val="accent5">
                  <a:lumMod val="75000"/>
                </a:schemeClr>
              </a:solidFill>
            </a:endParaRPr>
          </a:p>
        </p:txBody>
      </p:sp>
      <p:sp>
        <p:nvSpPr>
          <p:cNvPr id="3" name="Subtitle 2"/>
          <p:cNvSpPr>
            <a:spLocks noGrp="1"/>
          </p:cNvSpPr>
          <p:nvPr>
            <p:ph type="subTitle" idx="1"/>
          </p:nvPr>
        </p:nvSpPr>
        <p:spPr>
          <a:xfrm>
            <a:off x="1524000" y="2673391"/>
            <a:ext cx="9144000" cy="1655762"/>
          </a:xfrm>
        </p:spPr>
        <p:txBody>
          <a:bodyPr>
            <a:normAutofit/>
          </a:bodyPr>
          <a:lstStyle/>
          <a:p>
            <a:endParaRPr lang="en-US" sz="4000" dirty="0" smtClean="0">
              <a:effectLst>
                <a:outerShdw blurRad="38100" dist="38100" dir="2700000" algn="tl">
                  <a:srgbClr val="FFFFFF"/>
                </a:outerShdw>
              </a:effectLst>
              <a:latin typeface="Footlight MT Light" pitchFamily="18" charset="0"/>
            </a:endParaRPr>
          </a:p>
          <a:p>
            <a:r>
              <a:rPr lang="en-US" sz="4000" dirty="0" smtClean="0">
                <a:effectLst>
                  <a:outerShdw blurRad="38100" dist="38100" dir="2700000" algn="tl">
                    <a:srgbClr val="FFFFFF"/>
                  </a:outerShdw>
                </a:effectLst>
                <a:latin typeface="Footlight MT Light" pitchFamily="18" charset="0"/>
              </a:rPr>
              <a:t>EVENT </a:t>
            </a:r>
            <a:r>
              <a:rPr lang="en-US" sz="4000" dirty="0" smtClean="0">
                <a:effectLst>
                  <a:outerShdw blurRad="38100" dist="38100" dir="2700000" algn="tl">
                    <a:srgbClr val="FFFFFF"/>
                  </a:outerShdw>
                </a:effectLst>
                <a:latin typeface="Footlight MT Light" pitchFamily="18" charset="0"/>
              </a:rPr>
              <a:t>TOURISM</a:t>
            </a:r>
            <a:endParaRPr lang="en-US" sz="4000" dirty="0" smtClean="0">
              <a:effectLst>
                <a:outerShdw blurRad="38100" dist="38100" dir="2700000" algn="tl">
                  <a:srgbClr val="FFFFFF"/>
                </a:outerShdw>
              </a:effectLst>
              <a:latin typeface="Footlight MT Light" pitchFamily="18" charset="0"/>
            </a:endParaRPr>
          </a:p>
        </p:txBody>
      </p:sp>
      <p:pic>
        <p:nvPicPr>
          <p:cNvPr id="4" name="Picture 3"/>
          <p:cNvPicPr>
            <a:picLocks noChangeAspect="1"/>
          </p:cNvPicPr>
          <p:nvPr/>
        </p:nvPicPr>
        <p:blipFill rotWithShape="1">
          <a:blip r:embed="rId2" cstate="print">
            <a:extLst>
              <a:ext uri="{28A0092B-C50C-407E-A947-70E740481C1C}">
                <a14:useLocalDpi xmlns="" xmlns:a14="http://schemas.microsoft.com/office/drawing/2010/main" val="0"/>
              </a:ext>
            </a:extLst>
          </a:blip>
          <a:srcRect r="29027"/>
          <a:stretch/>
        </p:blipFill>
        <p:spPr>
          <a:xfrm>
            <a:off x="1435990" y="391605"/>
            <a:ext cx="3587831" cy="1123379"/>
          </a:xfrm>
          <a:prstGeom prst="rect">
            <a:avLst/>
          </a:prstGeom>
        </p:spPr>
      </p:pic>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9610119" y="240996"/>
            <a:ext cx="1602572" cy="1210601"/>
          </a:xfrm>
          <a:prstGeom prst="rect">
            <a:avLst/>
          </a:prstGeom>
        </p:spPr>
      </p:pic>
      <p:pic>
        <p:nvPicPr>
          <p:cNvPr id="6" name="Picture 5"/>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sp>
        <p:nvSpPr>
          <p:cNvPr id="7" name="TextBox 6"/>
          <p:cNvSpPr txBox="1"/>
          <p:nvPr/>
        </p:nvSpPr>
        <p:spPr>
          <a:xfrm>
            <a:off x="1523999" y="5550946"/>
            <a:ext cx="9481073" cy="830997"/>
          </a:xfrm>
          <a:prstGeom prst="rect">
            <a:avLst/>
          </a:prstGeom>
          <a:noFill/>
        </p:spPr>
        <p:txBody>
          <a:bodyPr wrap="square" rtlCol="0">
            <a:spAutoFit/>
          </a:bodyPr>
          <a:lstStyle/>
          <a:p>
            <a:r>
              <a:rPr lang="en-US" sz="1200" dirty="0" smtClean="0">
                <a:solidFill>
                  <a:schemeClr val="accent5">
                    <a:lumMod val="75000"/>
                  </a:schemeClr>
                </a:solidFill>
              </a:rPr>
              <a:t>This publication has been produced with the assistance of the European Union through the </a:t>
            </a:r>
            <a:r>
              <a:rPr lang="en-US" sz="1200" dirty="0" err="1" smtClean="0">
                <a:solidFill>
                  <a:schemeClr val="accent5">
                    <a:lumMod val="75000"/>
                  </a:schemeClr>
                </a:solidFill>
              </a:rPr>
              <a:t>Interreg</a:t>
            </a:r>
            <a:r>
              <a:rPr lang="en-US" sz="1200" dirty="0" smtClean="0">
                <a:solidFill>
                  <a:schemeClr val="accent5">
                    <a:lumMod val="75000"/>
                  </a:schemeClr>
                </a:solidFill>
              </a:rPr>
              <a:t>-IPA CBC Bulgaria-Turkey </a:t>
            </a:r>
            <a:r>
              <a:rPr lang="en-US" sz="1200" dirty="0" err="1" smtClean="0">
                <a:solidFill>
                  <a:schemeClr val="accent5">
                    <a:lumMod val="75000"/>
                  </a:schemeClr>
                </a:solidFill>
              </a:rPr>
              <a:t>Programme</a:t>
            </a:r>
            <a:r>
              <a:rPr lang="en-US" sz="1200" dirty="0" smtClean="0">
                <a:solidFill>
                  <a:schemeClr val="accent5">
                    <a:lumMod val="75000"/>
                  </a:schemeClr>
                </a:solidFill>
              </a:rPr>
              <a:t>, CCI No 2014TC16I5CB005.</a:t>
            </a:r>
          </a:p>
          <a:p>
            <a:r>
              <a:rPr lang="en-US" sz="1200" dirty="0" smtClean="0">
                <a:solidFill>
                  <a:schemeClr val="accent5">
                    <a:lumMod val="75000"/>
                  </a:schemeClr>
                </a:solidFill>
              </a:rPr>
              <a:t>The contents of this publication are the sole responsibility of Geo Milev English Language Secondary School and can in no way be taken to reflect the views of the European Union or the Managing Authority of the </a:t>
            </a:r>
            <a:r>
              <a:rPr lang="en-US" sz="1200" dirty="0" err="1" smtClean="0">
                <a:solidFill>
                  <a:schemeClr val="accent5">
                    <a:lumMod val="75000"/>
                  </a:schemeClr>
                </a:solidFill>
              </a:rPr>
              <a:t>Programme</a:t>
            </a:r>
            <a:r>
              <a:rPr lang="en-US" sz="1200" dirty="0" smtClean="0">
                <a:solidFill>
                  <a:schemeClr val="accent5">
                    <a:lumMod val="75000"/>
                  </a:schemeClr>
                </a:solidFill>
              </a:rPr>
              <a:t>.</a:t>
            </a:r>
            <a:endParaRPr lang="en-US" sz="1200" dirty="0">
              <a:solidFill>
                <a:schemeClr val="accent5">
                  <a:lumMod val="75000"/>
                </a:schemeClr>
              </a:solidFill>
            </a:endParaRPr>
          </a:p>
        </p:txBody>
      </p:sp>
      <p:pic>
        <p:nvPicPr>
          <p:cNvPr id="8" name="Picture 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spTree>
    <p:extLst>
      <p:ext uri="{BB962C8B-B14F-4D97-AF65-F5344CB8AC3E}">
        <p14:creationId xmlns="" xmlns:p14="http://schemas.microsoft.com/office/powerpoint/2010/main" val="3756069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Content Placeholder 2"/>
          <p:cNvSpPr>
            <a:spLocks noGrp="1"/>
          </p:cNvSpPr>
          <p:nvPr>
            <p:ph idx="1"/>
          </p:nvPr>
        </p:nvSpPr>
        <p:spPr>
          <a:xfrm>
            <a:off x="838200" y="2246489"/>
            <a:ext cx="10515600" cy="3930474"/>
          </a:xfrm>
        </p:spPr>
        <p:txBody>
          <a:bodyPr/>
          <a:lstStyle/>
          <a:p>
            <a:pPr algn="ctr">
              <a:buNone/>
            </a:pPr>
            <a:r>
              <a:rPr lang="en-US" dirty="0" smtClean="0"/>
              <a:t>FUNDAMENTAL  MINDSET</a:t>
            </a:r>
          </a:p>
          <a:p>
            <a:pPr algn="ctr">
              <a:buNone/>
            </a:pPr>
            <a:endParaRPr lang="en-US" dirty="0" smtClean="0"/>
          </a:p>
          <a:p>
            <a:r>
              <a:rPr lang="en-US" dirty="0" smtClean="0"/>
              <a:t>The </a:t>
            </a:r>
            <a:r>
              <a:rPr lang="en-US" dirty="0" smtClean="0"/>
              <a:t>goal of special events is to create a feeling; not a thing.  For success, you must develop a plan and nurture an attitude among workers and guest</a:t>
            </a:r>
          </a:p>
          <a:p>
            <a:r>
              <a:rPr lang="en-US" dirty="0" smtClean="0"/>
              <a:t>Bottom Line:  it is all about creating an image or memory for those attending </a:t>
            </a:r>
          </a:p>
          <a:p>
            <a:endParaRPr lang="en-US" dirty="0" smtClean="0"/>
          </a:p>
        </p:txBody>
      </p:sp>
      <p:grpSp>
        <p:nvGrpSpPr>
          <p:cNvPr id="4" name="Групиране 3"/>
          <p:cNvGrpSpPr/>
          <p:nvPr/>
        </p:nvGrpSpPr>
        <p:grpSpPr>
          <a:xfrm>
            <a:off x="1176346" y="259644"/>
            <a:ext cx="9957322" cy="1187607"/>
            <a:chOff x="1176346" y="207130"/>
            <a:chExt cx="9957322" cy="1240121"/>
          </a:xfrm>
        </p:grpSpPr>
        <p:pic>
          <p:nvPicPr>
            <p:cNvPr id="5"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6"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7"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p:txBody>
          <a:bodyPr/>
          <a:lstStyle/>
          <a:p>
            <a:pPr marL="457200" indent="-457200" algn="ctr">
              <a:buNone/>
              <a:defRPr/>
            </a:pPr>
            <a:r>
              <a:rPr lang="en-US" sz="2400" dirty="0" smtClean="0"/>
              <a:t>Critical Points of </a:t>
            </a:r>
            <a:r>
              <a:rPr lang="en-US" sz="2400" dirty="0" smtClean="0"/>
              <a:t>Today</a:t>
            </a:r>
          </a:p>
          <a:p>
            <a:pPr marL="457200" indent="-457200" algn="ctr">
              <a:buNone/>
              <a:defRPr/>
            </a:pPr>
            <a:endParaRPr lang="en-US" sz="2400" dirty="0" smtClean="0"/>
          </a:p>
          <a:p>
            <a:pPr marL="457200" indent="-457200">
              <a:buFont typeface="Arial" pitchFamily="34" charset="0"/>
              <a:buChar char="•"/>
              <a:defRPr/>
            </a:pPr>
            <a:r>
              <a:rPr lang="en-US" sz="2400" dirty="0" smtClean="0"/>
              <a:t>Special </a:t>
            </a:r>
            <a:r>
              <a:rPr lang="en-US" sz="2400" dirty="0" smtClean="0"/>
              <a:t>events planned and executed properly can create opportunities to increase the quality of life for citizens and visitors and be positive economic drivers for communities</a:t>
            </a:r>
          </a:p>
          <a:p>
            <a:pPr marL="457200" indent="-457200">
              <a:buFont typeface="Arial" pitchFamily="34" charset="0"/>
              <a:buChar char="•"/>
              <a:defRPr/>
            </a:pPr>
            <a:r>
              <a:rPr lang="en-US" sz="2400" dirty="0" smtClean="0"/>
              <a:t>Special events planned and executed poorly can create disastrous outcomes for communities</a:t>
            </a:r>
          </a:p>
          <a:p>
            <a:pPr marL="457200" indent="-457200">
              <a:buFont typeface="Arial" pitchFamily="34" charset="0"/>
              <a:buChar char="•"/>
              <a:defRPr/>
            </a:pPr>
            <a:r>
              <a:rPr lang="en-US" sz="2400" dirty="0" smtClean="0"/>
              <a:t>During every special event, a communities brand and reputation is on the line.  </a:t>
            </a:r>
          </a:p>
          <a:p>
            <a:pPr marL="457200" indent="-457200">
              <a:buFont typeface="Arial" pitchFamily="34" charset="0"/>
              <a:buChar char="•"/>
              <a:defRPr/>
            </a:pPr>
            <a:r>
              <a:rPr lang="en-US" sz="2400" dirty="0" smtClean="0"/>
              <a:t>It may cost a lot in time and resources to properly plan and manage the event; however, the cost in time and resources to recover from a disaster can be extreme </a:t>
            </a:r>
          </a:p>
          <a:p>
            <a:pPr>
              <a:defRPr/>
            </a:pPr>
            <a:endParaRPr lang="en-US" sz="2400" dirty="0" smtClean="0"/>
          </a:p>
          <a:p>
            <a:pPr marL="457200" indent="-457200">
              <a:buFont typeface="Arial" pitchFamily="34" charset="0"/>
              <a:buChar char="•"/>
              <a:defRPr/>
            </a:pPr>
            <a:endParaRPr lang="en-US" sz="2400" dirty="0" smtClean="0"/>
          </a:p>
        </p:txBody>
      </p:sp>
      <p:grpSp>
        <p:nvGrpSpPr>
          <p:cNvPr id="4" name="Групиране 3"/>
          <p:cNvGrpSpPr/>
          <p:nvPr/>
        </p:nvGrpSpPr>
        <p:grpSpPr>
          <a:xfrm>
            <a:off x="1176346" y="259644"/>
            <a:ext cx="9957322" cy="1187607"/>
            <a:chOff x="1176346" y="207130"/>
            <a:chExt cx="9957322" cy="1240121"/>
          </a:xfrm>
        </p:grpSpPr>
        <p:pic>
          <p:nvPicPr>
            <p:cNvPr id="5"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6"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7"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a:xfrm>
            <a:off x="838200" y="2269067"/>
            <a:ext cx="10515600" cy="3907895"/>
          </a:xfrm>
        </p:spPr>
        <p:txBody>
          <a:bodyPr/>
          <a:lstStyle/>
          <a:p>
            <a:pPr algn="ctr">
              <a:lnSpc>
                <a:spcPct val="80000"/>
              </a:lnSpc>
              <a:buNone/>
            </a:pPr>
            <a:r>
              <a:rPr lang="en-US" dirty="0" smtClean="0"/>
              <a:t>Special Event</a:t>
            </a:r>
            <a:endParaRPr lang="en-US" sz="2800" dirty="0" smtClean="0"/>
          </a:p>
          <a:p>
            <a:pPr eaLnBrk="1" hangingPunct="1">
              <a:lnSpc>
                <a:spcPct val="80000"/>
              </a:lnSpc>
              <a:buNone/>
            </a:pPr>
            <a:endParaRPr lang="en-US" dirty="0" smtClean="0"/>
          </a:p>
          <a:p>
            <a:pPr algn="just" eaLnBrk="1" hangingPunct="1">
              <a:lnSpc>
                <a:spcPct val="80000"/>
              </a:lnSpc>
            </a:pPr>
            <a:r>
              <a:rPr lang="en-US" sz="2800" dirty="0" smtClean="0"/>
              <a:t>Is </a:t>
            </a:r>
            <a:r>
              <a:rPr lang="en-US" sz="2800" dirty="0" smtClean="0"/>
              <a:t>the event out of the ordinary or </a:t>
            </a:r>
            <a:r>
              <a:rPr lang="en-US" sz="2800" dirty="0" err="1" smtClean="0"/>
              <a:t>nonroutine</a:t>
            </a:r>
            <a:r>
              <a:rPr lang="en-US" sz="2800" dirty="0" smtClean="0"/>
              <a:t>? </a:t>
            </a:r>
          </a:p>
          <a:p>
            <a:pPr algn="just" eaLnBrk="1" hangingPunct="1">
              <a:lnSpc>
                <a:spcPct val="80000"/>
              </a:lnSpc>
            </a:pPr>
            <a:r>
              <a:rPr lang="en-US" sz="2800" dirty="0" smtClean="0"/>
              <a:t>Does the event place a strain on community resources? </a:t>
            </a:r>
          </a:p>
          <a:p>
            <a:pPr algn="just" eaLnBrk="1" hangingPunct="1">
              <a:lnSpc>
                <a:spcPct val="80000"/>
              </a:lnSpc>
            </a:pPr>
            <a:r>
              <a:rPr lang="en-US" sz="2800" dirty="0" smtClean="0"/>
              <a:t>Does the event attract a large number of people</a:t>
            </a:r>
            <a:r>
              <a:rPr lang="en-US" sz="2800" dirty="0" smtClean="0"/>
              <a:t>?</a:t>
            </a:r>
            <a:endParaRPr lang="en-US" sz="2800" dirty="0" smtClean="0"/>
          </a:p>
          <a:p>
            <a:pPr algn="just" eaLnBrk="1" hangingPunct="1">
              <a:lnSpc>
                <a:spcPct val="80000"/>
              </a:lnSpc>
            </a:pPr>
            <a:r>
              <a:rPr lang="en-US" sz="2800" dirty="0" smtClean="0"/>
              <a:t>Does the event require special permitting or additional planning, preparation, and mitigation efforts by local agencies</a:t>
            </a:r>
            <a:r>
              <a:rPr lang="en-US" sz="2800" dirty="0" smtClean="0"/>
              <a:t>?</a:t>
            </a:r>
            <a:endParaRPr lang="en-US" sz="2800" dirty="0" smtClean="0"/>
          </a:p>
        </p:txBody>
      </p:sp>
      <p:grpSp>
        <p:nvGrpSpPr>
          <p:cNvPr id="4" name="Групиране 3"/>
          <p:cNvGrpSpPr/>
          <p:nvPr/>
        </p:nvGrpSpPr>
        <p:grpSpPr>
          <a:xfrm>
            <a:off x="1176346" y="259644"/>
            <a:ext cx="9957322" cy="1187607"/>
            <a:chOff x="1176346" y="207130"/>
            <a:chExt cx="9957322" cy="1240121"/>
          </a:xfrm>
        </p:grpSpPr>
        <p:pic>
          <p:nvPicPr>
            <p:cNvPr id="5"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6"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7"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609600" y="1676400"/>
            <a:ext cx="10972800" cy="4724400"/>
          </a:xfrm>
        </p:spPr>
        <p:txBody>
          <a:bodyPr/>
          <a:lstStyle/>
          <a:p>
            <a:pPr marL="457200" indent="-457200" algn="ctr">
              <a:buNone/>
              <a:defRPr/>
            </a:pPr>
            <a:r>
              <a:rPr lang="en-US" sz="2400" dirty="0" smtClean="0"/>
              <a:t>Types of Special Events</a:t>
            </a:r>
            <a:endParaRPr lang="en-US" sz="2400" dirty="0" smtClean="0"/>
          </a:p>
          <a:p>
            <a:pPr marL="457200" indent="-457200">
              <a:buFont typeface="Arial" pitchFamily="34" charset="0"/>
              <a:buChar char="•"/>
              <a:defRPr/>
            </a:pPr>
            <a:r>
              <a:rPr lang="en-US" sz="2400" dirty="0" smtClean="0"/>
              <a:t>Traditional </a:t>
            </a:r>
            <a:r>
              <a:rPr lang="en-US" sz="2400" dirty="0" smtClean="0"/>
              <a:t>Events:</a:t>
            </a:r>
          </a:p>
          <a:p>
            <a:pPr marL="914400" lvl="1" indent="-457200">
              <a:buFont typeface="Arial" pitchFamily="34" charset="0"/>
              <a:buChar char="•"/>
              <a:defRPr/>
            </a:pPr>
            <a:r>
              <a:rPr lang="en-US" sz="2400" dirty="0" smtClean="0"/>
              <a:t>Carnivals 			</a:t>
            </a:r>
          </a:p>
          <a:p>
            <a:pPr marL="914400" lvl="1" indent="-457200">
              <a:buFont typeface="Arial" pitchFamily="34" charset="0"/>
              <a:buChar char="•"/>
              <a:defRPr/>
            </a:pPr>
            <a:r>
              <a:rPr lang="en-US" sz="2400" dirty="0" smtClean="0"/>
              <a:t>Concerts</a:t>
            </a:r>
          </a:p>
          <a:p>
            <a:pPr marL="914400" lvl="1" indent="-457200">
              <a:buFont typeface="Arial" pitchFamily="34" charset="0"/>
              <a:buChar char="•"/>
              <a:defRPr/>
            </a:pPr>
            <a:r>
              <a:rPr lang="en-US" sz="2400" dirty="0" smtClean="0"/>
              <a:t>Sporting Events </a:t>
            </a:r>
          </a:p>
          <a:p>
            <a:pPr marL="914400" lvl="1" indent="-457200">
              <a:buFont typeface="Arial" pitchFamily="34" charset="0"/>
              <a:buChar char="•"/>
              <a:defRPr/>
            </a:pPr>
            <a:r>
              <a:rPr lang="en-US" sz="2400" dirty="0" smtClean="0"/>
              <a:t>Air Events</a:t>
            </a:r>
          </a:p>
          <a:p>
            <a:pPr marL="914400" lvl="1" indent="-457200">
              <a:buFont typeface="Arial" pitchFamily="34" charset="0"/>
              <a:buChar char="•"/>
              <a:defRPr/>
            </a:pPr>
            <a:r>
              <a:rPr lang="en-US" sz="2400" dirty="0" smtClean="0"/>
              <a:t>Conventions</a:t>
            </a:r>
          </a:p>
          <a:p>
            <a:pPr marL="914400" lvl="1" indent="-457200">
              <a:buFont typeface="Arial" pitchFamily="34" charset="0"/>
              <a:buChar char="•"/>
              <a:defRPr/>
            </a:pPr>
            <a:r>
              <a:rPr lang="en-US" sz="2400" dirty="0" smtClean="0"/>
              <a:t>Political Rallies</a:t>
            </a:r>
          </a:p>
          <a:p>
            <a:pPr marL="457200" indent="-457200">
              <a:buFont typeface="Arial" pitchFamily="34" charset="0"/>
              <a:buChar char="•"/>
              <a:defRPr/>
            </a:pPr>
            <a:r>
              <a:rPr lang="en-US" sz="2400" dirty="0" smtClean="0"/>
              <a:t>Spontaneous Events:</a:t>
            </a:r>
          </a:p>
          <a:p>
            <a:pPr marL="914400" lvl="1" indent="-457200">
              <a:buFont typeface="Arial" pitchFamily="34" charset="0"/>
              <a:buChar char="•"/>
              <a:defRPr/>
            </a:pPr>
            <a:r>
              <a:rPr lang="en-US" sz="2400" dirty="0" smtClean="0"/>
              <a:t>Unplanned; often celebratory or in response to unpopular action.  </a:t>
            </a:r>
          </a:p>
          <a:p>
            <a:pPr marL="914400" lvl="1" indent="-457200">
              <a:buFont typeface="Arial" pitchFamily="34" charset="0"/>
              <a:buChar char="•"/>
              <a:defRPr/>
            </a:pPr>
            <a:r>
              <a:rPr lang="en-US" sz="2400" dirty="0" smtClean="0"/>
              <a:t>Frequently become out of control quickly </a:t>
            </a:r>
          </a:p>
        </p:txBody>
      </p:sp>
      <p:grpSp>
        <p:nvGrpSpPr>
          <p:cNvPr id="4" name="Групиране 3"/>
          <p:cNvGrpSpPr/>
          <p:nvPr/>
        </p:nvGrpSpPr>
        <p:grpSpPr>
          <a:xfrm>
            <a:off x="1176346" y="259644"/>
            <a:ext cx="9957322" cy="1187607"/>
            <a:chOff x="1176346" y="207130"/>
            <a:chExt cx="9957322" cy="1240121"/>
          </a:xfrm>
        </p:grpSpPr>
        <p:pic>
          <p:nvPicPr>
            <p:cNvPr id="5"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6"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7"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Content Placeholder 2"/>
          <p:cNvSpPr>
            <a:spLocks noGrp="1"/>
          </p:cNvSpPr>
          <p:nvPr>
            <p:ph idx="1"/>
          </p:nvPr>
        </p:nvSpPr>
        <p:spPr>
          <a:xfrm>
            <a:off x="609600" y="1749778"/>
            <a:ext cx="10972800" cy="4376386"/>
          </a:xfrm>
        </p:spPr>
        <p:txBody>
          <a:bodyPr>
            <a:normAutofit/>
          </a:bodyPr>
          <a:lstStyle/>
          <a:p>
            <a:endParaRPr lang="en-US" dirty="0" smtClean="0"/>
          </a:p>
          <a:p>
            <a:pPr algn="ctr">
              <a:buNone/>
            </a:pPr>
            <a:r>
              <a:rPr lang="en-US" dirty="0" smtClean="0"/>
              <a:t>Approvals and </a:t>
            </a:r>
            <a:r>
              <a:rPr lang="en-US" dirty="0" smtClean="0"/>
              <a:t>Permits</a:t>
            </a:r>
          </a:p>
          <a:p>
            <a:pPr algn="ctr">
              <a:buNone/>
            </a:pPr>
            <a:endParaRPr lang="en-US" dirty="0" smtClean="0"/>
          </a:p>
          <a:p>
            <a:r>
              <a:rPr lang="en-US" dirty="0" smtClean="0"/>
              <a:t>Create </a:t>
            </a:r>
            <a:r>
              <a:rPr lang="en-US" dirty="0" smtClean="0"/>
              <a:t>a formal application process </a:t>
            </a:r>
          </a:p>
          <a:p>
            <a:r>
              <a:rPr lang="en-US" dirty="0" smtClean="0"/>
              <a:t>Utilize a Special Events Committee with functional stakeholders from critical departments</a:t>
            </a:r>
          </a:p>
          <a:p>
            <a:r>
              <a:rPr lang="en-US" dirty="0" smtClean="0"/>
              <a:t>Assign appropriate authority and decision making power</a:t>
            </a:r>
          </a:p>
          <a:p>
            <a:r>
              <a:rPr lang="en-US" dirty="0" smtClean="0"/>
              <a:t>Define application and fee structures to ensure consistency and unambiguous policies</a:t>
            </a:r>
          </a:p>
        </p:txBody>
      </p:sp>
      <p:grpSp>
        <p:nvGrpSpPr>
          <p:cNvPr id="5" name="Групиране 4"/>
          <p:cNvGrpSpPr/>
          <p:nvPr/>
        </p:nvGrpSpPr>
        <p:grpSpPr>
          <a:xfrm>
            <a:off x="1176346" y="259644"/>
            <a:ext cx="9957322" cy="1187607"/>
            <a:chOff x="1176346" y="207130"/>
            <a:chExt cx="9957322" cy="1240121"/>
          </a:xfrm>
        </p:grpSpPr>
        <p:pic>
          <p:nvPicPr>
            <p:cNvPr id="6" name="Picture 6"/>
            <p:cNvPicPr>
              <a:picLocks noChangeAspect="1"/>
            </p:cNvPicPr>
            <p:nvPr/>
          </p:nvPicPr>
          <p:blipFill rotWithShape="1">
            <a:blip r:embed="rId2"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7" name="Picture 8"/>
            <p:cNvPicPr>
              <a:picLocks noChangeAspect="1"/>
            </p:cNvPicPr>
            <p:nvPr/>
          </p:nvPicPr>
          <p:blipFill rotWithShape="1">
            <a:blip r:embed="rId3"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8" name="Picture 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9" name="Picture 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idx="1"/>
          </p:nvPr>
        </p:nvSpPr>
        <p:spPr>
          <a:xfrm>
            <a:off x="838200" y="2156177"/>
            <a:ext cx="10515600" cy="4020785"/>
          </a:xfrm>
        </p:spPr>
        <p:txBody>
          <a:bodyPr/>
          <a:lstStyle/>
          <a:p>
            <a:pPr eaLnBrk="1" hangingPunct="1">
              <a:buFontTx/>
              <a:buNone/>
            </a:pPr>
            <a:endParaRPr lang="en-US" dirty="0" smtClean="0"/>
          </a:p>
          <a:p>
            <a:pPr algn="ctr">
              <a:buNone/>
            </a:pPr>
            <a:r>
              <a:rPr lang="en-US" dirty="0" smtClean="0"/>
              <a:t>Event Planning Factors</a:t>
            </a:r>
            <a:endParaRPr lang="en-US" dirty="0" smtClean="0"/>
          </a:p>
          <a:p>
            <a:pPr eaLnBrk="1" hangingPunct="1">
              <a:buFontTx/>
              <a:buNone/>
            </a:pPr>
            <a:endParaRPr lang="en-US" dirty="0" smtClean="0"/>
          </a:p>
          <a:p>
            <a:pPr lvl="1" eaLnBrk="1" hangingPunct="1"/>
            <a:r>
              <a:rPr lang="en-US" dirty="0" smtClean="0"/>
              <a:t>Scope of the event. </a:t>
            </a:r>
          </a:p>
          <a:p>
            <a:pPr lvl="1" eaLnBrk="1" hangingPunct="1"/>
            <a:r>
              <a:rPr lang="en-US" dirty="0" smtClean="0"/>
              <a:t>Risks to spectators and participants. </a:t>
            </a:r>
          </a:p>
          <a:p>
            <a:pPr lvl="1" eaLnBrk="1" hangingPunct="1"/>
            <a:r>
              <a:rPr lang="en-US" dirty="0" smtClean="0"/>
              <a:t>Impact on the community. </a:t>
            </a:r>
          </a:p>
          <a:p>
            <a:pPr lvl="1" eaLnBrk="1" hangingPunct="1"/>
            <a:r>
              <a:rPr lang="en-US" dirty="0" smtClean="0"/>
              <a:t>Emergency support required. </a:t>
            </a:r>
          </a:p>
        </p:txBody>
      </p:sp>
      <p:grpSp>
        <p:nvGrpSpPr>
          <p:cNvPr id="5" name="Групиране 4"/>
          <p:cNvGrpSpPr/>
          <p:nvPr/>
        </p:nvGrpSpPr>
        <p:grpSpPr>
          <a:xfrm>
            <a:off x="1176346" y="259644"/>
            <a:ext cx="9957322" cy="1187607"/>
            <a:chOff x="1176346" y="207130"/>
            <a:chExt cx="9957322" cy="1240121"/>
          </a:xfrm>
        </p:grpSpPr>
        <p:pic>
          <p:nvPicPr>
            <p:cNvPr id="6" name="Picture 6"/>
            <p:cNvPicPr>
              <a:picLocks noChangeAspect="1"/>
            </p:cNvPicPr>
            <p:nvPr/>
          </p:nvPicPr>
          <p:blipFill rotWithShape="1">
            <a:blip r:embed="rId2"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7" name="Picture 8"/>
            <p:cNvPicPr>
              <a:picLocks noChangeAspect="1"/>
            </p:cNvPicPr>
            <p:nvPr/>
          </p:nvPicPr>
          <p:blipFill rotWithShape="1">
            <a:blip r:embed="rId3"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8" name="Picture 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9" name="Picture 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a:xfrm>
            <a:off x="609600" y="1524000"/>
            <a:ext cx="10972800" cy="4495800"/>
          </a:xfrm>
        </p:spPr>
        <p:txBody>
          <a:bodyPr>
            <a:normAutofit lnSpcReduction="10000"/>
          </a:bodyPr>
          <a:lstStyle/>
          <a:p>
            <a:pPr eaLnBrk="1" hangingPunct="1"/>
            <a:endParaRPr lang="en-US" dirty="0" smtClean="0"/>
          </a:p>
          <a:p>
            <a:pPr algn="ctr">
              <a:buNone/>
            </a:pPr>
            <a:r>
              <a:rPr lang="en-US" dirty="0" smtClean="0"/>
              <a:t>Critical Planning </a:t>
            </a:r>
            <a:r>
              <a:rPr lang="en-US" dirty="0" smtClean="0"/>
              <a:t>Questions</a:t>
            </a:r>
          </a:p>
          <a:p>
            <a:pPr algn="ctr">
              <a:buNone/>
            </a:pPr>
            <a:endParaRPr lang="en-US" dirty="0" smtClean="0"/>
          </a:p>
          <a:p>
            <a:pPr eaLnBrk="1" hangingPunct="1"/>
            <a:r>
              <a:rPr lang="en-US" dirty="0" smtClean="0"/>
              <a:t>Sponsoring </a:t>
            </a:r>
            <a:r>
              <a:rPr lang="en-US" dirty="0" smtClean="0"/>
              <a:t>organization’s purpose and experience </a:t>
            </a:r>
          </a:p>
          <a:p>
            <a:pPr eaLnBrk="1" hangingPunct="1"/>
            <a:r>
              <a:rPr lang="en-US" dirty="0" smtClean="0"/>
              <a:t>Previous event concerns </a:t>
            </a:r>
          </a:p>
          <a:p>
            <a:pPr eaLnBrk="1" hangingPunct="1"/>
            <a:r>
              <a:rPr lang="en-US" dirty="0" smtClean="0"/>
              <a:t>Relevant local concerns </a:t>
            </a:r>
          </a:p>
          <a:p>
            <a:pPr eaLnBrk="1" hangingPunct="1"/>
            <a:r>
              <a:rPr lang="en-US" dirty="0" smtClean="0"/>
              <a:t>Weather</a:t>
            </a:r>
          </a:p>
          <a:p>
            <a:pPr eaLnBrk="1" hangingPunct="1"/>
            <a:r>
              <a:rPr lang="en-US" dirty="0" smtClean="0"/>
              <a:t>Community impact</a:t>
            </a:r>
          </a:p>
          <a:p>
            <a:pPr eaLnBrk="1" hangingPunct="1"/>
            <a:r>
              <a:rPr lang="en-US" dirty="0" smtClean="0"/>
              <a:t>Event risk </a:t>
            </a:r>
          </a:p>
          <a:p>
            <a:pPr eaLnBrk="1" hangingPunct="1">
              <a:buFontTx/>
              <a:buNone/>
            </a:pPr>
            <a:endParaRPr lang="en-US" dirty="0" smtClean="0"/>
          </a:p>
        </p:txBody>
      </p:sp>
      <p:grpSp>
        <p:nvGrpSpPr>
          <p:cNvPr id="4" name="Групиране 3"/>
          <p:cNvGrpSpPr/>
          <p:nvPr/>
        </p:nvGrpSpPr>
        <p:grpSpPr>
          <a:xfrm>
            <a:off x="1176346" y="259644"/>
            <a:ext cx="9957322" cy="1187607"/>
            <a:chOff x="1176346" y="207130"/>
            <a:chExt cx="9957322" cy="1240121"/>
          </a:xfrm>
        </p:grpSpPr>
        <p:pic>
          <p:nvPicPr>
            <p:cNvPr id="5" name="Picture 6"/>
            <p:cNvPicPr>
              <a:picLocks noChangeAspect="1"/>
            </p:cNvPicPr>
            <p:nvPr/>
          </p:nvPicPr>
          <p:blipFill rotWithShape="1">
            <a:blip r:embed="rId2"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6" name="Picture 8"/>
            <p:cNvPicPr>
              <a:picLocks noChangeAspect="1"/>
            </p:cNvPicPr>
            <p:nvPr/>
          </p:nvPicPr>
          <p:blipFill rotWithShape="1">
            <a:blip r:embed="rId3"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7" name="Picture 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Content Placeholder 2"/>
          <p:cNvSpPr>
            <a:spLocks noGrp="1"/>
          </p:cNvSpPr>
          <p:nvPr>
            <p:ph idx="1"/>
          </p:nvPr>
        </p:nvSpPr>
        <p:spPr/>
        <p:txBody>
          <a:bodyPr/>
          <a:lstStyle/>
          <a:p>
            <a:pPr>
              <a:buNone/>
              <a:defRPr/>
            </a:pPr>
            <a:endParaRPr lang="en-US" dirty="0" smtClean="0"/>
          </a:p>
          <a:p>
            <a:pPr algn="ctr">
              <a:buNone/>
              <a:defRPr/>
            </a:pPr>
            <a:r>
              <a:rPr lang="en-US" dirty="0" smtClean="0"/>
              <a:t>Planning Timelines</a:t>
            </a:r>
          </a:p>
          <a:p>
            <a:pPr>
              <a:defRPr/>
            </a:pPr>
            <a:endParaRPr lang="en-US" dirty="0" smtClean="0"/>
          </a:p>
          <a:p>
            <a:pPr>
              <a:defRPr/>
            </a:pPr>
            <a:r>
              <a:rPr lang="en-US" dirty="0" smtClean="0"/>
              <a:t>Large </a:t>
            </a:r>
            <a:r>
              <a:rPr lang="en-US" dirty="0" smtClean="0"/>
              <a:t>Events – 4 to12 months </a:t>
            </a:r>
          </a:p>
          <a:p>
            <a:pPr>
              <a:defRPr/>
            </a:pPr>
            <a:r>
              <a:rPr lang="en-US" dirty="0" smtClean="0"/>
              <a:t>Medium Events – 3 to 6 months</a:t>
            </a:r>
          </a:p>
          <a:p>
            <a:pPr>
              <a:defRPr/>
            </a:pPr>
            <a:r>
              <a:rPr lang="en-US" dirty="0" smtClean="0"/>
              <a:t>Small Events – 60 days prior to </a:t>
            </a:r>
            <a:r>
              <a:rPr lang="en-US" dirty="0" smtClean="0"/>
              <a:t>event</a:t>
            </a:r>
            <a:endParaRPr lang="en-US" dirty="0"/>
          </a:p>
          <a:p>
            <a:pPr marL="0" indent="0">
              <a:buFontTx/>
              <a:buNone/>
              <a:defRPr/>
            </a:pPr>
            <a:r>
              <a:rPr lang="en-US" dirty="0" smtClean="0"/>
              <a:t>Note:  Exact time frame depends on the scale and complexity of the event.  </a:t>
            </a:r>
            <a:r>
              <a:rPr lang="en-US" dirty="0" smtClean="0"/>
              <a:t>Special consideration or requirements will extend the time factor </a:t>
            </a:r>
            <a:r>
              <a:rPr lang="en-US" dirty="0" smtClean="0"/>
              <a:t> for </a:t>
            </a:r>
            <a:r>
              <a:rPr lang="en-US" dirty="0" smtClean="0"/>
              <a:t>planning</a:t>
            </a:r>
          </a:p>
        </p:txBody>
      </p:sp>
      <p:grpSp>
        <p:nvGrpSpPr>
          <p:cNvPr id="4" name="Групиране 3"/>
          <p:cNvGrpSpPr/>
          <p:nvPr/>
        </p:nvGrpSpPr>
        <p:grpSpPr>
          <a:xfrm>
            <a:off x="1176346" y="259644"/>
            <a:ext cx="9957322" cy="1187607"/>
            <a:chOff x="1176346" y="207130"/>
            <a:chExt cx="9957322" cy="1240121"/>
          </a:xfrm>
        </p:grpSpPr>
        <p:pic>
          <p:nvPicPr>
            <p:cNvPr id="5" name="Picture 6"/>
            <p:cNvPicPr>
              <a:picLocks noChangeAspect="1"/>
            </p:cNvPicPr>
            <p:nvPr/>
          </p:nvPicPr>
          <p:blipFill rotWithShape="1">
            <a:blip r:embed="rId2"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6" name="Picture 8"/>
            <p:cNvPicPr>
              <a:picLocks noChangeAspect="1"/>
            </p:cNvPicPr>
            <p:nvPr/>
          </p:nvPicPr>
          <p:blipFill rotWithShape="1">
            <a:blip r:embed="rId3"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7" name="Picture 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idx="1"/>
          </p:nvPr>
        </p:nvSpPr>
        <p:spPr/>
        <p:txBody>
          <a:bodyPr/>
          <a:lstStyle/>
          <a:p>
            <a:pPr eaLnBrk="1" hangingPunct="1"/>
            <a:endParaRPr lang="en-US" dirty="0" smtClean="0"/>
          </a:p>
          <a:p>
            <a:pPr algn="ctr">
              <a:buNone/>
            </a:pPr>
            <a:r>
              <a:rPr lang="en-US" dirty="0" smtClean="0"/>
              <a:t>Issues Impacting Planning</a:t>
            </a:r>
          </a:p>
          <a:p>
            <a:pPr eaLnBrk="1" hangingPunct="1"/>
            <a:endParaRPr lang="en-US" dirty="0" smtClean="0"/>
          </a:p>
          <a:p>
            <a:pPr eaLnBrk="1" hangingPunct="1"/>
            <a:r>
              <a:rPr lang="en-US" dirty="0" smtClean="0"/>
              <a:t>New </a:t>
            </a:r>
            <a:r>
              <a:rPr lang="en-US" dirty="0" smtClean="0"/>
              <a:t>perspectives about normal activities</a:t>
            </a:r>
          </a:p>
          <a:p>
            <a:pPr eaLnBrk="1" hangingPunct="1"/>
            <a:r>
              <a:rPr lang="en-US" dirty="0" smtClean="0"/>
              <a:t>Sense of heightened alertness</a:t>
            </a:r>
          </a:p>
          <a:p>
            <a:pPr eaLnBrk="1" hangingPunct="1"/>
            <a:r>
              <a:rPr lang="en-US" dirty="0" smtClean="0"/>
              <a:t>Enhanced Security Measures</a:t>
            </a:r>
          </a:p>
          <a:p>
            <a:pPr eaLnBrk="1" hangingPunct="1"/>
            <a:r>
              <a:rPr lang="en-US" dirty="0" smtClean="0"/>
              <a:t>Vulnerability Assessments</a:t>
            </a:r>
          </a:p>
          <a:p>
            <a:pPr eaLnBrk="1" hangingPunct="1"/>
            <a:r>
              <a:rPr lang="en-US" dirty="0" smtClean="0"/>
              <a:t>Relationships, Collaboration, and Situational Awareness</a:t>
            </a:r>
          </a:p>
          <a:p>
            <a:pPr eaLnBrk="1" hangingPunct="1"/>
            <a:endParaRPr lang="en-US" dirty="0" smtClean="0"/>
          </a:p>
          <a:p>
            <a:pPr eaLnBrk="1" hangingPunct="1"/>
            <a:endParaRPr lang="en-US" dirty="0" smtClean="0"/>
          </a:p>
        </p:txBody>
      </p:sp>
      <p:grpSp>
        <p:nvGrpSpPr>
          <p:cNvPr id="4" name="Групиране 3"/>
          <p:cNvGrpSpPr/>
          <p:nvPr/>
        </p:nvGrpSpPr>
        <p:grpSpPr>
          <a:xfrm>
            <a:off x="1176346" y="259644"/>
            <a:ext cx="9957322" cy="1187607"/>
            <a:chOff x="1176346" y="207130"/>
            <a:chExt cx="9957322" cy="1240121"/>
          </a:xfrm>
        </p:grpSpPr>
        <p:pic>
          <p:nvPicPr>
            <p:cNvPr id="5"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6"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7"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a:xfrm>
            <a:off x="609600" y="2043289"/>
            <a:ext cx="10972800" cy="4082875"/>
          </a:xfrm>
        </p:spPr>
        <p:txBody>
          <a:bodyPr>
            <a:normAutofit fontScale="92500" lnSpcReduction="10000"/>
          </a:bodyPr>
          <a:lstStyle/>
          <a:p>
            <a:pPr eaLnBrk="1" hangingPunct="1"/>
            <a:endParaRPr lang="en-US" dirty="0" smtClean="0"/>
          </a:p>
          <a:p>
            <a:pPr algn="ctr">
              <a:buNone/>
            </a:pPr>
            <a:r>
              <a:rPr lang="en-US" dirty="0" smtClean="0"/>
              <a:t>New Focus</a:t>
            </a:r>
          </a:p>
          <a:p>
            <a:pPr eaLnBrk="1" hangingPunct="1"/>
            <a:endParaRPr lang="en-US" dirty="0" smtClean="0"/>
          </a:p>
          <a:p>
            <a:pPr eaLnBrk="1" hangingPunct="1"/>
            <a:r>
              <a:rPr lang="en-US" dirty="0" smtClean="0"/>
              <a:t>Security </a:t>
            </a:r>
            <a:r>
              <a:rPr lang="en-US" dirty="0" smtClean="0"/>
              <a:t>professionals have new roles relating to Special Events</a:t>
            </a:r>
          </a:p>
          <a:p>
            <a:pPr eaLnBrk="1" hangingPunct="1"/>
            <a:r>
              <a:rPr lang="en-US" dirty="0" smtClean="0"/>
              <a:t>Success is measured by:</a:t>
            </a:r>
          </a:p>
          <a:p>
            <a:pPr lvl="1" eaLnBrk="1" hangingPunct="1"/>
            <a:r>
              <a:rPr lang="en-US" dirty="0" smtClean="0"/>
              <a:t>Risk Mitigation</a:t>
            </a:r>
          </a:p>
          <a:p>
            <a:pPr lvl="1" eaLnBrk="1" hangingPunct="1"/>
            <a:r>
              <a:rPr lang="en-US" dirty="0" smtClean="0"/>
              <a:t>Participant Safety</a:t>
            </a:r>
          </a:p>
          <a:p>
            <a:pPr lvl="1" eaLnBrk="1" hangingPunct="1"/>
            <a:r>
              <a:rPr lang="en-US" dirty="0" smtClean="0"/>
              <a:t>Crime Prevention</a:t>
            </a:r>
          </a:p>
          <a:p>
            <a:pPr lvl="1" eaLnBrk="1" hangingPunct="1"/>
            <a:r>
              <a:rPr lang="en-US" dirty="0" smtClean="0"/>
              <a:t>Image Management</a:t>
            </a:r>
          </a:p>
          <a:p>
            <a:pPr lvl="1" eaLnBrk="1" hangingPunct="1"/>
            <a:r>
              <a:rPr lang="en-US" dirty="0" smtClean="0"/>
              <a:t>Repeat Customers</a:t>
            </a:r>
          </a:p>
          <a:p>
            <a:pPr eaLnBrk="1" hangingPunct="1"/>
            <a:endParaRPr lang="en-US" dirty="0" smtClean="0"/>
          </a:p>
        </p:txBody>
      </p:sp>
      <p:grpSp>
        <p:nvGrpSpPr>
          <p:cNvPr id="5" name="Групиране 4"/>
          <p:cNvGrpSpPr/>
          <p:nvPr/>
        </p:nvGrpSpPr>
        <p:grpSpPr>
          <a:xfrm>
            <a:off x="1176346" y="259644"/>
            <a:ext cx="9957322" cy="1187607"/>
            <a:chOff x="1176346" y="207130"/>
            <a:chExt cx="9957322" cy="1240121"/>
          </a:xfrm>
        </p:grpSpPr>
        <p:pic>
          <p:nvPicPr>
            <p:cNvPr id="6"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7"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8"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9"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idx="1"/>
          </p:nvPr>
        </p:nvSpPr>
        <p:spPr>
          <a:xfrm>
            <a:off x="838200" y="2257777"/>
            <a:ext cx="10515600" cy="3919185"/>
          </a:xfrm>
        </p:spPr>
        <p:txBody>
          <a:bodyPr>
            <a:normAutofit/>
          </a:bodyPr>
          <a:lstStyle/>
          <a:p>
            <a:pPr eaLnBrk="1" hangingPunct="1">
              <a:buNone/>
            </a:pPr>
            <a:endParaRPr lang="en-US" dirty="0" smtClean="0"/>
          </a:p>
          <a:p>
            <a:pPr algn="ctr">
              <a:buNone/>
            </a:pPr>
            <a:r>
              <a:rPr lang="en-US" dirty="0" smtClean="0"/>
              <a:t>Risk Types</a:t>
            </a:r>
            <a:endParaRPr lang="en-US" dirty="0" smtClean="0"/>
          </a:p>
          <a:p>
            <a:pPr eaLnBrk="1" hangingPunct="1"/>
            <a:r>
              <a:rPr lang="en-US" dirty="0" smtClean="0"/>
              <a:t>Physical</a:t>
            </a:r>
            <a:endParaRPr lang="en-US" dirty="0" smtClean="0"/>
          </a:p>
          <a:p>
            <a:pPr eaLnBrk="1" hangingPunct="1"/>
            <a:r>
              <a:rPr lang="en-US" dirty="0" smtClean="0"/>
              <a:t>Reputation</a:t>
            </a:r>
          </a:p>
          <a:p>
            <a:pPr eaLnBrk="1" hangingPunct="1"/>
            <a:r>
              <a:rPr lang="en-US" dirty="0" smtClean="0"/>
              <a:t>Emotional</a:t>
            </a:r>
          </a:p>
          <a:p>
            <a:pPr eaLnBrk="1" hangingPunct="1"/>
            <a:r>
              <a:rPr lang="en-US" dirty="0" smtClean="0"/>
              <a:t>Fiscal</a:t>
            </a:r>
          </a:p>
          <a:p>
            <a:pPr eaLnBrk="1" hangingPunct="1"/>
            <a:r>
              <a:rPr lang="en-US" dirty="0" smtClean="0"/>
              <a:t>Facilities</a:t>
            </a:r>
          </a:p>
        </p:txBody>
      </p:sp>
      <p:grpSp>
        <p:nvGrpSpPr>
          <p:cNvPr id="5" name="Групиране 4"/>
          <p:cNvGrpSpPr/>
          <p:nvPr/>
        </p:nvGrpSpPr>
        <p:grpSpPr>
          <a:xfrm>
            <a:off x="1176346" y="259644"/>
            <a:ext cx="9957322" cy="1187607"/>
            <a:chOff x="1176346" y="207130"/>
            <a:chExt cx="9957322" cy="1240121"/>
          </a:xfrm>
        </p:grpSpPr>
        <p:pic>
          <p:nvPicPr>
            <p:cNvPr id="6"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7"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8"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9"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Content Placeholder 2"/>
          <p:cNvSpPr>
            <a:spLocks noGrp="1"/>
          </p:cNvSpPr>
          <p:nvPr>
            <p:ph idx="1"/>
          </p:nvPr>
        </p:nvSpPr>
        <p:spPr/>
        <p:txBody>
          <a:bodyPr>
            <a:normAutofit fontScale="92500" lnSpcReduction="20000"/>
          </a:bodyPr>
          <a:lstStyle/>
          <a:p>
            <a:pPr>
              <a:buNone/>
            </a:pPr>
            <a:endParaRPr lang="en-US" sz="3600" dirty="0" smtClean="0"/>
          </a:p>
          <a:p>
            <a:pPr algn="ctr">
              <a:buNone/>
            </a:pPr>
            <a:r>
              <a:rPr lang="en-US" sz="3600" dirty="0" smtClean="0"/>
              <a:t>Weigh and Compare </a:t>
            </a:r>
            <a:r>
              <a:rPr lang="en-US" sz="3600" dirty="0" smtClean="0"/>
              <a:t>Risk</a:t>
            </a:r>
          </a:p>
          <a:p>
            <a:pPr algn="ctr">
              <a:buNone/>
            </a:pPr>
            <a:endParaRPr lang="en-US" sz="3600" dirty="0" smtClean="0"/>
          </a:p>
          <a:p>
            <a:r>
              <a:rPr lang="en-US" sz="3600" dirty="0" smtClean="0"/>
              <a:t>Determine </a:t>
            </a:r>
            <a:r>
              <a:rPr lang="en-US" sz="3600" dirty="0" smtClean="0"/>
              <a:t>Frequency of Risk</a:t>
            </a:r>
          </a:p>
          <a:p>
            <a:r>
              <a:rPr lang="en-US" sz="3600" dirty="0" smtClean="0"/>
              <a:t>Evaluate Impact of Risk based on:</a:t>
            </a:r>
          </a:p>
          <a:p>
            <a:pPr lvl="1"/>
            <a:r>
              <a:rPr lang="en-US" sz="3600" dirty="0" smtClean="0"/>
              <a:t>Magnitude</a:t>
            </a:r>
          </a:p>
          <a:p>
            <a:pPr lvl="1"/>
            <a:r>
              <a:rPr lang="en-US" sz="3600" dirty="0" smtClean="0"/>
              <a:t>Size</a:t>
            </a:r>
          </a:p>
          <a:p>
            <a:pPr lvl="1"/>
            <a:r>
              <a:rPr lang="en-US" sz="3600" dirty="0" smtClean="0"/>
              <a:t>Duration</a:t>
            </a:r>
          </a:p>
          <a:p>
            <a:pPr lvl="1"/>
            <a:r>
              <a:rPr lang="en-US" sz="3600" dirty="0" smtClean="0"/>
              <a:t>Speed of Onset</a:t>
            </a:r>
          </a:p>
        </p:txBody>
      </p:sp>
      <p:grpSp>
        <p:nvGrpSpPr>
          <p:cNvPr id="4" name="Групиране 3"/>
          <p:cNvGrpSpPr/>
          <p:nvPr/>
        </p:nvGrpSpPr>
        <p:grpSpPr>
          <a:xfrm>
            <a:off x="1176346" y="259644"/>
            <a:ext cx="9957322" cy="1187607"/>
            <a:chOff x="1176346" y="207130"/>
            <a:chExt cx="9957322" cy="1240121"/>
          </a:xfrm>
        </p:grpSpPr>
        <p:pic>
          <p:nvPicPr>
            <p:cNvPr id="5" name="Picture 6"/>
            <p:cNvPicPr>
              <a:picLocks noChangeAspect="1"/>
            </p:cNvPicPr>
            <p:nvPr/>
          </p:nvPicPr>
          <p:blipFill rotWithShape="1">
            <a:blip r:embed="rId2"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6" name="Picture 8"/>
            <p:cNvPicPr>
              <a:picLocks noChangeAspect="1"/>
            </p:cNvPicPr>
            <p:nvPr/>
          </p:nvPicPr>
          <p:blipFill rotWithShape="1">
            <a:blip r:embed="rId3"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7" name="Picture 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idx="1"/>
          </p:nvPr>
        </p:nvSpPr>
        <p:spPr/>
        <p:txBody>
          <a:bodyPr/>
          <a:lstStyle/>
          <a:p>
            <a:pPr algn="ctr" eaLnBrk="1" hangingPunct="1">
              <a:lnSpc>
                <a:spcPct val="90000"/>
              </a:lnSpc>
            </a:pPr>
            <a:r>
              <a:rPr lang="en-US" dirty="0" smtClean="0"/>
              <a:t>Risk Control</a:t>
            </a:r>
          </a:p>
          <a:p>
            <a:pPr eaLnBrk="1" hangingPunct="1">
              <a:lnSpc>
                <a:spcPct val="90000"/>
              </a:lnSpc>
            </a:pPr>
            <a:endParaRPr lang="en-US" dirty="0" smtClean="0"/>
          </a:p>
          <a:p>
            <a:pPr eaLnBrk="1" hangingPunct="1">
              <a:lnSpc>
                <a:spcPct val="90000"/>
              </a:lnSpc>
            </a:pPr>
            <a:r>
              <a:rPr lang="en-US" dirty="0" smtClean="0"/>
              <a:t>Determine </a:t>
            </a:r>
            <a:r>
              <a:rPr lang="en-US" dirty="0" smtClean="0"/>
              <a:t>Acceptable Risk level</a:t>
            </a:r>
          </a:p>
          <a:p>
            <a:pPr eaLnBrk="1" hangingPunct="1">
              <a:lnSpc>
                <a:spcPct val="90000"/>
              </a:lnSpc>
            </a:pPr>
            <a:r>
              <a:rPr lang="en-US" dirty="0" smtClean="0"/>
              <a:t>Reduce Risk</a:t>
            </a:r>
          </a:p>
          <a:p>
            <a:pPr lvl="2" eaLnBrk="1" hangingPunct="1">
              <a:lnSpc>
                <a:spcPct val="90000"/>
              </a:lnSpc>
            </a:pPr>
            <a:r>
              <a:rPr lang="en-US" dirty="0" smtClean="0"/>
              <a:t>Cancel Event</a:t>
            </a:r>
          </a:p>
          <a:p>
            <a:pPr lvl="2" eaLnBrk="1" hangingPunct="1">
              <a:lnSpc>
                <a:spcPct val="90000"/>
              </a:lnSpc>
            </a:pPr>
            <a:r>
              <a:rPr lang="en-US" dirty="0" smtClean="0"/>
              <a:t>Diminish the Risk</a:t>
            </a:r>
          </a:p>
          <a:p>
            <a:pPr lvl="2" eaLnBrk="1" hangingPunct="1">
              <a:lnSpc>
                <a:spcPct val="90000"/>
              </a:lnSpc>
            </a:pPr>
            <a:r>
              <a:rPr lang="en-US" dirty="0" smtClean="0"/>
              <a:t>Pre-plan responses and contingencies</a:t>
            </a:r>
          </a:p>
          <a:p>
            <a:pPr lvl="2" eaLnBrk="1" hangingPunct="1">
              <a:lnSpc>
                <a:spcPct val="90000"/>
              </a:lnSpc>
            </a:pPr>
            <a:r>
              <a:rPr lang="en-US" dirty="0" smtClean="0"/>
              <a:t>Distribute Risk</a:t>
            </a:r>
          </a:p>
          <a:p>
            <a:pPr lvl="2" eaLnBrk="1" hangingPunct="1">
              <a:lnSpc>
                <a:spcPct val="90000"/>
              </a:lnSpc>
            </a:pPr>
            <a:r>
              <a:rPr lang="en-US" dirty="0" smtClean="0"/>
              <a:t>Share Responsibility</a:t>
            </a:r>
          </a:p>
          <a:p>
            <a:pPr eaLnBrk="1" hangingPunct="1">
              <a:lnSpc>
                <a:spcPct val="90000"/>
              </a:lnSpc>
            </a:pPr>
            <a:r>
              <a:rPr lang="en-US" dirty="0" smtClean="0"/>
              <a:t>Continuously Monitor Risk for Change</a:t>
            </a:r>
          </a:p>
          <a:p>
            <a:pPr eaLnBrk="1" hangingPunct="1">
              <a:lnSpc>
                <a:spcPct val="90000"/>
              </a:lnSpc>
            </a:pPr>
            <a:endParaRPr lang="en-US" dirty="0" smtClean="0"/>
          </a:p>
        </p:txBody>
      </p:sp>
      <p:grpSp>
        <p:nvGrpSpPr>
          <p:cNvPr id="4" name="Групиране 3"/>
          <p:cNvGrpSpPr/>
          <p:nvPr/>
        </p:nvGrpSpPr>
        <p:grpSpPr>
          <a:xfrm>
            <a:off x="1176346" y="259644"/>
            <a:ext cx="9957322" cy="1187607"/>
            <a:chOff x="1176346" y="207130"/>
            <a:chExt cx="9957322" cy="1240121"/>
          </a:xfrm>
        </p:grpSpPr>
        <p:pic>
          <p:nvPicPr>
            <p:cNvPr id="5"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6"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7"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Content Placeholder 2"/>
          <p:cNvSpPr>
            <a:spLocks noGrp="1"/>
          </p:cNvSpPr>
          <p:nvPr>
            <p:ph idx="1"/>
          </p:nvPr>
        </p:nvSpPr>
        <p:spPr>
          <a:xfrm>
            <a:off x="609600" y="1998133"/>
            <a:ext cx="10972800" cy="4128031"/>
          </a:xfrm>
        </p:spPr>
        <p:txBody>
          <a:bodyPr>
            <a:normAutofit fontScale="92500" lnSpcReduction="20000"/>
          </a:bodyPr>
          <a:lstStyle/>
          <a:p>
            <a:pPr>
              <a:buNone/>
            </a:pPr>
            <a:endParaRPr lang="en-US" dirty="0" smtClean="0"/>
          </a:p>
          <a:p>
            <a:pPr algn="ctr">
              <a:buNone/>
            </a:pPr>
            <a:r>
              <a:rPr lang="en-US" dirty="0" smtClean="0"/>
              <a:t>Crowd Management</a:t>
            </a:r>
            <a:endParaRPr lang="en-US" dirty="0" smtClean="0"/>
          </a:p>
          <a:p>
            <a:pPr>
              <a:buNone/>
            </a:pPr>
            <a:endParaRPr lang="en-US" dirty="0" smtClean="0"/>
          </a:p>
          <a:p>
            <a:r>
              <a:rPr lang="en-US" dirty="0" smtClean="0"/>
              <a:t>Understand </a:t>
            </a:r>
            <a:r>
              <a:rPr lang="en-US" dirty="0" smtClean="0"/>
              <a:t>the Crowd Personality</a:t>
            </a:r>
          </a:p>
          <a:p>
            <a:pPr lvl="1"/>
            <a:r>
              <a:rPr lang="en-US" dirty="0" smtClean="0"/>
              <a:t>What type of crowd is likely to attend?</a:t>
            </a:r>
          </a:p>
          <a:p>
            <a:pPr lvl="1"/>
            <a:r>
              <a:rPr lang="en-US" dirty="0" smtClean="0"/>
              <a:t>Previous behavior at other events?</a:t>
            </a:r>
          </a:p>
          <a:p>
            <a:pPr lvl="1"/>
            <a:r>
              <a:rPr lang="en-US" dirty="0" smtClean="0"/>
              <a:t>Are they likely to engage in violence?</a:t>
            </a:r>
          </a:p>
          <a:p>
            <a:r>
              <a:rPr lang="en-US" dirty="0" smtClean="0"/>
              <a:t>Crowd Roles</a:t>
            </a:r>
          </a:p>
          <a:p>
            <a:pPr lvl="1"/>
            <a:r>
              <a:rPr lang="en-US" dirty="0" smtClean="0"/>
              <a:t>Observers (watchers)</a:t>
            </a:r>
          </a:p>
          <a:p>
            <a:pPr lvl="1"/>
            <a:r>
              <a:rPr lang="en-US" dirty="0" smtClean="0"/>
              <a:t>Cheerleaders (verbal support)</a:t>
            </a:r>
          </a:p>
          <a:p>
            <a:pPr lvl="1"/>
            <a:r>
              <a:rPr lang="en-US" dirty="0" smtClean="0"/>
              <a:t>Active Core (doers)</a:t>
            </a:r>
          </a:p>
          <a:p>
            <a:pPr lvl="1"/>
            <a:endParaRPr lang="en-US" dirty="0" smtClean="0"/>
          </a:p>
        </p:txBody>
      </p:sp>
      <p:grpSp>
        <p:nvGrpSpPr>
          <p:cNvPr id="4" name="Групиране 3"/>
          <p:cNvGrpSpPr/>
          <p:nvPr/>
        </p:nvGrpSpPr>
        <p:grpSpPr>
          <a:xfrm>
            <a:off x="1176346" y="259644"/>
            <a:ext cx="9957322" cy="1187607"/>
            <a:chOff x="1176346" y="207130"/>
            <a:chExt cx="9957322" cy="1240121"/>
          </a:xfrm>
        </p:grpSpPr>
        <p:pic>
          <p:nvPicPr>
            <p:cNvPr id="5" name="Picture 6"/>
            <p:cNvPicPr>
              <a:picLocks noChangeAspect="1"/>
            </p:cNvPicPr>
            <p:nvPr/>
          </p:nvPicPr>
          <p:blipFill rotWithShape="1">
            <a:blip r:embed="rId2"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6" name="Picture 8"/>
            <p:cNvPicPr>
              <a:picLocks noChangeAspect="1"/>
            </p:cNvPicPr>
            <p:nvPr/>
          </p:nvPicPr>
          <p:blipFill rotWithShape="1">
            <a:blip r:embed="rId3"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7" name="Picture 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Content Placeholder 2"/>
          <p:cNvSpPr>
            <a:spLocks noGrp="1"/>
          </p:cNvSpPr>
          <p:nvPr>
            <p:ph idx="1"/>
          </p:nvPr>
        </p:nvSpPr>
        <p:spPr/>
        <p:txBody>
          <a:bodyPr/>
          <a:lstStyle/>
          <a:p>
            <a:pPr algn="ctr">
              <a:buNone/>
            </a:pPr>
            <a:r>
              <a:rPr lang="en-US" dirty="0" smtClean="0"/>
              <a:t>ALCOHOL MANAGEMENT</a:t>
            </a:r>
          </a:p>
          <a:p>
            <a:pPr>
              <a:buNone/>
            </a:pPr>
            <a:endParaRPr lang="en-US" dirty="0" smtClean="0"/>
          </a:p>
          <a:p>
            <a:r>
              <a:rPr lang="en-US" dirty="0" smtClean="0"/>
              <a:t>Will </a:t>
            </a:r>
            <a:r>
              <a:rPr lang="en-US" dirty="0" smtClean="0"/>
              <a:t>alcohol be allowed at the event</a:t>
            </a:r>
          </a:p>
          <a:p>
            <a:r>
              <a:rPr lang="en-US" dirty="0" smtClean="0"/>
              <a:t>Identification and server requirements</a:t>
            </a:r>
          </a:p>
          <a:p>
            <a:r>
              <a:rPr lang="en-US" dirty="0" smtClean="0"/>
              <a:t>Serving limits</a:t>
            </a:r>
          </a:p>
          <a:p>
            <a:r>
              <a:rPr lang="en-US" dirty="0" smtClean="0"/>
              <a:t>Cut off times</a:t>
            </a:r>
          </a:p>
          <a:p>
            <a:r>
              <a:rPr lang="en-US" dirty="0" smtClean="0"/>
              <a:t>Authority to terminate sales and consumption</a:t>
            </a:r>
          </a:p>
        </p:txBody>
      </p:sp>
      <p:grpSp>
        <p:nvGrpSpPr>
          <p:cNvPr id="4" name="Групиране 3"/>
          <p:cNvGrpSpPr/>
          <p:nvPr/>
        </p:nvGrpSpPr>
        <p:grpSpPr>
          <a:xfrm>
            <a:off x="1176346" y="259644"/>
            <a:ext cx="9957322" cy="1187607"/>
            <a:chOff x="1176346" y="207130"/>
            <a:chExt cx="9957322" cy="1240121"/>
          </a:xfrm>
        </p:grpSpPr>
        <p:pic>
          <p:nvPicPr>
            <p:cNvPr id="5" name="Picture 6"/>
            <p:cNvPicPr>
              <a:picLocks noChangeAspect="1"/>
            </p:cNvPicPr>
            <p:nvPr/>
          </p:nvPicPr>
          <p:blipFill rotWithShape="1">
            <a:blip r:embed="rId2"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6" name="Picture 8"/>
            <p:cNvPicPr>
              <a:picLocks noChangeAspect="1"/>
            </p:cNvPicPr>
            <p:nvPr/>
          </p:nvPicPr>
          <p:blipFill rotWithShape="1">
            <a:blip r:embed="rId3"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7" name="Picture 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Content Placeholder 2"/>
          <p:cNvSpPr>
            <a:spLocks noGrp="1"/>
          </p:cNvSpPr>
          <p:nvPr>
            <p:ph idx="1"/>
          </p:nvPr>
        </p:nvSpPr>
        <p:spPr/>
        <p:txBody>
          <a:bodyPr/>
          <a:lstStyle/>
          <a:p>
            <a:pPr algn="ctr">
              <a:buNone/>
            </a:pPr>
            <a:r>
              <a:rPr lang="en-US" dirty="0" smtClean="0"/>
              <a:t>Traffic and Transportation </a:t>
            </a:r>
          </a:p>
          <a:p>
            <a:endParaRPr lang="en-US" dirty="0" smtClean="0"/>
          </a:p>
          <a:p>
            <a:r>
              <a:rPr lang="en-US" dirty="0" smtClean="0"/>
              <a:t>Roadway </a:t>
            </a:r>
            <a:r>
              <a:rPr lang="en-US" dirty="0" smtClean="0"/>
              <a:t>Closures</a:t>
            </a:r>
          </a:p>
          <a:p>
            <a:r>
              <a:rPr lang="en-US" dirty="0" smtClean="0"/>
              <a:t>Offsite parking and shuttles</a:t>
            </a:r>
          </a:p>
          <a:p>
            <a:r>
              <a:rPr lang="en-US" dirty="0" smtClean="0"/>
              <a:t>Signage Requirements</a:t>
            </a:r>
          </a:p>
          <a:p>
            <a:r>
              <a:rPr lang="en-US" dirty="0" smtClean="0"/>
              <a:t>Use of the Media to inform the public of transportation plans and restrictions</a:t>
            </a:r>
          </a:p>
          <a:p>
            <a:r>
              <a:rPr lang="en-US" dirty="0" smtClean="0"/>
              <a:t>Emergency Access</a:t>
            </a:r>
          </a:p>
        </p:txBody>
      </p:sp>
      <p:grpSp>
        <p:nvGrpSpPr>
          <p:cNvPr id="4" name="Групиране 3"/>
          <p:cNvGrpSpPr/>
          <p:nvPr/>
        </p:nvGrpSpPr>
        <p:grpSpPr>
          <a:xfrm>
            <a:off x="1176346" y="259644"/>
            <a:ext cx="9957322" cy="1187607"/>
            <a:chOff x="1176346" y="207130"/>
            <a:chExt cx="9957322" cy="1240121"/>
          </a:xfrm>
        </p:grpSpPr>
        <p:pic>
          <p:nvPicPr>
            <p:cNvPr id="5" name="Picture 6"/>
            <p:cNvPicPr>
              <a:picLocks noChangeAspect="1"/>
            </p:cNvPicPr>
            <p:nvPr/>
          </p:nvPicPr>
          <p:blipFill rotWithShape="1">
            <a:blip r:embed="rId2"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6" name="Picture 8"/>
            <p:cNvPicPr>
              <a:picLocks noChangeAspect="1"/>
            </p:cNvPicPr>
            <p:nvPr/>
          </p:nvPicPr>
          <p:blipFill rotWithShape="1">
            <a:blip r:embed="rId3"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7" name="Picture 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defRPr/>
            </a:pPr>
            <a:endParaRPr lang="en-US" dirty="0" smtClean="0"/>
          </a:p>
          <a:p>
            <a:pPr algn="ctr">
              <a:buNone/>
              <a:defRPr/>
            </a:pPr>
            <a:r>
              <a:rPr lang="en-US" dirty="0" smtClean="0"/>
              <a:t>Activities and </a:t>
            </a:r>
            <a:r>
              <a:rPr lang="en-US" dirty="0" smtClean="0"/>
              <a:t>Tactics</a:t>
            </a:r>
          </a:p>
          <a:p>
            <a:pPr algn="ctr">
              <a:buNone/>
              <a:defRPr/>
            </a:pPr>
            <a:endParaRPr lang="en-US" dirty="0" smtClean="0"/>
          </a:p>
          <a:p>
            <a:pPr>
              <a:defRPr/>
            </a:pPr>
            <a:r>
              <a:rPr lang="en-US" dirty="0" smtClean="0"/>
              <a:t>Threats </a:t>
            </a:r>
            <a:r>
              <a:rPr lang="en-US" dirty="0" smtClean="0"/>
              <a:t>to </a:t>
            </a:r>
            <a:r>
              <a:rPr lang="en-US" dirty="0" smtClean="0"/>
              <a:t>events </a:t>
            </a:r>
            <a:r>
              <a:rPr lang="en-US" dirty="0" smtClean="0"/>
              <a:t>range from violence to petty theft</a:t>
            </a:r>
          </a:p>
          <a:p>
            <a:pPr>
              <a:defRPr/>
            </a:pPr>
            <a:r>
              <a:rPr lang="en-US" dirty="0" smtClean="0"/>
              <a:t>Criminal groups are changing operational strategies to avoid scrutiny and monitoring by law enforcement</a:t>
            </a:r>
          </a:p>
          <a:p>
            <a:pPr lvl="1">
              <a:defRPr/>
            </a:pPr>
            <a:r>
              <a:rPr lang="en-US" dirty="0" smtClean="0"/>
              <a:t>No outward signs (Colors, tattoos, signs, etc.)</a:t>
            </a:r>
          </a:p>
          <a:p>
            <a:pPr lvl="1">
              <a:defRPr/>
            </a:pPr>
            <a:r>
              <a:rPr lang="en-US" dirty="0" smtClean="0"/>
              <a:t>Modifying membership</a:t>
            </a:r>
          </a:p>
          <a:p>
            <a:pPr lvl="1">
              <a:defRPr/>
            </a:pPr>
            <a:r>
              <a:rPr lang="en-US" dirty="0" smtClean="0"/>
              <a:t>Engaging in more sophisticated crimes</a:t>
            </a:r>
          </a:p>
          <a:p>
            <a:pPr marL="0" indent="0">
              <a:buFontTx/>
              <a:buNone/>
              <a:defRPr/>
            </a:pPr>
            <a:endParaRPr lang="en-US" dirty="0" smtClean="0"/>
          </a:p>
          <a:p>
            <a:pPr marL="0" indent="0">
              <a:buFontTx/>
              <a:buNone/>
              <a:defRPr/>
            </a:pPr>
            <a:endParaRPr lang="en-US" dirty="0"/>
          </a:p>
        </p:txBody>
      </p:sp>
      <p:grpSp>
        <p:nvGrpSpPr>
          <p:cNvPr id="4" name="Групиране 3"/>
          <p:cNvGrpSpPr/>
          <p:nvPr/>
        </p:nvGrpSpPr>
        <p:grpSpPr>
          <a:xfrm>
            <a:off x="1176346" y="259644"/>
            <a:ext cx="9957322" cy="1187607"/>
            <a:chOff x="1176346" y="207130"/>
            <a:chExt cx="9957322" cy="1240121"/>
          </a:xfrm>
        </p:grpSpPr>
        <p:pic>
          <p:nvPicPr>
            <p:cNvPr id="5" name="Picture 6"/>
            <p:cNvPicPr>
              <a:picLocks noChangeAspect="1"/>
            </p:cNvPicPr>
            <p:nvPr/>
          </p:nvPicPr>
          <p:blipFill rotWithShape="1">
            <a:blip r:embed="rId2"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6" name="Picture 8"/>
            <p:cNvPicPr>
              <a:picLocks noChangeAspect="1"/>
            </p:cNvPicPr>
            <p:nvPr/>
          </p:nvPicPr>
          <p:blipFill rotWithShape="1">
            <a:blip r:embed="rId3"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7" name="Picture 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Content Placeholder 2"/>
          <p:cNvSpPr>
            <a:spLocks noGrp="1"/>
          </p:cNvSpPr>
          <p:nvPr>
            <p:ph idx="1"/>
          </p:nvPr>
        </p:nvSpPr>
        <p:spPr/>
        <p:txBody>
          <a:bodyPr/>
          <a:lstStyle/>
          <a:p>
            <a:pPr algn="ctr">
              <a:buNone/>
            </a:pPr>
            <a:r>
              <a:rPr lang="en-US" dirty="0" smtClean="0"/>
              <a:t>Activities and Tactics Cont.</a:t>
            </a:r>
            <a:endParaRPr lang="en-US" dirty="0" smtClean="0"/>
          </a:p>
          <a:p>
            <a:endParaRPr lang="en-US" dirty="0" smtClean="0"/>
          </a:p>
          <a:p>
            <a:r>
              <a:rPr lang="en-US" dirty="0" smtClean="0"/>
              <a:t>Use </a:t>
            </a:r>
            <a:r>
              <a:rPr lang="en-US" dirty="0" smtClean="0"/>
              <a:t>of technology</a:t>
            </a:r>
          </a:p>
          <a:p>
            <a:pPr lvl="1"/>
            <a:r>
              <a:rPr lang="en-US" dirty="0" smtClean="0"/>
              <a:t>Communication (social networks)</a:t>
            </a:r>
          </a:p>
          <a:p>
            <a:pPr lvl="2"/>
            <a:r>
              <a:rPr lang="en-US" dirty="0" smtClean="0"/>
              <a:t>Advertise and showcase activities </a:t>
            </a:r>
          </a:p>
          <a:p>
            <a:pPr lvl="2"/>
            <a:r>
              <a:rPr lang="en-US" dirty="0" smtClean="0"/>
              <a:t>Plan and monitor criminal activities </a:t>
            </a:r>
          </a:p>
          <a:p>
            <a:pPr lvl="1"/>
            <a:r>
              <a:rPr lang="en-US" dirty="0" smtClean="0"/>
              <a:t>Monitor law enforcement</a:t>
            </a:r>
          </a:p>
          <a:p>
            <a:pPr lvl="2"/>
            <a:r>
              <a:rPr lang="en-US" dirty="0" smtClean="0"/>
              <a:t>Gather intelligence</a:t>
            </a:r>
          </a:p>
          <a:p>
            <a:pPr lvl="2"/>
            <a:r>
              <a:rPr lang="en-US" dirty="0" smtClean="0"/>
              <a:t>Communicate operational tactics and actions</a:t>
            </a:r>
          </a:p>
          <a:p>
            <a:pPr lvl="2"/>
            <a:r>
              <a:rPr lang="en-US" dirty="0" smtClean="0"/>
              <a:t>Introduce counter-measures to police action</a:t>
            </a:r>
          </a:p>
        </p:txBody>
      </p:sp>
      <p:grpSp>
        <p:nvGrpSpPr>
          <p:cNvPr id="4" name="Групиране 3"/>
          <p:cNvGrpSpPr/>
          <p:nvPr/>
        </p:nvGrpSpPr>
        <p:grpSpPr>
          <a:xfrm>
            <a:off x="1176346" y="259644"/>
            <a:ext cx="9957322" cy="1187607"/>
            <a:chOff x="1176346" y="207130"/>
            <a:chExt cx="9957322" cy="1240121"/>
          </a:xfrm>
        </p:grpSpPr>
        <p:pic>
          <p:nvPicPr>
            <p:cNvPr id="5" name="Picture 6"/>
            <p:cNvPicPr>
              <a:picLocks noChangeAspect="1"/>
            </p:cNvPicPr>
            <p:nvPr/>
          </p:nvPicPr>
          <p:blipFill rotWithShape="1">
            <a:blip r:embed="rId2"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6" name="Picture 8"/>
            <p:cNvPicPr>
              <a:picLocks noChangeAspect="1"/>
            </p:cNvPicPr>
            <p:nvPr/>
          </p:nvPicPr>
          <p:blipFill rotWithShape="1">
            <a:blip r:embed="rId3"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7" name="Picture 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609600" y="1600201"/>
          <a:ext cx="10972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6" name="Групиране 5"/>
          <p:cNvGrpSpPr/>
          <p:nvPr/>
        </p:nvGrpSpPr>
        <p:grpSpPr>
          <a:xfrm>
            <a:off x="1176346" y="259644"/>
            <a:ext cx="9957322" cy="1187607"/>
            <a:chOff x="1176346" y="207130"/>
            <a:chExt cx="9957322" cy="1240121"/>
          </a:xfrm>
        </p:grpSpPr>
        <p:pic>
          <p:nvPicPr>
            <p:cNvPr id="7" name="Picture 6"/>
            <p:cNvPicPr>
              <a:picLocks noChangeAspect="1"/>
            </p:cNvPicPr>
            <p:nvPr/>
          </p:nvPicPr>
          <p:blipFill rotWithShape="1">
            <a:blip r:embed="rId7"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8" name="Picture 8"/>
            <p:cNvPicPr>
              <a:picLocks noChangeAspect="1"/>
            </p:cNvPicPr>
            <p:nvPr/>
          </p:nvPicPr>
          <p:blipFill rotWithShape="1">
            <a:blip r:embed="rId8"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9" name="Picture 9"/>
            <p:cNvPicPr>
              <a:picLocks noChangeAspect="1"/>
            </p:cNvPicPr>
            <p:nvPr/>
          </p:nvPicPr>
          <p:blipFill>
            <a:blip r:embed="rId9"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10" name="Picture 7"/>
            <p:cNvPicPr>
              <a:picLocks noChangeAspect="1"/>
            </p:cNvPicPr>
            <p:nvPr/>
          </p:nvPicPr>
          <p:blipFill>
            <a:blip r:embed="rId10"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Content Placeholder 2"/>
          <p:cNvSpPr>
            <a:spLocks noGrp="1"/>
          </p:cNvSpPr>
          <p:nvPr>
            <p:ph idx="1"/>
          </p:nvPr>
        </p:nvSpPr>
        <p:spPr/>
        <p:txBody>
          <a:bodyPr/>
          <a:lstStyle/>
          <a:p>
            <a:pPr lvl="1">
              <a:buNone/>
            </a:pPr>
            <a:endParaRPr lang="en-US" dirty="0" smtClean="0"/>
          </a:p>
          <a:p>
            <a:pPr lvl="1" algn="ctr">
              <a:buNone/>
            </a:pPr>
            <a:r>
              <a:rPr lang="en-US" dirty="0" smtClean="0"/>
              <a:t>Circle 1 - Early Intervention</a:t>
            </a:r>
          </a:p>
          <a:p>
            <a:pPr lvl="1"/>
            <a:r>
              <a:rPr lang="en-US" dirty="0" smtClean="0"/>
              <a:t>Utilize </a:t>
            </a:r>
            <a:r>
              <a:rPr lang="en-US" dirty="0" smtClean="0"/>
              <a:t>all sources of information to determine the intent of those who may wish to disrupt or harm the event or those attending</a:t>
            </a:r>
          </a:p>
          <a:p>
            <a:pPr lvl="2"/>
            <a:r>
              <a:rPr lang="en-US" dirty="0" smtClean="0"/>
              <a:t>Continuously updated</a:t>
            </a:r>
          </a:p>
          <a:p>
            <a:pPr lvl="2"/>
            <a:r>
              <a:rPr lang="en-US" dirty="0" smtClean="0"/>
              <a:t>Social media role</a:t>
            </a:r>
          </a:p>
          <a:p>
            <a:pPr lvl="1"/>
            <a:r>
              <a:rPr lang="en-US" dirty="0" smtClean="0"/>
              <a:t>Intention is the most important component of the intelligence process. It helps you understand behavior</a:t>
            </a:r>
          </a:p>
          <a:p>
            <a:pPr lvl="1"/>
            <a:r>
              <a:rPr lang="en-US" dirty="0" smtClean="0"/>
              <a:t>Look for patterns and trends that can effect  present and future events</a:t>
            </a:r>
          </a:p>
        </p:txBody>
      </p:sp>
      <p:grpSp>
        <p:nvGrpSpPr>
          <p:cNvPr id="4" name="Групиране 3"/>
          <p:cNvGrpSpPr/>
          <p:nvPr/>
        </p:nvGrpSpPr>
        <p:grpSpPr>
          <a:xfrm>
            <a:off x="1187635" y="293511"/>
            <a:ext cx="9957322" cy="1187607"/>
            <a:chOff x="1176346" y="207130"/>
            <a:chExt cx="9957322" cy="1240121"/>
          </a:xfrm>
        </p:grpSpPr>
        <p:pic>
          <p:nvPicPr>
            <p:cNvPr id="5"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6"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7"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Content Placeholder 2"/>
          <p:cNvSpPr>
            <a:spLocks noGrp="1"/>
          </p:cNvSpPr>
          <p:nvPr>
            <p:ph idx="1"/>
          </p:nvPr>
        </p:nvSpPr>
        <p:spPr>
          <a:xfrm>
            <a:off x="838200" y="2348089"/>
            <a:ext cx="10515600" cy="3828874"/>
          </a:xfrm>
        </p:spPr>
        <p:txBody>
          <a:bodyPr>
            <a:normAutofit lnSpcReduction="10000"/>
          </a:bodyPr>
          <a:lstStyle/>
          <a:p>
            <a:endParaRPr lang="en-US" dirty="0" smtClean="0"/>
          </a:p>
          <a:p>
            <a:pPr algn="ctr">
              <a:buNone/>
            </a:pPr>
            <a:r>
              <a:rPr lang="en-US" dirty="0" smtClean="0"/>
              <a:t>Circle 2 – Obstacles and Delays </a:t>
            </a:r>
          </a:p>
          <a:p>
            <a:endParaRPr lang="en-US" dirty="0" smtClean="0"/>
          </a:p>
          <a:p>
            <a:endParaRPr lang="en-US" dirty="0" smtClean="0"/>
          </a:p>
          <a:p>
            <a:r>
              <a:rPr lang="en-US" dirty="0" smtClean="0"/>
              <a:t>Create </a:t>
            </a:r>
            <a:r>
              <a:rPr lang="en-US" dirty="0" smtClean="0"/>
              <a:t>security zones that provide observation and scrutiny at various locations</a:t>
            </a:r>
          </a:p>
          <a:p>
            <a:pPr lvl="1"/>
            <a:r>
              <a:rPr lang="en-US" dirty="0" smtClean="0"/>
              <a:t>Parking areas</a:t>
            </a:r>
          </a:p>
          <a:p>
            <a:pPr lvl="1"/>
            <a:r>
              <a:rPr lang="en-US" dirty="0" smtClean="0"/>
              <a:t>Checkpoints at outer limits of event</a:t>
            </a:r>
          </a:p>
          <a:p>
            <a:pPr lvl="1"/>
            <a:r>
              <a:rPr lang="en-US" dirty="0" smtClean="0"/>
              <a:t>Rover patrols with screening capability </a:t>
            </a:r>
          </a:p>
          <a:p>
            <a:pPr lvl="1"/>
            <a:endParaRPr lang="en-US" dirty="0" smtClean="0"/>
          </a:p>
        </p:txBody>
      </p:sp>
      <p:grpSp>
        <p:nvGrpSpPr>
          <p:cNvPr id="4" name="Групиране 3"/>
          <p:cNvGrpSpPr/>
          <p:nvPr/>
        </p:nvGrpSpPr>
        <p:grpSpPr>
          <a:xfrm>
            <a:off x="1187635" y="293511"/>
            <a:ext cx="9957322" cy="1187607"/>
            <a:chOff x="1176346" y="207130"/>
            <a:chExt cx="9957322" cy="1240121"/>
          </a:xfrm>
        </p:grpSpPr>
        <p:pic>
          <p:nvPicPr>
            <p:cNvPr id="5" name="Picture 6"/>
            <p:cNvPicPr>
              <a:picLocks noChangeAspect="1"/>
            </p:cNvPicPr>
            <p:nvPr/>
          </p:nvPicPr>
          <p:blipFill rotWithShape="1">
            <a:blip r:embed="rId2"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6" name="Picture 8"/>
            <p:cNvPicPr>
              <a:picLocks noChangeAspect="1"/>
            </p:cNvPicPr>
            <p:nvPr/>
          </p:nvPicPr>
          <p:blipFill rotWithShape="1">
            <a:blip r:embed="rId3"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7" name="Picture 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Content Placeholder 2"/>
          <p:cNvSpPr>
            <a:spLocks noGrp="1"/>
          </p:cNvSpPr>
          <p:nvPr>
            <p:ph idx="1"/>
          </p:nvPr>
        </p:nvSpPr>
        <p:spPr>
          <a:xfrm>
            <a:off x="609600" y="1727200"/>
            <a:ext cx="10972800" cy="4749800"/>
          </a:xfrm>
        </p:spPr>
        <p:txBody>
          <a:bodyPr>
            <a:normAutofit lnSpcReduction="10000"/>
          </a:bodyPr>
          <a:lstStyle/>
          <a:p>
            <a:pPr>
              <a:buNone/>
            </a:pPr>
            <a:endParaRPr lang="en-US" dirty="0" smtClean="0"/>
          </a:p>
          <a:p>
            <a:endParaRPr lang="en-US" dirty="0" smtClean="0"/>
          </a:p>
          <a:p>
            <a:pPr algn="ctr">
              <a:buNone/>
            </a:pPr>
            <a:r>
              <a:rPr lang="en-US" dirty="0" smtClean="0"/>
              <a:t>Circle 3 - Security Measures</a:t>
            </a:r>
            <a:endParaRPr lang="en-US" dirty="0" smtClean="0"/>
          </a:p>
          <a:p>
            <a:r>
              <a:rPr lang="en-US" dirty="0" smtClean="0"/>
              <a:t>Designated </a:t>
            </a:r>
            <a:r>
              <a:rPr lang="en-US" dirty="0" smtClean="0"/>
              <a:t>Entry Points</a:t>
            </a:r>
          </a:p>
          <a:p>
            <a:pPr lvl="2"/>
            <a:r>
              <a:rPr lang="en-US" dirty="0" smtClean="0"/>
              <a:t>Utilize technology applications where possible</a:t>
            </a:r>
          </a:p>
          <a:p>
            <a:r>
              <a:rPr lang="en-US" dirty="0" smtClean="0"/>
              <a:t>Interior Security Patrols</a:t>
            </a:r>
          </a:p>
          <a:p>
            <a:pPr lvl="1"/>
            <a:r>
              <a:rPr lang="en-US" dirty="0" smtClean="0"/>
              <a:t>Volunteers</a:t>
            </a:r>
          </a:p>
          <a:p>
            <a:pPr lvl="1"/>
            <a:r>
              <a:rPr lang="en-US" dirty="0" smtClean="0"/>
              <a:t>T-Shirt and Uniformed Security Officials</a:t>
            </a:r>
          </a:p>
          <a:p>
            <a:pPr lvl="1"/>
            <a:r>
              <a:rPr lang="en-US" dirty="0" smtClean="0"/>
              <a:t>Uniform and Undercover Police Officers</a:t>
            </a:r>
          </a:p>
          <a:p>
            <a:r>
              <a:rPr lang="en-US" dirty="0" smtClean="0"/>
              <a:t>Technology</a:t>
            </a:r>
          </a:p>
          <a:p>
            <a:pPr lvl="1"/>
            <a:r>
              <a:rPr lang="en-US" dirty="0" smtClean="0"/>
              <a:t>On </a:t>
            </a:r>
            <a:r>
              <a:rPr lang="en-US" dirty="0" smtClean="0"/>
              <a:t>Body Video  </a:t>
            </a:r>
          </a:p>
        </p:txBody>
      </p:sp>
      <p:grpSp>
        <p:nvGrpSpPr>
          <p:cNvPr id="4" name="Групиране 3"/>
          <p:cNvGrpSpPr/>
          <p:nvPr/>
        </p:nvGrpSpPr>
        <p:grpSpPr>
          <a:xfrm>
            <a:off x="1187635" y="293511"/>
            <a:ext cx="9957322" cy="1187607"/>
            <a:chOff x="1176346" y="207130"/>
            <a:chExt cx="9957322" cy="1240121"/>
          </a:xfrm>
        </p:grpSpPr>
        <p:pic>
          <p:nvPicPr>
            <p:cNvPr id="5" name="Picture 6"/>
            <p:cNvPicPr>
              <a:picLocks noChangeAspect="1"/>
            </p:cNvPicPr>
            <p:nvPr/>
          </p:nvPicPr>
          <p:blipFill rotWithShape="1">
            <a:blip r:embed="rId2"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6" name="Picture 8"/>
            <p:cNvPicPr>
              <a:picLocks noChangeAspect="1"/>
            </p:cNvPicPr>
            <p:nvPr/>
          </p:nvPicPr>
          <p:blipFill rotWithShape="1">
            <a:blip r:embed="rId3"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7" name="Picture 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p:txBody>
          <a:bodyPr/>
          <a:lstStyle/>
          <a:p>
            <a:endParaRPr lang="en-US" dirty="0" smtClean="0"/>
          </a:p>
          <a:p>
            <a:pPr>
              <a:buNone/>
            </a:pPr>
            <a:endParaRPr lang="en-US" dirty="0" smtClean="0"/>
          </a:p>
          <a:p>
            <a:pPr>
              <a:buNone/>
            </a:pPr>
            <a:endParaRPr lang="en-US" dirty="0" smtClean="0"/>
          </a:p>
          <a:p>
            <a:endParaRPr lang="en-US" dirty="0" smtClean="0"/>
          </a:p>
          <a:p>
            <a:pPr algn="ctr"/>
            <a:r>
              <a:rPr lang="en-US" sz="4400" dirty="0" smtClean="0">
                <a:latin typeface="Algerian" pitchFamily="82" charset="0"/>
              </a:rPr>
              <a:t>THANK YOU FOR YOUR ATTENTION!</a:t>
            </a:r>
            <a:endParaRPr lang="bg-BG" sz="4400" dirty="0"/>
          </a:p>
        </p:txBody>
      </p:sp>
      <p:pic>
        <p:nvPicPr>
          <p:cNvPr id="4" name="Picture 8"/>
          <p:cNvPicPr>
            <a:picLocks noChangeAspect="1"/>
          </p:cNvPicPr>
          <p:nvPr/>
        </p:nvPicPr>
        <p:blipFill rotWithShape="1">
          <a:blip r:embed="rId2" cstate="print">
            <a:extLst>
              <a:ext uri="{28A0092B-C50C-407E-A947-70E740481C1C}">
                <a14:useLocalDpi xmlns="" xmlns:a14="http://schemas.microsoft.com/office/drawing/2010/main" val="0"/>
              </a:ext>
            </a:extLst>
          </a:blip>
          <a:srcRect l="70115" t="7091" r="2677" b="11953"/>
          <a:stretch/>
        </p:blipFill>
        <p:spPr>
          <a:xfrm>
            <a:off x="4874831" y="362211"/>
            <a:ext cx="1703282" cy="1126214"/>
          </a:xfrm>
          <a:prstGeom prst="rect">
            <a:avLst/>
          </a:prstGeom>
        </p:spPr>
      </p:pic>
      <p:pic>
        <p:nvPicPr>
          <p:cNvPr id="5"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894124" y="402895"/>
            <a:ext cx="3587831" cy="1123379"/>
          </a:xfrm>
          <a:prstGeom prst="rect">
            <a:avLst/>
          </a:prstGeom>
        </p:spPr>
      </p:pic>
      <p:pic>
        <p:nvPicPr>
          <p:cNvPr id="6" name="Picture 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7" name="Picture 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9610119" y="240996"/>
            <a:ext cx="1602572" cy="121060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тема">
  <a:themeElements>
    <a:clrScheme name="О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О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313</TotalTime>
  <Words>1030</Words>
  <Application>Microsoft Office PowerPoint</Application>
  <PresentationFormat>По избор</PresentationFormat>
  <Paragraphs>201</Paragraphs>
  <Slides>24</Slides>
  <Notes>9</Notes>
  <HiddenSlides>0</HiddenSlides>
  <MMClips>0</MMClips>
  <ScaleCrop>false</ScaleCrop>
  <HeadingPairs>
    <vt:vector size="4" baseType="variant">
      <vt:variant>
        <vt:lpstr>Тема</vt:lpstr>
      </vt:variant>
      <vt:variant>
        <vt:i4>1</vt:i4>
      </vt:variant>
      <vt:variant>
        <vt:lpstr>Заглавия на слайдовете</vt:lpstr>
      </vt:variant>
      <vt:variant>
        <vt:i4>24</vt:i4>
      </vt:variant>
    </vt:vector>
  </HeadingPairs>
  <TitlesOfParts>
    <vt:vector size="25" baseType="lpstr">
      <vt:lpstr>Office Theme</vt:lpstr>
      <vt:lpstr>YOUTH TOUR</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YOUTH TOUR</dc:title>
  <dc:creator>Milena Andonova</dc:creator>
  <cp:lastModifiedBy>Work</cp:lastModifiedBy>
  <cp:revision>37</cp:revision>
  <dcterms:created xsi:type="dcterms:W3CDTF">2017-11-10T10:26:59Z</dcterms:created>
  <dcterms:modified xsi:type="dcterms:W3CDTF">2017-11-11T10:10:06Z</dcterms:modified>
</cp:coreProperties>
</file>