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96" r:id="rId3"/>
    <p:sldId id="300" r:id="rId4"/>
    <p:sldId id="301"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4" d="100"/>
          <a:sy n="84" d="100"/>
        </p:scale>
        <p:origin x="-96" y="-15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A94E8F-28AE-4272-BD74-58F4F4B7D989}" type="datetimeFigureOut">
              <a:rPr lang="bg-BG" smtClean="0"/>
              <a:pPr/>
              <a:t>11.11.2017 г.</a:t>
            </a:fld>
            <a:endParaRPr lang="bg-BG"/>
          </a:p>
        </p:txBody>
      </p:sp>
      <p:sp>
        <p:nvSpPr>
          <p:cNvPr id="4" name="Контейнер за изображение на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bg-BG" smtClean="0"/>
              <a:t>Щракн., за да ред. стил на загл. в обр.</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758936-5EF1-402C-A29F-6A67C55735D4}" type="slidenum">
              <a:rPr lang="bg-BG" smtClean="0"/>
              <a:pPr/>
              <a:t>‹#›</a:t>
            </a:fld>
            <a:endParaRPr lang="bg-BG"/>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EE2BF90B-4795-4181-B270-D31D70EBCE1C}" type="slidenum">
              <a:rPr lang="es-ES" smtClean="0"/>
              <a:pPr/>
              <a:t>2</a:t>
            </a:fld>
            <a:endParaRPr lang="es-ES" smtClean="0"/>
          </a:p>
        </p:txBody>
      </p:sp>
      <p:sp>
        <p:nvSpPr>
          <p:cNvPr id="25603" name="Rectangle 2"/>
          <p:cNvSpPr>
            <a:spLocks noRo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FA52CC6B-DF64-443F-9FE4-240926CA49EE}" type="slidenum">
              <a:rPr lang="es-ES" smtClean="0"/>
              <a:pPr/>
              <a:t>3</a:t>
            </a:fld>
            <a:endParaRPr lang="es-ES" smtClean="0"/>
          </a:p>
        </p:txBody>
      </p:sp>
      <p:sp>
        <p:nvSpPr>
          <p:cNvPr id="29699" name="Rectangle 2"/>
          <p:cNvSpPr>
            <a:spLocks noRo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E1115555-12EF-4820-8375-947A606AC336}" type="slidenum">
              <a:rPr lang="es-ES" smtClean="0"/>
              <a:pPr/>
              <a:t>4</a:t>
            </a:fld>
            <a:endParaRPr lang="es-ES" smtClean="0"/>
          </a:p>
        </p:txBody>
      </p:sp>
      <p:sp>
        <p:nvSpPr>
          <p:cNvPr id="30723" name="Rectangle 2"/>
          <p:cNvSpPr>
            <a:spLocks noRo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07A5466-CC74-4DFA-B25E-5FD990B3EE7E}" type="slidenum">
              <a:rPr lang="es-ES" smtClean="0"/>
              <a:pPr/>
              <a:t>5</a:t>
            </a:fld>
            <a:endParaRPr lang="es-ES" smtClean="0"/>
          </a:p>
        </p:txBody>
      </p:sp>
      <p:sp>
        <p:nvSpPr>
          <p:cNvPr id="31747" name="Rectangle 2"/>
          <p:cNvSpPr>
            <a:spLocks noRo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a:ln/>
        </p:spPr>
      </p:sp>
      <p:sp>
        <p:nvSpPr>
          <p:cNvPr id="32771" name="2 Marcador de notas"/>
          <p:cNvSpPr>
            <a:spLocks noGrp="1"/>
          </p:cNvSpPr>
          <p:nvPr>
            <p:ph type="body" idx="1"/>
          </p:nvPr>
        </p:nvSpPr>
        <p:spPr>
          <a:noFill/>
          <a:ln/>
        </p:spPr>
        <p:txBody>
          <a:bodyPr/>
          <a:lstStyle/>
          <a:p>
            <a:pPr eaLnBrk="1" hangingPunct="1"/>
            <a:endParaRPr lang="bg-BG" smtClean="0"/>
          </a:p>
        </p:txBody>
      </p:sp>
      <p:sp>
        <p:nvSpPr>
          <p:cNvPr id="32772" name="3 Marcador de número de diapositiva"/>
          <p:cNvSpPr>
            <a:spLocks noGrp="1"/>
          </p:cNvSpPr>
          <p:nvPr>
            <p:ph type="sldNum" sz="quarter" idx="5"/>
          </p:nvPr>
        </p:nvSpPr>
        <p:spPr>
          <a:noFill/>
        </p:spPr>
        <p:txBody>
          <a:bodyPr/>
          <a:lstStyle/>
          <a:p>
            <a:fld id="{5A4DC3B7-D1BC-441F-88FB-3255C2A1FF85}" type="slidenum">
              <a:rPr lang="es-ES" smtClean="0"/>
              <a:pPr/>
              <a:t>6</a:t>
            </a:fld>
            <a:endParaRPr lang="es-E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a:ln/>
        </p:spPr>
      </p:sp>
      <p:sp>
        <p:nvSpPr>
          <p:cNvPr id="33795" name="2 Marcador de notas"/>
          <p:cNvSpPr>
            <a:spLocks noGrp="1"/>
          </p:cNvSpPr>
          <p:nvPr>
            <p:ph type="body" idx="1"/>
          </p:nvPr>
        </p:nvSpPr>
        <p:spPr>
          <a:noFill/>
          <a:ln/>
        </p:spPr>
        <p:txBody>
          <a:bodyPr/>
          <a:lstStyle/>
          <a:p>
            <a:pPr eaLnBrk="1" hangingPunct="1"/>
            <a:endParaRPr lang="bg-BG" smtClean="0"/>
          </a:p>
        </p:txBody>
      </p:sp>
      <p:sp>
        <p:nvSpPr>
          <p:cNvPr id="33796" name="3 Marcador de número de diapositiva"/>
          <p:cNvSpPr>
            <a:spLocks noGrp="1"/>
          </p:cNvSpPr>
          <p:nvPr>
            <p:ph type="sldNum" sz="quarter" idx="5"/>
          </p:nvPr>
        </p:nvSpPr>
        <p:spPr>
          <a:noFill/>
        </p:spPr>
        <p:txBody>
          <a:bodyPr/>
          <a:lstStyle/>
          <a:p>
            <a:fld id="{72FBEC52-1D1F-4723-B7C1-3C7B47A0A7C5}" type="slidenum">
              <a:rPr lang="es-ES" smtClean="0"/>
              <a:pPr/>
              <a:t>7</a:t>
            </a:fld>
            <a:endParaRPr lang="es-E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EFE8116-7852-4D9C-A378-6E59CA38B4DC}" type="slidenum">
              <a:rPr lang="es-ES" smtClean="0"/>
              <a:pPr/>
              <a:t>8</a:t>
            </a:fld>
            <a:endParaRPr lang="es-ES" smtClean="0"/>
          </a:p>
        </p:txBody>
      </p:sp>
      <p:sp>
        <p:nvSpPr>
          <p:cNvPr id="34819" name="Rectangle 2"/>
          <p:cNvSpPr>
            <a:spLocks noRo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Marcador de imagen de diapositiva"/>
          <p:cNvSpPr>
            <a:spLocks noGrp="1" noRot="1" noChangeAspect="1" noTextEdit="1"/>
          </p:cNvSpPr>
          <p:nvPr>
            <p:ph type="sldImg"/>
          </p:nvPr>
        </p:nvSpPr>
        <p:spPr>
          <a:ln/>
        </p:spPr>
      </p:sp>
      <p:sp>
        <p:nvSpPr>
          <p:cNvPr id="35843" name="2 Marcador de notas"/>
          <p:cNvSpPr>
            <a:spLocks noGrp="1"/>
          </p:cNvSpPr>
          <p:nvPr>
            <p:ph type="body" idx="1"/>
          </p:nvPr>
        </p:nvSpPr>
        <p:spPr>
          <a:noFill/>
          <a:ln/>
        </p:spPr>
        <p:txBody>
          <a:bodyPr/>
          <a:lstStyle/>
          <a:p>
            <a:pPr eaLnBrk="1" hangingPunct="1"/>
            <a:endParaRPr lang="bg-BG" smtClean="0"/>
          </a:p>
        </p:txBody>
      </p:sp>
      <p:sp>
        <p:nvSpPr>
          <p:cNvPr id="35844" name="3 Marcador de número de diapositiva"/>
          <p:cNvSpPr>
            <a:spLocks noGrp="1"/>
          </p:cNvSpPr>
          <p:nvPr>
            <p:ph type="sldNum" sz="quarter" idx="5"/>
          </p:nvPr>
        </p:nvSpPr>
        <p:spPr>
          <a:noFill/>
        </p:spPr>
        <p:txBody>
          <a:bodyPr/>
          <a:lstStyle/>
          <a:p>
            <a:fld id="{4080394E-F770-4E41-AF6E-38895826D1FB}" type="slidenum">
              <a:rPr lang="es-ES" smtClean="0"/>
              <a:pPr/>
              <a:t>9</a:t>
            </a:fld>
            <a:endParaRPr lang="es-E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Marcador de imagen de diapositiva"/>
          <p:cNvSpPr>
            <a:spLocks noGrp="1" noRot="1" noChangeAspect="1" noTextEdit="1"/>
          </p:cNvSpPr>
          <p:nvPr>
            <p:ph type="sldImg"/>
          </p:nvPr>
        </p:nvSpPr>
        <p:spPr>
          <a:ln/>
        </p:spPr>
      </p:sp>
      <p:sp>
        <p:nvSpPr>
          <p:cNvPr id="36867" name="2 Marcador de notas"/>
          <p:cNvSpPr>
            <a:spLocks noGrp="1"/>
          </p:cNvSpPr>
          <p:nvPr>
            <p:ph type="body" idx="1"/>
          </p:nvPr>
        </p:nvSpPr>
        <p:spPr>
          <a:noFill/>
          <a:ln/>
        </p:spPr>
        <p:txBody>
          <a:bodyPr/>
          <a:lstStyle/>
          <a:p>
            <a:pPr eaLnBrk="1" hangingPunct="1"/>
            <a:endParaRPr lang="bg-BG" smtClean="0"/>
          </a:p>
        </p:txBody>
      </p:sp>
      <p:sp>
        <p:nvSpPr>
          <p:cNvPr id="36868" name="3 Marcador de número de diapositiva"/>
          <p:cNvSpPr>
            <a:spLocks noGrp="1"/>
          </p:cNvSpPr>
          <p:nvPr>
            <p:ph type="sldNum" sz="quarter" idx="5"/>
          </p:nvPr>
        </p:nvSpPr>
        <p:spPr>
          <a:noFill/>
        </p:spPr>
        <p:txBody>
          <a:bodyPr/>
          <a:lstStyle/>
          <a:p>
            <a:fld id="{64BCA3AD-8255-4CC2-8F0E-59C1720F5F36}" type="slidenum">
              <a:rPr lang="es-ES" smtClean="0"/>
              <a:pPr/>
              <a:t>10</a:t>
            </a:fld>
            <a:endParaRPr lang="es-E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Marcador de imagen de diapositiva"/>
          <p:cNvSpPr>
            <a:spLocks noGrp="1" noRot="1" noChangeAspect="1" noTextEdit="1"/>
          </p:cNvSpPr>
          <p:nvPr>
            <p:ph type="sldImg"/>
          </p:nvPr>
        </p:nvSpPr>
        <p:spPr>
          <a:ln/>
        </p:spPr>
      </p:sp>
      <p:sp>
        <p:nvSpPr>
          <p:cNvPr id="37891" name="2 Marcador de notas"/>
          <p:cNvSpPr>
            <a:spLocks noGrp="1"/>
          </p:cNvSpPr>
          <p:nvPr>
            <p:ph type="body" idx="1"/>
          </p:nvPr>
        </p:nvSpPr>
        <p:spPr>
          <a:noFill/>
          <a:ln/>
        </p:spPr>
        <p:txBody>
          <a:bodyPr/>
          <a:lstStyle/>
          <a:p>
            <a:pPr eaLnBrk="1" hangingPunct="1"/>
            <a:endParaRPr lang="bg-BG" smtClean="0"/>
          </a:p>
        </p:txBody>
      </p:sp>
      <p:sp>
        <p:nvSpPr>
          <p:cNvPr id="37892" name="3 Marcador de número de diapositiva"/>
          <p:cNvSpPr>
            <a:spLocks noGrp="1"/>
          </p:cNvSpPr>
          <p:nvPr>
            <p:ph type="sldNum" sz="quarter" idx="5"/>
          </p:nvPr>
        </p:nvSpPr>
        <p:spPr>
          <a:noFill/>
        </p:spPr>
        <p:txBody>
          <a:bodyPr/>
          <a:lstStyle/>
          <a:p>
            <a:fld id="{F1305A06-85CF-43FC-B6DF-8B7354308B5F}" type="slidenum">
              <a:rPr lang="es-ES" smtClean="0"/>
              <a:pPr/>
              <a:t>11</a:t>
            </a:fld>
            <a:endParaRPr lang="es-E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Marcador de imagen de diapositiva"/>
          <p:cNvSpPr>
            <a:spLocks noGrp="1" noRot="1" noChangeAspect="1" noTextEdit="1"/>
          </p:cNvSpPr>
          <p:nvPr>
            <p:ph type="sldImg"/>
          </p:nvPr>
        </p:nvSpPr>
        <p:spPr>
          <a:ln/>
        </p:spPr>
      </p:sp>
      <p:sp>
        <p:nvSpPr>
          <p:cNvPr id="38915" name="2 Marcador de notas"/>
          <p:cNvSpPr>
            <a:spLocks noGrp="1"/>
          </p:cNvSpPr>
          <p:nvPr>
            <p:ph type="body" idx="1"/>
          </p:nvPr>
        </p:nvSpPr>
        <p:spPr>
          <a:noFill/>
          <a:ln/>
        </p:spPr>
        <p:txBody>
          <a:bodyPr/>
          <a:lstStyle/>
          <a:p>
            <a:pPr eaLnBrk="1" hangingPunct="1"/>
            <a:endParaRPr lang="bg-BG" smtClean="0"/>
          </a:p>
        </p:txBody>
      </p:sp>
      <p:sp>
        <p:nvSpPr>
          <p:cNvPr id="38916" name="3 Marcador de número de diapositiva"/>
          <p:cNvSpPr>
            <a:spLocks noGrp="1"/>
          </p:cNvSpPr>
          <p:nvPr>
            <p:ph type="sldNum" sz="quarter" idx="5"/>
          </p:nvPr>
        </p:nvSpPr>
        <p:spPr>
          <a:noFill/>
        </p:spPr>
        <p:txBody>
          <a:bodyPr/>
          <a:lstStyle/>
          <a:p>
            <a:fld id="{088EF2BC-E948-4645-8A7C-1E975BB99CAD}" type="slidenum">
              <a:rPr lang="es-ES" smtClean="0"/>
              <a:pPr/>
              <a:t>12</a:t>
            </a:fld>
            <a:endParaRPr lang="es-E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Marcador de imagen de diapositiva"/>
          <p:cNvSpPr>
            <a:spLocks noGrp="1" noRot="1" noChangeAspect="1" noTextEdit="1"/>
          </p:cNvSpPr>
          <p:nvPr>
            <p:ph type="sldImg"/>
          </p:nvPr>
        </p:nvSpPr>
        <p:spPr>
          <a:ln/>
        </p:spPr>
      </p:sp>
      <p:sp>
        <p:nvSpPr>
          <p:cNvPr id="39939" name="2 Marcador de notas"/>
          <p:cNvSpPr>
            <a:spLocks noGrp="1"/>
          </p:cNvSpPr>
          <p:nvPr>
            <p:ph type="body" idx="1"/>
          </p:nvPr>
        </p:nvSpPr>
        <p:spPr>
          <a:noFill/>
          <a:ln/>
        </p:spPr>
        <p:txBody>
          <a:bodyPr/>
          <a:lstStyle/>
          <a:p>
            <a:pPr eaLnBrk="1" hangingPunct="1"/>
            <a:endParaRPr lang="bg-BG" smtClean="0"/>
          </a:p>
        </p:txBody>
      </p:sp>
      <p:sp>
        <p:nvSpPr>
          <p:cNvPr id="39940" name="3 Marcador de número de diapositiva"/>
          <p:cNvSpPr>
            <a:spLocks noGrp="1"/>
          </p:cNvSpPr>
          <p:nvPr>
            <p:ph type="sldNum" sz="quarter" idx="5"/>
          </p:nvPr>
        </p:nvSpPr>
        <p:spPr>
          <a:noFill/>
        </p:spPr>
        <p:txBody>
          <a:bodyPr/>
          <a:lstStyle/>
          <a:p>
            <a:fld id="{4B901D74-B6E3-422A-B02E-48EE24CC5E8E}" type="slidenum">
              <a:rPr lang="es-ES" smtClean="0"/>
              <a:pPr/>
              <a:t>13</a:t>
            </a:fld>
            <a:endParaRPr lang="es-E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E1950CF2-3F71-4842-99BD-63BD8905A1B6}" type="slidenum">
              <a:rPr lang="es-ES" smtClean="0"/>
              <a:pPr/>
              <a:t>14</a:t>
            </a:fld>
            <a:endParaRPr lang="es-ES" smtClean="0"/>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93F6A423-0F64-4B36-B84C-ADAC06BBE2B4}" type="slidenum">
              <a:rPr lang="es-ES" smtClean="0"/>
              <a:pPr/>
              <a:t>15</a:t>
            </a:fld>
            <a:endParaRPr lang="es-ES" smtClean="0"/>
          </a:p>
        </p:txBody>
      </p:sp>
      <p:sp>
        <p:nvSpPr>
          <p:cNvPr id="41987" name="Rectangle 2"/>
          <p:cNvSpPr>
            <a:spLocks noRo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bg-BG"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Marcador de imagen de diapositiva"/>
          <p:cNvSpPr>
            <a:spLocks noGrp="1" noRot="1" noChangeAspect="1" noTextEdit="1"/>
          </p:cNvSpPr>
          <p:nvPr>
            <p:ph type="sldImg"/>
          </p:nvPr>
        </p:nvSpPr>
        <p:spPr>
          <a:ln/>
        </p:spPr>
      </p:sp>
      <p:sp>
        <p:nvSpPr>
          <p:cNvPr id="43011" name="2 Marcador de notas"/>
          <p:cNvSpPr>
            <a:spLocks noGrp="1"/>
          </p:cNvSpPr>
          <p:nvPr>
            <p:ph type="body" idx="1"/>
          </p:nvPr>
        </p:nvSpPr>
        <p:spPr>
          <a:noFill/>
          <a:ln/>
        </p:spPr>
        <p:txBody>
          <a:bodyPr/>
          <a:lstStyle/>
          <a:p>
            <a:pPr eaLnBrk="1" hangingPunct="1"/>
            <a:endParaRPr lang="bg-BG" smtClean="0"/>
          </a:p>
        </p:txBody>
      </p:sp>
      <p:sp>
        <p:nvSpPr>
          <p:cNvPr id="43012" name="3 Marcador de número de diapositiva"/>
          <p:cNvSpPr>
            <a:spLocks noGrp="1"/>
          </p:cNvSpPr>
          <p:nvPr>
            <p:ph type="sldNum" sz="quarter" idx="5"/>
          </p:nvPr>
        </p:nvSpPr>
        <p:spPr>
          <a:noFill/>
        </p:spPr>
        <p:txBody>
          <a:bodyPr/>
          <a:lstStyle/>
          <a:p>
            <a:fld id="{BD69086E-77CA-4C73-BC8B-18A6DA500477}" type="slidenum">
              <a:rPr lang="es-ES" smtClean="0"/>
              <a:pPr/>
              <a:t>16</a:t>
            </a:fld>
            <a:endParaRPr lang="es-E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Marcador de imagen de diapositiva"/>
          <p:cNvSpPr>
            <a:spLocks noGrp="1" noRot="1" noChangeAspect="1" noTextEdit="1"/>
          </p:cNvSpPr>
          <p:nvPr>
            <p:ph type="sldImg"/>
          </p:nvPr>
        </p:nvSpPr>
        <p:spPr>
          <a:ln/>
        </p:spPr>
      </p:sp>
      <p:sp>
        <p:nvSpPr>
          <p:cNvPr id="44035" name="2 Marcador de notas"/>
          <p:cNvSpPr>
            <a:spLocks noGrp="1"/>
          </p:cNvSpPr>
          <p:nvPr>
            <p:ph type="body" idx="1"/>
          </p:nvPr>
        </p:nvSpPr>
        <p:spPr>
          <a:noFill/>
          <a:ln/>
        </p:spPr>
        <p:txBody>
          <a:bodyPr/>
          <a:lstStyle/>
          <a:p>
            <a:pPr eaLnBrk="1" hangingPunct="1"/>
            <a:endParaRPr lang="bg-BG" smtClean="0"/>
          </a:p>
        </p:txBody>
      </p:sp>
      <p:sp>
        <p:nvSpPr>
          <p:cNvPr id="44036" name="3 Marcador de número de diapositiva"/>
          <p:cNvSpPr>
            <a:spLocks noGrp="1"/>
          </p:cNvSpPr>
          <p:nvPr>
            <p:ph type="sldNum" sz="quarter" idx="5"/>
          </p:nvPr>
        </p:nvSpPr>
        <p:spPr>
          <a:noFill/>
        </p:spPr>
        <p:txBody>
          <a:bodyPr/>
          <a:lstStyle/>
          <a:p>
            <a:fld id="{A8EE8F11-2470-40C7-80FC-D2066176CF36}" type="slidenum">
              <a:rPr lang="es-ES" smtClean="0"/>
              <a:pPr/>
              <a:t>17</a:t>
            </a:fld>
            <a:endParaRPr lang="es-E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Marcador de imagen de diapositiva"/>
          <p:cNvSpPr>
            <a:spLocks noGrp="1" noRot="1" noChangeAspect="1" noTextEdit="1"/>
          </p:cNvSpPr>
          <p:nvPr>
            <p:ph type="sldImg"/>
          </p:nvPr>
        </p:nvSpPr>
        <p:spPr>
          <a:ln/>
        </p:spPr>
      </p:sp>
      <p:sp>
        <p:nvSpPr>
          <p:cNvPr id="45059" name="2 Marcador de notas"/>
          <p:cNvSpPr>
            <a:spLocks noGrp="1"/>
          </p:cNvSpPr>
          <p:nvPr>
            <p:ph type="body" idx="1"/>
          </p:nvPr>
        </p:nvSpPr>
        <p:spPr>
          <a:noFill/>
          <a:ln/>
        </p:spPr>
        <p:txBody>
          <a:bodyPr/>
          <a:lstStyle/>
          <a:p>
            <a:pPr eaLnBrk="1" hangingPunct="1"/>
            <a:endParaRPr lang="bg-BG" smtClean="0"/>
          </a:p>
        </p:txBody>
      </p:sp>
      <p:sp>
        <p:nvSpPr>
          <p:cNvPr id="45060" name="3 Marcador de número de diapositiva"/>
          <p:cNvSpPr>
            <a:spLocks noGrp="1"/>
          </p:cNvSpPr>
          <p:nvPr>
            <p:ph type="sldNum" sz="quarter" idx="5"/>
          </p:nvPr>
        </p:nvSpPr>
        <p:spPr>
          <a:noFill/>
        </p:spPr>
        <p:txBody>
          <a:bodyPr/>
          <a:lstStyle/>
          <a:p>
            <a:fld id="{8EBEA1A3-19D7-4319-880A-790515D8576F}" type="slidenum">
              <a:rPr lang="es-ES" smtClean="0"/>
              <a:pPr/>
              <a:t>18</a:t>
            </a:fld>
            <a:endParaRPr lang="es-E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Marcador de imagen de diapositiva"/>
          <p:cNvSpPr>
            <a:spLocks noGrp="1" noRot="1" noChangeAspect="1" noTextEdit="1"/>
          </p:cNvSpPr>
          <p:nvPr>
            <p:ph type="sldImg"/>
          </p:nvPr>
        </p:nvSpPr>
        <p:spPr>
          <a:ln/>
        </p:spPr>
      </p:sp>
      <p:sp>
        <p:nvSpPr>
          <p:cNvPr id="46083" name="2 Marcador de notas"/>
          <p:cNvSpPr>
            <a:spLocks noGrp="1"/>
          </p:cNvSpPr>
          <p:nvPr>
            <p:ph type="body" idx="1"/>
          </p:nvPr>
        </p:nvSpPr>
        <p:spPr>
          <a:noFill/>
          <a:ln/>
        </p:spPr>
        <p:txBody>
          <a:bodyPr/>
          <a:lstStyle/>
          <a:p>
            <a:pPr eaLnBrk="1" hangingPunct="1"/>
            <a:endParaRPr lang="bg-BG" smtClean="0"/>
          </a:p>
        </p:txBody>
      </p:sp>
      <p:sp>
        <p:nvSpPr>
          <p:cNvPr id="46084" name="3 Marcador de número de diapositiva"/>
          <p:cNvSpPr>
            <a:spLocks noGrp="1"/>
          </p:cNvSpPr>
          <p:nvPr>
            <p:ph type="sldNum" sz="quarter" idx="5"/>
          </p:nvPr>
        </p:nvSpPr>
        <p:spPr>
          <a:noFill/>
        </p:spPr>
        <p:txBody>
          <a:bodyPr/>
          <a:lstStyle/>
          <a:p>
            <a:fld id="{5EC97528-64AE-4394-8A5A-D5C244CC33F6}" type="slidenum">
              <a:rPr lang="es-ES" smtClean="0"/>
              <a:pPr/>
              <a:t>19</a:t>
            </a:fld>
            <a:endParaRPr lang="es-E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3977461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2032793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343404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99515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924315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4056571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696877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21580639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928850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067588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6A8509-BFB2-44E7-A838-5EF596C72BCD}" type="datetimeFigureOut">
              <a:rPr lang="en-US" smtClean="0"/>
              <a:pPr/>
              <a:t>11/11/2017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40620394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ítulo, tex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814917" y="1412875"/>
            <a:ext cx="10972800" cy="1143000"/>
          </a:xfrm>
        </p:spPr>
        <p:txBody>
          <a:bodyPr/>
          <a:lstStyle/>
          <a:p>
            <a:r>
              <a:rPr lang="es-ES" smtClean="0"/>
              <a:t>Haga clic para modificar el estilo de título del patrón</a:t>
            </a:r>
            <a:endParaRPr lang="es-ES"/>
          </a:p>
        </p:txBody>
      </p:sp>
      <p:sp>
        <p:nvSpPr>
          <p:cNvPr id="3" name="2 Marcador de texto"/>
          <p:cNvSpPr>
            <a:spLocks noGrp="1"/>
          </p:cNvSpPr>
          <p:nvPr>
            <p:ph type="body" sz="half" idx="1"/>
          </p:nvPr>
        </p:nvSpPr>
        <p:spPr>
          <a:xfrm>
            <a:off x="609600" y="2997201"/>
            <a:ext cx="5384800" cy="3128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6197600" y="2997200"/>
            <a:ext cx="5384800" cy="14874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6197600" y="4637089"/>
            <a:ext cx="5384800" cy="148907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Rectangle 5"/>
          <p:cNvSpPr>
            <a:spLocks noGrp="1" noChangeArrowheads="1"/>
          </p:cNvSpPr>
          <p:nvPr>
            <p:ph type="ftr" sz="quarter" idx="10"/>
          </p:nvPr>
        </p:nvSpPr>
        <p:spPr>
          <a:ln/>
        </p:spPr>
        <p:txBody>
          <a:bodyPr/>
          <a:lstStyle>
            <a:lvl1pPr>
              <a:defRPr/>
            </a:lvl1pPr>
          </a:lstStyle>
          <a:p>
            <a:pPr>
              <a:defRPr/>
            </a:pPr>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814917" y="1412875"/>
            <a:ext cx="10972800" cy="1143000"/>
          </a:xfrm>
        </p:spPr>
        <p:txBody>
          <a:bodyPr/>
          <a:lstStyle/>
          <a:p>
            <a:r>
              <a:rPr lang="es-ES" smtClean="0"/>
              <a:t>Haga clic para modificar el estilo de título del patrón</a:t>
            </a:r>
            <a:endParaRPr lang="es-ES"/>
          </a:p>
        </p:txBody>
      </p:sp>
      <p:sp>
        <p:nvSpPr>
          <p:cNvPr id="3" name="2 Marcador de imágenes prediseñadas"/>
          <p:cNvSpPr>
            <a:spLocks noGrp="1"/>
          </p:cNvSpPr>
          <p:nvPr>
            <p:ph type="clipArt" sz="half" idx="1"/>
          </p:nvPr>
        </p:nvSpPr>
        <p:spPr>
          <a:xfrm>
            <a:off x="609600" y="2997201"/>
            <a:ext cx="5384800" cy="3128963"/>
          </a:xfrm>
        </p:spPr>
        <p:txBody>
          <a:bodyPr/>
          <a:lstStyle/>
          <a:p>
            <a:pPr lvl="0"/>
            <a:endParaRPr lang="es-ES" noProof="0" smtClean="0"/>
          </a:p>
        </p:txBody>
      </p:sp>
      <p:sp>
        <p:nvSpPr>
          <p:cNvPr id="4" name="3 Marcador de texto"/>
          <p:cNvSpPr>
            <a:spLocks noGrp="1"/>
          </p:cNvSpPr>
          <p:nvPr>
            <p:ph type="body" sz="half" idx="2"/>
          </p:nvPr>
        </p:nvSpPr>
        <p:spPr>
          <a:xfrm>
            <a:off x="6197600" y="2997201"/>
            <a:ext cx="5384800" cy="3128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Rectangle 5"/>
          <p:cNvSpPr>
            <a:spLocks noGrp="1" noChangeArrowheads="1"/>
          </p:cNvSpPr>
          <p:nvPr>
            <p:ph type="ftr" sz="quarter" idx="10"/>
          </p:nvPr>
        </p:nvSpPr>
        <p:spPr>
          <a:ln/>
        </p:spPr>
        <p:txBody>
          <a:bodyPr/>
          <a:lstStyle>
            <a:lvl1pPr>
              <a:defRPr/>
            </a:lvl1pPr>
          </a:lstStyle>
          <a:p>
            <a:pPr>
              <a:defRPr/>
            </a:pPr>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6A8509-BFB2-44E7-A838-5EF596C72BCD}" type="datetimeFigureOut">
              <a:rPr lang="en-US" smtClean="0"/>
              <a:pPr/>
              <a:t>11/11/2017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444DA0-E318-4EFE-9E79-E1E9608E2C2D}" type="slidenum">
              <a:rPr lang="en-US" smtClean="0"/>
              <a:pPr/>
              <a:t>‹#›</a:t>
            </a:fld>
            <a:endParaRPr lang="en-US"/>
          </a:p>
        </p:txBody>
      </p:sp>
    </p:spTree>
    <p:extLst>
      <p:ext uri="{BB962C8B-B14F-4D97-AF65-F5344CB8AC3E}">
        <p14:creationId xmlns:p14="http://schemas.microsoft.com/office/powerpoint/2010/main" xmlns="" val="17152266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7.jpeg"/><Relationship Id="rId7"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jpeg"/><Relationship Id="rId18" Type="http://schemas.openxmlformats.org/officeDocument/2006/relationships/image" Target="../media/image25.png"/><Relationship Id="rId26" Type="http://schemas.openxmlformats.org/officeDocument/2006/relationships/image" Target="../media/image4.jpe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jpe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jpeg"/><Relationship Id="rId2" Type="http://schemas.openxmlformats.org/officeDocument/2006/relationships/notesSlide" Target="../notesSlides/notesSlide6.xml"/><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1.jpe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jpe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jpeg"/><Relationship Id="rId14" Type="http://schemas.openxmlformats.org/officeDocument/2006/relationships/image" Target="../media/image21.jpeg"/><Relationship Id="rId22" Type="http://schemas.openxmlformats.org/officeDocument/2006/relationships/image" Target="../media/image29.jpeg"/><Relationship Id="rId27"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notesSlide" Target="../notesSlides/notesSlide8.xml"/><Relationship Id="rId7"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1.jpeg"/><Relationship Id="rId5" Type="http://schemas.openxmlformats.org/officeDocument/2006/relationships/oleObject" Target="../embeddings/oleObject1.bin"/><Relationship Id="rId4" Type="http://schemas.openxmlformats.org/officeDocument/2006/relationships/oleObject" Target="../embeddings/____________Microsoft_Office_Excel1.xls"/><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jpe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1.jpe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6.jpeg"/><Relationship Id="rId7"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8.pn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image" Target="../media/image49.jpeg"/></Relationships>
</file>

<file path=ppt/slides/_rels/slide17.xml.rels><?xml version="1.0" encoding="UTF-8" standalone="yes"?>
<Relationships xmlns="http://schemas.openxmlformats.org/package/2006/relationships"><Relationship Id="rId3" Type="http://schemas.openxmlformats.org/officeDocument/2006/relationships/image" Target="../media/image50.jpe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51.jpeg"/><Relationship Id="rId7"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124750"/>
            <a:ext cx="9144000" cy="548641"/>
          </a:xfrm>
        </p:spPr>
        <p:txBody>
          <a:bodyPr>
            <a:noAutofit/>
          </a:bodyPr>
          <a:lstStyle/>
          <a:p>
            <a:r>
              <a:rPr lang="en-US" sz="4000" dirty="0" smtClean="0">
                <a:solidFill>
                  <a:schemeClr val="accent5">
                    <a:lumMod val="75000"/>
                  </a:schemeClr>
                </a:solidFill>
              </a:rPr>
              <a:t>YOUTH TOUR</a:t>
            </a:r>
            <a:endParaRPr lang="en-US" sz="4000" dirty="0">
              <a:solidFill>
                <a:schemeClr val="accent5">
                  <a:lumMod val="75000"/>
                </a:schemeClr>
              </a:solidFill>
            </a:endParaRPr>
          </a:p>
        </p:txBody>
      </p:sp>
      <p:sp>
        <p:nvSpPr>
          <p:cNvPr id="3" name="Subtitle 2"/>
          <p:cNvSpPr>
            <a:spLocks noGrp="1"/>
          </p:cNvSpPr>
          <p:nvPr>
            <p:ph type="subTitle" idx="1"/>
          </p:nvPr>
        </p:nvSpPr>
        <p:spPr>
          <a:xfrm>
            <a:off x="1524000" y="2673391"/>
            <a:ext cx="9144000" cy="1655762"/>
          </a:xfrm>
        </p:spPr>
        <p:txBody>
          <a:bodyPr>
            <a:normAutofit/>
          </a:bodyPr>
          <a:lstStyle/>
          <a:p>
            <a:endParaRPr lang="en-US" sz="4000" dirty="0" smtClean="0">
              <a:effectLst>
                <a:outerShdw blurRad="38100" dist="38100" dir="2700000" algn="tl">
                  <a:srgbClr val="FFFFFF"/>
                </a:outerShdw>
              </a:effectLst>
              <a:latin typeface="Footlight MT Light" pitchFamily="18" charset="0"/>
            </a:endParaRPr>
          </a:p>
          <a:p>
            <a:r>
              <a:rPr lang="en-US" sz="4000" dirty="0" smtClean="0">
                <a:effectLst>
                  <a:outerShdw blurRad="38100" dist="38100" dir="2700000" algn="tl">
                    <a:srgbClr val="FFFFFF"/>
                  </a:outerShdw>
                </a:effectLst>
                <a:latin typeface="Footlight MT Light" pitchFamily="18" charset="0"/>
              </a:rPr>
              <a:t>ECO AND RURAL TOURISM</a:t>
            </a:r>
            <a:endParaRPr lang="en-US" sz="4000" dirty="0" smtClean="0">
              <a:effectLst>
                <a:outerShdw blurRad="38100" dist="38100" dir="2700000" algn="tl">
                  <a:srgbClr val="FFFFFF"/>
                </a:outerShdw>
              </a:effectLst>
              <a:latin typeface="Footlight MT Light" pitchFamily="18" charset="0"/>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xmlns="" val="0"/>
              </a:ext>
            </a:extLst>
          </a:blip>
          <a:srcRect r="29027"/>
          <a:stretch/>
        </p:blipFill>
        <p:spPr>
          <a:xfrm>
            <a:off x="1435990" y="391605"/>
            <a:ext cx="3587831" cy="1123379"/>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sp>
        <p:nvSpPr>
          <p:cNvPr id="7" name="TextBox 6"/>
          <p:cNvSpPr txBox="1"/>
          <p:nvPr/>
        </p:nvSpPr>
        <p:spPr>
          <a:xfrm>
            <a:off x="1523999" y="5550946"/>
            <a:ext cx="9481073" cy="830997"/>
          </a:xfrm>
          <a:prstGeom prst="rect">
            <a:avLst/>
          </a:prstGeom>
          <a:noFill/>
        </p:spPr>
        <p:txBody>
          <a:bodyPr wrap="square" rtlCol="0">
            <a:spAutoFit/>
          </a:bodyPr>
          <a:lstStyle/>
          <a:p>
            <a:r>
              <a:rPr lang="en-US" sz="1200" dirty="0" smtClean="0">
                <a:solidFill>
                  <a:schemeClr val="accent5">
                    <a:lumMod val="75000"/>
                  </a:schemeClr>
                </a:solidFill>
              </a:rPr>
              <a:t>This publication has been produced with the assistance of the European Union through the </a:t>
            </a:r>
            <a:r>
              <a:rPr lang="en-US" sz="1200" dirty="0" err="1" smtClean="0">
                <a:solidFill>
                  <a:schemeClr val="accent5">
                    <a:lumMod val="75000"/>
                  </a:schemeClr>
                </a:solidFill>
              </a:rPr>
              <a:t>Interreg</a:t>
            </a:r>
            <a:r>
              <a:rPr lang="en-US" sz="1200" dirty="0" smtClean="0">
                <a:solidFill>
                  <a:schemeClr val="accent5">
                    <a:lumMod val="75000"/>
                  </a:schemeClr>
                </a:solidFill>
              </a:rPr>
              <a:t>-IPA CBC Bulgaria-Turkey </a:t>
            </a:r>
            <a:r>
              <a:rPr lang="en-US" sz="1200" dirty="0" err="1" smtClean="0">
                <a:solidFill>
                  <a:schemeClr val="accent5">
                    <a:lumMod val="75000"/>
                  </a:schemeClr>
                </a:solidFill>
              </a:rPr>
              <a:t>Programme</a:t>
            </a:r>
            <a:r>
              <a:rPr lang="en-US" sz="1200" dirty="0" smtClean="0">
                <a:solidFill>
                  <a:schemeClr val="accent5">
                    <a:lumMod val="75000"/>
                  </a:schemeClr>
                </a:solidFill>
              </a:rPr>
              <a:t>, CCI No 2014TC16I5CB005.</a:t>
            </a:r>
          </a:p>
          <a:p>
            <a:r>
              <a:rPr lang="en-US" sz="1200" dirty="0" smtClean="0">
                <a:solidFill>
                  <a:schemeClr val="accent5">
                    <a:lumMod val="75000"/>
                  </a:schemeClr>
                </a:solidFill>
              </a:rPr>
              <a:t>The contents of this publication are the sole responsibility of Geo Milev English Language Secondary School and can in no way be taken to reflect the views of the European Union or the Managing Authority of the </a:t>
            </a:r>
            <a:r>
              <a:rPr lang="en-US" sz="1200" dirty="0" err="1" smtClean="0">
                <a:solidFill>
                  <a:schemeClr val="accent5">
                    <a:lumMod val="75000"/>
                  </a:schemeClr>
                </a:solidFill>
              </a:rPr>
              <a:t>Programme</a:t>
            </a:r>
            <a:r>
              <a:rPr lang="en-US" sz="1200" dirty="0" smtClean="0">
                <a:solidFill>
                  <a:schemeClr val="accent5">
                    <a:lumMod val="75000"/>
                  </a:schemeClr>
                </a:solidFill>
              </a:rPr>
              <a:t>.</a:t>
            </a:r>
            <a:endParaRPr lang="en-US" sz="1200" dirty="0">
              <a:solidFill>
                <a:schemeClr val="accent5">
                  <a:lumMod val="75000"/>
                </a:schemeClr>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spTree>
    <p:extLst>
      <p:ext uri="{BB962C8B-B14F-4D97-AF65-F5344CB8AC3E}">
        <p14:creationId xmlns:p14="http://schemas.microsoft.com/office/powerpoint/2010/main" xmlns="" val="3756069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p:cNvPicPr>
            <a:picLocks noChangeAspect="1" noChangeArrowheads="1"/>
          </p:cNvPicPr>
          <p:nvPr/>
        </p:nvPicPr>
        <p:blipFill>
          <a:blip r:embed="rId3" cstate="print"/>
          <a:srcRect/>
          <a:stretch>
            <a:fillRect/>
          </a:stretch>
        </p:blipFill>
        <p:spPr bwMode="auto">
          <a:xfrm>
            <a:off x="912284" y="1794933"/>
            <a:ext cx="8159749" cy="4143906"/>
          </a:xfrm>
          <a:prstGeom prst="rect">
            <a:avLst/>
          </a:prstGeom>
          <a:noFill/>
          <a:ln w="9525" algn="ctr">
            <a:noFill/>
            <a:miter lim="800000"/>
            <a:headEnd/>
            <a:tailEnd/>
          </a:ln>
        </p:spPr>
      </p:pic>
      <p:sp>
        <p:nvSpPr>
          <p:cNvPr id="3075" name="Rectangle 2"/>
          <p:cNvSpPr>
            <a:spLocks noGrp="1" noChangeArrowheads="1"/>
          </p:cNvSpPr>
          <p:nvPr>
            <p:ph type="subTitle" idx="1"/>
          </p:nvPr>
        </p:nvSpPr>
        <p:spPr>
          <a:xfrm>
            <a:off x="1102785" y="1700214"/>
            <a:ext cx="7681383" cy="3743325"/>
          </a:xfrm>
        </p:spPr>
        <p:txBody>
          <a:bodyPr/>
          <a:lstStyle/>
          <a:p>
            <a:pPr eaLnBrk="1" hangingPunct="1">
              <a:lnSpc>
                <a:spcPct val="110000"/>
              </a:lnSpc>
            </a:pPr>
            <a:r>
              <a:rPr lang="en-GB" sz="4400" b="1" dirty="0" smtClean="0">
                <a:solidFill>
                  <a:srgbClr val="FFFF00"/>
                </a:solidFill>
                <a:latin typeface="Verdana" pitchFamily="34" charset="0"/>
              </a:rPr>
              <a:t>Eco and Rural  Tourism.</a:t>
            </a:r>
          </a:p>
          <a:p>
            <a:pPr eaLnBrk="1" hangingPunct="1">
              <a:lnSpc>
                <a:spcPct val="110000"/>
              </a:lnSpc>
            </a:pPr>
            <a:r>
              <a:rPr lang="en-GB" sz="3600" b="1" dirty="0" smtClean="0">
                <a:solidFill>
                  <a:srgbClr val="FFFF00"/>
                </a:solidFill>
                <a:latin typeface="Verdana" pitchFamily="34" charset="0"/>
              </a:rPr>
              <a:t>A </a:t>
            </a:r>
            <a:r>
              <a:rPr lang="en-GB" sz="3600" b="1" dirty="0" smtClean="0">
                <a:solidFill>
                  <a:srgbClr val="FFFF00"/>
                </a:solidFill>
                <a:latin typeface="Verdana" pitchFamily="34" charset="0"/>
              </a:rPr>
              <a:t>change of paradigm?</a:t>
            </a:r>
            <a:endParaRPr lang="en-GB" sz="3600" b="1" dirty="0" smtClean="0"/>
          </a:p>
        </p:txBody>
      </p:sp>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hr 013"/>
          <p:cNvPicPr>
            <a:picLocks noChangeAspect="1" noChangeArrowheads="1"/>
          </p:cNvPicPr>
          <p:nvPr/>
        </p:nvPicPr>
        <p:blipFill>
          <a:blip r:embed="rId3" cstate="print"/>
          <a:srcRect/>
          <a:stretch>
            <a:fillRect/>
          </a:stretch>
        </p:blipFill>
        <p:spPr bwMode="auto">
          <a:xfrm>
            <a:off x="2063751" y="1484314"/>
            <a:ext cx="8322733" cy="4681537"/>
          </a:xfrm>
          <a:prstGeom prst="rect">
            <a:avLst/>
          </a:prstGeom>
          <a:noFill/>
          <a:ln w="9525">
            <a:noFill/>
            <a:miter lim="800000"/>
            <a:headEnd/>
            <a:tailEnd/>
          </a:ln>
        </p:spPr>
      </p:pic>
      <p:grpSp>
        <p:nvGrpSpPr>
          <p:cNvPr id="3" name="Групиране 2"/>
          <p:cNvGrpSpPr/>
          <p:nvPr/>
        </p:nvGrpSpPr>
        <p:grpSpPr>
          <a:xfrm>
            <a:off x="1176346" y="259644"/>
            <a:ext cx="9957322" cy="1187607"/>
            <a:chOff x="1176346" y="207130"/>
            <a:chExt cx="9957322" cy="1240121"/>
          </a:xfrm>
        </p:grpSpPr>
        <p:pic>
          <p:nvPicPr>
            <p:cNvPr id="4"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5"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6"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159000" y="1411111"/>
            <a:ext cx="8331200" cy="666045"/>
          </a:xfrm>
        </p:spPr>
        <p:txBody>
          <a:bodyPr>
            <a:normAutofit fontScale="90000"/>
          </a:bodyPr>
          <a:lstStyle/>
          <a:p>
            <a:pPr eaLnBrk="1" hangingPunct="1"/>
            <a:r>
              <a:rPr lang="en-GB" sz="4000" dirty="0" smtClean="0"/>
              <a:t/>
            </a:r>
            <a:br>
              <a:rPr lang="en-GB" sz="4000" dirty="0" smtClean="0"/>
            </a:br>
            <a:r>
              <a:rPr lang="en-GB" sz="4000" dirty="0" smtClean="0"/>
              <a:t>Definition</a:t>
            </a:r>
            <a:endParaRPr lang="en-GB" sz="4000" dirty="0" smtClean="0"/>
          </a:p>
        </p:txBody>
      </p:sp>
      <p:sp>
        <p:nvSpPr>
          <p:cNvPr id="8195" name="Rectangle 3"/>
          <p:cNvSpPr>
            <a:spLocks noGrp="1" noChangeArrowheads="1"/>
          </p:cNvSpPr>
          <p:nvPr>
            <p:ph type="body" idx="1"/>
          </p:nvPr>
        </p:nvSpPr>
        <p:spPr>
          <a:xfrm>
            <a:off x="527051" y="2133601"/>
            <a:ext cx="10847916" cy="4105275"/>
          </a:xfrm>
        </p:spPr>
        <p:txBody>
          <a:bodyPr/>
          <a:lstStyle/>
          <a:p>
            <a:pPr eaLnBrk="1" hangingPunct="1">
              <a:lnSpc>
                <a:spcPct val="95000"/>
              </a:lnSpc>
              <a:buFontTx/>
              <a:buNone/>
            </a:pPr>
            <a:r>
              <a:rPr lang="en-GB" sz="1600" dirty="0" smtClean="0"/>
              <a:t>Within the global Tourism Economy, the Rural Tourism is defined by the </a:t>
            </a:r>
            <a:r>
              <a:rPr lang="en-GB" sz="1600" b="1" dirty="0" smtClean="0">
                <a:solidFill>
                  <a:srgbClr val="A50021"/>
                </a:solidFill>
              </a:rPr>
              <a:t>valorisation through tourism</a:t>
            </a:r>
            <a:r>
              <a:rPr lang="en-GB" sz="1600" dirty="0" smtClean="0"/>
              <a:t> of </a:t>
            </a:r>
          </a:p>
          <a:p>
            <a:pPr lvl="1" eaLnBrk="1" hangingPunct="1">
              <a:lnSpc>
                <a:spcPct val="95000"/>
              </a:lnSpc>
            </a:pPr>
            <a:r>
              <a:rPr lang="en-GB" sz="1200" b="1" dirty="0" smtClean="0">
                <a:solidFill>
                  <a:srgbClr val="A50021"/>
                </a:solidFill>
              </a:rPr>
              <a:t>agrarian spaces, </a:t>
            </a:r>
          </a:p>
          <a:p>
            <a:pPr lvl="1" eaLnBrk="1" hangingPunct="1">
              <a:lnSpc>
                <a:spcPct val="95000"/>
              </a:lnSpc>
            </a:pPr>
            <a:r>
              <a:rPr lang="en-GB" sz="1200" b="1" dirty="0" smtClean="0">
                <a:solidFill>
                  <a:srgbClr val="A50021"/>
                </a:solidFill>
              </a:rPr>
              <a:t>natural resources, </a:t>
            </a:r>
          </a:p>
          <a:p>
            <a:pPr lvl="1" eaLnBrk="1" hangingPunct="1">
              <a:lnSpc>
                <a:spcPct val="95000"/>
              </a:lnSpc>
            </a:pPr>
            <a:r>
              <a:rPr lang="en-GB" sz="1200" b="1" dirty="0" smtClean="0">
                <a:solidFill>
                  <a:srgbClr val="A50021"/>
                </a:solidFill>
              </a:rPr>
              <a:t>cultural heritage, </a:t>
            </a:r>
          </a:p>
          <a:p>
            <a:pPr lvl="1" eaLnBrk="1" hangingPunct="1">
              <a:lnSpc>
                <a:spcPct val="95000"/>
              </a:lnSpc>
            </a:pPr>
            <a:r>
              <a:rPr lang="en-GB" sz="1200" b="1" dirty="0" smtClean="0">
                <a:solidFill>
                  <a:srgbClr val="A50021"/>
                </a:solidFill>
              </a:rPr>
              <a:t>rural housing, </a:t>
            </a:r>
          </a:p>
          <a:p>
            <a:pPr lvl="1" eaLnBrk="1" hangingPunct="1">
              <a:lnSpc>
                <a:spcPct val="95000"/>
              </a:lnSpc>
              <a:spcAft>
                <a:spcPct val="30000"/>
              </a:spcAft>
            </a:pPr>
            <a:r>
              <a:rPr lang="en-GB" sz="1200" b="1" dirty="0" smtClean="0">
                <a:solidFill>
                  <a:srgbClr val="A50021"/>
                </a:solidFill>
              </a:rPr>
              <a:t>local popular traditions and products</a:t>
            </a:r>
            <a:r>
              <a:rPr lang="en-GB" sz="1000" dirty="0" smtClean="0"/>
              <a:t>  </a:t>
            </a:r>
          </a:p>
          <a:p>
            <a:pPr eaLnBrk="1" hangingPunct="1">
              <a:lnSpc>
                <a:spcPct val="95000"/>
              </a:lnSpc>
              <a:buFontTx/>
              <a:buNone/>
            </a:pPr>
            <a:r>
              <a:rPr lang="en-GB" sz="1600" dirty="0" smtClean="0"/>
              <a:t>through specially labelled</a:t>
            </a:r>
            <a:r>
              <a:rPr lang="en-GB" sz="1600" b="1" dirty="0" smtClean="0">
                <a:solidFill>
                  <a:srgbClr val="A50021"/>
                </a:solidFill>
              </a:rPr>
              <a:t> products</a:t>
            </a:r>
            <a:r>
              <a:rPr lang="en-GB" sz="1600" dirty="0" smtClean="0"/>
              <a:t> that reflect the regional identities and cover the needs of the consumer for</a:t>
            </a:r>
          </a:p>
          <a:p>
            <a:pPr lvl="1" eaLnBrk="1" hangingPunct="1">
              <a:lnSpc>
                <a:spcPct val="95000"/>
              </a:lnSpc>
            </a:pPr>
            <a:r>
              <a:rPr lang="en-GB" sz="1200" b="1" dirty="0" smtClean="0">
                <a:solidFill>
                  <a:srgbClr val="A50021"/>
                </a:solidFill>
              </a:rPr>
              <a:t>accommodation, </a:t>
            </a:r>
          </a:p>
          <a:p>
            <a:pPr lvl="1" eaLnBrk="1" hangingPunct="1">
              <a:lnSpc>
                <a:spcPct val="95000"/>
              </a:lnSpc>
            </a:pPr>
            <a:r>
              <a:rPr lang="en-GB" sz="1200" b="1" dirty="0" smtClean="0">
                <a:solidFill>
                  <a:srgbClr val="A50021"/>
                </a:solidFill>
              </a:rPr>
              <a:t>gastronomy, </a:t>
            </a:r>
          </a:p>
          <a:p>
            <a:pPr lvl="1" eaLnBrk="1" hangingPunct="1">
              <a:lnSpc>
                <a:spcPct val="95000"/>
              </a:lnSpc>
            </a:pPr>
            <a:r>
              <a:rPr lang="en-GB" sz="1200" b="1" dirty="0" smtClean="0">
                <a:solidFill>
                  <a:srgbClr val="A50021"/>
                </a:solidFill>
              </a:rPr>
              <a:t>leisure activities, </a:t>
            </a:r>
          </a:p>
          <a:p>
            <a:pPr lvl="1" eaLnBrk="1" hangingPunct="1">
              <a:lnSpc>
                <a:spcPct val="95000"/>
              </a:lnSpc>
            </a:pPr>
            <a:r>
              <a:rPr lang="en-GB" sz="1200" b="1" dirty="0" smtClean="0">
                <a:solidFill>
                  <a:srgbClr val="A50021"/>
                </a:solidFill>
              </a:rPr>
              <a:t>animation, and </a:t>
            </a:r>
          </a:p>
          <a:p>
            <a:pPr lvl="1" eaLnBrk="1" hangingPunct="1">
              <a:lnSpc>
                <a:spcPct val="95000"/>
              </a:lnSpc>
            </a:pPr>
            <a:r>
              <a:rPr lang="en-GB" sz="1200" b="1" dirty="0" smtClean="0">
                <a:solidFill>
                  <a:srgbClr val="A50021"/>
                </a:solidFill>
              </a:rPr>
              <a:t>other services</a:t>
            </a:r>
            <a:r>
              <a:rPr lang="en-GB" sz="1200" dirty="0" smtClean="0"/>
              <a:t>,</a:t>
            </a:r>
          </a:p>
          <a:p>
            <a:pPr lvl="1" eaLnBrk="1" hangingPunct="1">
              <a:lnSpc>
                <a:spcPct val="95000"/>
              </a:lnSpc>
              <a:buFontTx/>
              <a:buNone/>
            </a:pPr>
            <a:r>
              <a:rPr lang="en-GB" sz="1600" dirty="0" smtClean="0"/>
              <a:t>with the objective of a </a:t>
            </a:r>
            <a:r>
              <a:rPr lang="en-GB" sz="1600" b="1" dirty="0" smtClean="0">
                <a:solidFill>
                  <a:srgbClr val="A50021"/>
                </a:solidFill>
              </a:rPr>
              <a:t>local sustainable development</a:t>
            </a:r>
            <a:r>
              <a:rPr lang="en-GB" sz="1600" dirty="0" smtClean="0"/>
              <a:t> and an adequate answer to the </a:t>
            </a:r>
            <a:r>
              <a:rPr lang="en-GB" sz="1600" b="1" dirty="0" smtClean="0">
                <a:solidFill>
                  <a:srgbClr val="A50021"/>
                </a:solidFill>
              </a:rPr>
              <a:t>needs of leisure of the modern society</a:t>
            </a:r>
            <a:r>
              <a:rPr lang="en-GB" sz="1600" dirty="0" smtClean="0"/>
              <a:t> within a new social solidarity between city and countryside  </a:t>
            </a:r>
            <a:r>
              <a:rPr lang="en-GB" sz="1600" i="1" dirty="0" smtClean="0"/>
              <a:t>(</a:t>
            </a:r>
            <a:r>
              <a:rPr lang="en-GB" sz="1600" i="1" dirty="0" err="1" smtClean="0"/>
              <a:t>EuroTer</a:t>
            </a:r>
            <a:r>
              <a:rPr lang="en-GB" sz="1600" dirty="0" smtClean="0"/>
              <a:t>)</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390651" y="1341438"/>
            <a:ext cx="9245600" cy="1143000"/>
          </a:xfrm>
        </p:spPr>
        <p:txBody>
          <a:bodyPr/>
          <a:lstStyle/>
          <a:p>
            <a:pPr eaLnBrk="1" hangingPunct="1"/>
            <a:r>
              <a:rPr lang="en-GB" sz="4000" smtClean="0"/>
              <a:t>Rural Tourism - History</a:t>
            </a:r>
          </a:p>
        </p:txBody>
      </p:sp>
      <p:sp>
        <p:nvSpPr>
          <p:cNvPr id="128003" name="Rectangle 3"/>
          <p:cNvSpPr>
            <a:spLocks noGrp="1" noChangeArrowheads="1"/>
          </p:cNvSpPr>
          <p:nvPr>
            <p:ph type="body" idx="1"/>
          </p:nvPr>
        </p:nvSpPr>
        <p:spPr>
          <a:xfrm>
            <a:off x="912285" y="2492376"/>
            <a:ext cx="10847916" cy="3603625"/>
          </a:xfrm>
        </p:spPr>
        <p:txBody>
          <a:bodyPr/>
          <a:lstStyle/>
          <a:p>
            <a:pPr eaLnBrk="1" hangingPunct="1">
              <a:spcAft>
                <a:spcPct val="20000"/>
              </a:spcAft>
            </a:pPr>
            <a:r>
              <a:rPr lang="en-GB" sz="2400" smtClean="0"/>
              <a:t>Spontaneous phenomen in West and Central Europe since beginning of 20th century</a:t>
            </a:r>
          </a:p>
          <a:p>
            <a:pPr eaLnBrk="1" hangingPunct="1">
              <a:spcAft>
                <a:spcPct val="20000"/>
              </a:spcAft>
            </a:pPr>
            <a:r>
              <a:rPr lang="en-GB" sz="2400" smtClean="0"/>
              <a:t>First organised approach: </a:t>
            </a:r>
            <a:r>
              <a:rPr lang="en-GB" sz="2400" b="1" smtClean="0"/>
              <a:t>Gîtes de France</a:t>
            </a:r>
            <a:r>
              <a:rPr lang="en-GB" sz="2400" smtClean="0"/>
              <a:t> (1955)</a:t>
            </a:r>
          </a:p>
          <a:p>
            <a:pPr eaLnBrk="1" hangingPunct="1">
              <a:spcAft>
                <a:spcPct val="20000"/>
              </a:spcAft>
            </a:pPr>
            <a:r>
              <a:rPr lang="en-GB" sz="2400" b="1" smtClean="0"/>
              <a:t>Agro-Tourism:</a:t>
            </a:r>
            <a:r>
              <a:rPr lang="en-GB" sz="2400" smtClean="0"/>
              <a:t> complementary income to Agriculture (’60-’80)</a:t>
            </a:r>
          </a:p>
          <a:p>
            <a:pPr eaLnBrk="1" hangingPunct="1">
              <a:spcAft>
                <a:spcPct val="20000"/>
              </a:spcAft>
            </a:pPr>
            <a:r>
              <a:rPr lang="en-GB" sz="2400" b="1" smtClean="0"/>
              <a:t>Rural Tourism</a:t>
            </a:r>
            <a:r>
              <a:rPr lang="en-GB" sz="2400" smtClean="0"/>
              <a:t> as part of development policies in rural areas (’80–’90 / LEADER programmes of EU)</a:t>
            </a:r>
          </a:p>
          <a:p>
            <a:pPr eaLnBrk="1" hangingPunct="1"/>
            <a:r>
              <a:rPr lang="en-GB" sz="2400" b="1" smtClean="0">
                <a:solidFill>
                  <a:srgbClr val="A50021"/>
                </a:solidFill>
                <a:latin typeface="Arial Black" pitchFamily="34" charset="0"/>
              </a:rPr>
              <a:t>International tourist product</a:t>
            </a:r>
            <a:r>
              <a:rPr lang="en-GB" sz="2400" b="1" smtClean="0">
                <a:solidFill>
                  <a:srgbClr val="A50021"/>
                </a:solidFill>
              </a:rPr>
              <a:t> (2000 -&gt;)</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800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80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800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80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14917" y="1412875"/>
            <a:ext cx="10972800" cy="720725"/>
          </a:xfrm>
        </p:spPr>
        <p:txBody>
          <a:bodyPr/>
          <a:lstStyle/>
          <a:p>
            <a:pPr eaLnBrk="1" hangingPunct="1"/>
            <a:r>
              <a:rPr lang="es-ES" sz="4000" smtClean="0"/>
              <a:t>Rural Tourism 1970/80</a:t>
            </a:r>
          </a:p>
        </p:txBody>
      </p:sp>
      <p:sp>
        <p:nvSpPr>
          <p:cNvPr id="10243" name="Rectangle 3"/>
          <p:cNvSpPr>
            <a:spLocks noGrp="1" noChangeArrowheads="1"/>
          </p:cNvSpPr>
          <p:nvPr>
            <p:ph type="body" idx="1"/>
          </p:nvPr>
        </p:nvSpPr>
        <p:spPr>
          <a:xfrm>
            <a:off x="3600452" y="2565401"/>
            <a:ext cx="4895849" cy="3527425"/>
          </a:xfrm>
          <a:solidFill>
            <a:srgbClr val="FFFF99"/>
          </a:solidFill>
          <a:ln>
            <a:solidFill>
              <a:schemeClr val="tx1"/>
            </a:solidFill>
          </a:ln>
        </p:spPr>
        <p:txBody>
          <a:bodyPr/>
          <a:lstStyle/>
          <a:p>
            <a:pPr eaLnBrk="1" hangingPunct="1">
              <a:lnSpc>
                <a:spcPct val="95000"/>
              </a:lnSpc>
              <a:spcAft>
                <a:spcPct val="20000"/>
              </a:spcAft>
            </a:pPr>
            <a:r>
              <a:rPr lang="es-ES" sz="1800" smtClean="0"/>
              <a:t>Complement to agriculture</a:t>
            </a:r>
          </a:p>
          <a:p>
            <a:pPr eaLnBrk="1" hangingPunct="1">
              <a:lnSpc>
                <a:spcPct val="95000"/>
              </a:lnSpc>
              <a:spcAft>
                <a:spcPct val="20000"/>
              </a:spcAft>
            </a:pPr>
            <a:r>
              <a:rPr lang="es-ES" sz="1800" smtClean="0"/>
              <a:t>Low budget clientele</a:t>
            </a:r>
          </a:p>
          <a:p>
            <a:pPr eaLnBrk="1" hangingPunct="1">
              <a:lnSpc>
                <a:spcPct val="95000"/>
              </a:lnSpc>
              <a:spcAft>
                <a:spcPct val="20000"/>
              </a:spcAft>
            </a:pPr>
            <a:r>
              <a:rPr lang="es-ES" sz="1800" smtClean="0"/>
              <a:t>Basic level of equipments and services</a:t>
            </a:r>
          </a:p>
          <a:p>
            <a:pPr eaLnBrk="1" hangingPunct="1">
              <a:lnSpc>
                <a:spcPct val="95000"/>
              </a:lnSpc>
              <a:spcAft>
                <a:spcPct val="20000"/>
              </a:spcAft>
            </a:pPr>
            <a:r>
              <a:rPr lang="es-ES" sz="1800" smtClean="0"/>
              <a:t>“Outside” the professional tourism business</a:t>
            </a:r>
          </a:p>
          <a:p>
            <a:pPr eaLnBrk="1" hangingPunct="1">
              <a:lnSpc>
                <a:spcPct val="95000"/>
              </a:lnSpc>
              <a:spcAft>
                <a:spcPct val="20000"/>
              </a:spcAft>
            </a:pPr>
            <a:r>
              <a:rPr lang="es-ES" sz="1800" smtClean="0"/>
              <a:t>Marketing based on indivual effort</a:t>
            </a:r>
          </a:p>
          <a:p>
            <a:pPr eaLnBrk="1" hangingPunct="1">
              <a:lnSpc>
                <a:spcPct val="95000"/>
              </a:lnSpc>
              <a:spcAft>
                <a:spcPct val="20000"/>
              </a:spcAft>
            </a:pPr>
            <a:r>
              <a:rPr lang="es-ES" sz="1800" smtClean="0"/>
              <a:t>Almost no brands or labels</a:t>
            </a:r>
          </a:p>
          <a:p>
            <a:pPr eaLnBrk="1" hangingPunct="1">
              <a:lnSpc>
                <a:spcPct val="95000"/>
              </a:lnSpc>
              <a:spcAft>
                <a:spcPct val="20000"/>
              </a:spcAft>
            </a:pPr>
            <a:r>
              <a:rPr lang="es-ES" sz="1800" smtClean="0"/>
              <a:t>Strong support policies</a:t>
            </a:r>
          </a:p>
        </p:txBody>
      </p:sp>
      <p:pic>
        <p:nvPicPr>
          <p:cNvPr id="10244" name="Picture 4" descr="1970-1"/>
          <p:cNvPicPr>
            <a:picLocks noChangeAspect="1" noChangeArrowheads="1"/>
          </p:cNvPicPr>
          <p:nvPr/>
        </p:nvPicPr>
        <p:blipFill>
          <a:blip r:embed="rId3" cstate="print"/>
          <a:srcRect/>
          <a:stretch>
            <a:fillRect/>
          </a:stretch>
        </p:blipFill>
        <p:spPr bwMode="auto">
          <a:xfrm>
            <a:off x="527051" y="2781301"/>
            <a:ext cx="2885016" cy="3095625"/>
          </a:xfrm>
          <a:prstGeom prst="rect">
            <a:avLst/>
          </a:prstGeom>
          <a:noFill/>
          <a:ln w="9525">
            <a:noFill/>
            <a:miter lim="800000"/>
            <a:headEnd/>
            <a:tailEnd/>
          </a:ln>
        </p:spPr>
      </p:pic>
      <p:pic>
        <p:nvPicPr>
          <p:cNvPr id="10245" name="Picture 5" descr="1970-2"/>
          <p:cNvPicPr>
            <a:picLocks noChangeAspect="1" noChangeArrowheads="1"/>
          </p:cNvPicPr>
          <p:nvPr/>
        </p:nvPicPr>
        <p:blipFill>
          <a:blip r:embed="rId4" cstate="print"/>
          <a:srcRect/>
          <a:stretch>
            <a:fillRect/>
          </a:stretch>
        </p:blipFill>
        <p:spPr bwMode="auto">
          <a:xfrm>
            <a:off x="8591551" y="2276475"/>
            <a:ext cx="3276600" cy="3816350"/>
          </a:xfrm>
          <a:prstGeom prst="rect">
            <a:avLst/>
          </a:prstGeom>
          <a:noFill/>
          <a:ln w="9525">
            <a:noFill/>
            <a:miter lim="800000"/>
            <a:headEnd/>
            <a:tailEnd/>
          </a:ln>
        </p:spPr>
      </p:pic>
      <p:pic>
        <p:nvPicPr>
          <p:cNvPr id="146438" name="Picture 6" descr="1970-moi"/>
          <p:cNvPicPr>
            <a:picLocks noChangeAspect="1" noChangeArrowheads="1"/>
          </p:cNvPicPr>
          <p:nvPr/>
        </p:nvPicPr>
        <p:blipFill>
          <a:blip r:embed="rId5" cstate="print"/>
          <a:srcRect/>
          <a:stretch>
            <a:fillRect/>
          </a:stretch>
        </p:blipFill>
        <p:spPr bwMode="auto">
          <a:xfrm>
            <a:off x="476251" y="2786064"/>
            <a:ext cx="3009900" cy="3271837"/>
          </a:xfrm>
          <a:prstGeom prst="rect">
            <a:avLst/>
          </a:prstGeom>
          <a:noFill/>
          <a:ln w="9525">
            <a:noFill/>
            <a:miter lim="800000"/>
            <a:headEnd/>
            <a:tailEnd/>
          </a:ln>
        </p:spPr>
      </p:pic>
      <p:grpSp>
        <p:nvGrpSpPr>
          <p:cNvPr id="7" name="Групиране 6"/>
          <p:cNvGrpSpPr/>
          <p:nvPr/>
        </p:nvGrpSpPr>
        <p:grpSpPr>
          <a:xfrm>
            <a:off x="1176346" y="259644"/>
            <a:ext cx="9957322" cy="1187607"/>
            <a:chOff x="1176346" y="207130"/>
            <a:chExt cx="9957322" cy="1240121"/>
          </a:xfrm>
        </p:grpSpPr>
        <p:pic>
          <p:nvPicPr>
            <p:cNvPr id="8" name="Picture 6"/>
            <p:cNvPicPr>
              <a:picLocks noChangeAspect="1"/>
            </p:cNvPicPr>
            <p:nvPr/>
          </p:nvPicPr>
          <p:blipFill rotWithShape="1">
            <a:blip r:embed="rId6"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1" name="Picture 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64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500" name="Picture 44" descr="eurogites3"/>
          <p:cNvPicPr>
            <a:picLocks noChangeAspect="1" noChangeArrowheads="1"/>
          </p:cNvPicPr>
          <p:nvPr/>
        </p:nvPicPr>
        <p:blipFill>
          <a:blip r:embed="rId3" cstate="print">
            <a:clrChange>
              <a:clrFrom>
                <a:srgbClr val="FFFFFF"/>
              </a:clrFrom>
              <a:clrTo>
                <a:srgbClr val="FFFFFF">
                  <a:alpha val="0"/>
                </a:srgbClr>
              </a:clrTo>
            </a:clrChange>
            <a:lum bright="4000" contrast="4000"/>
          </a:blip>
          <a:srcRect/>
          <a:stretch>
            <a:fillRect/>
          </a:stretch>
        </p:blipFill>
        <p:spPr bwMode="auto">
          <a:xfrm>
            <a:off x="7008285" y="2349500"/>
            <a:ext cx="5183716" cy="3887788"/>
          </a:xfrm>
          <a:prstGeom prst="rect">
            <a:avLst/>
          </a:prstGeom>
          <a:noFill/>
          <a:ln w="9525">
            <a:noFill/>
            <a:miter lim="800000"/>
            <a:headEnd/>
            <a:tailEnd/>
          </a:ln>
        </p:spPr>
      </p:pic>
      <p:sp>
        <p:nvSpPr>
          <p:cNvPr id="11267" name="Rectangle 2"/>
          <p:cNvSpPr>
            <a:spLocks noGrp="1" noChangeArrowheads="1"/>
          </p:cNvSpPr>
          <p:nvPr>
            <p:ph type="title"/>
          </p:nvPr>
        </p:nvSpPr>
        <p:spPr>
          <a:xfrm>
            <a:off x="814917" y="1412875"/>
            <a:ext cx="10972800" cy="720725"/>
          </a:xfrm>
        </p:spPr>
        <p:txBody>
          <a:bodyPr/>
          <a:lstStyle/>
          <a:p>
            <a:pPr eaLnBrk="1" hangingPunct="1"/>
            <a:r>
              <a:rPr lang="es-ES" sz="4000" smtClean="0"/>
              <a:t>Rural Tourism 2010</a:t>
            </a:r>
          </a:p>
        </p:txBody>
      </p:sp>
      <p:sp>
        <p:nvSpPr>
          <p:cNvPr id="11268" name="Rectangle 7"/>
          <p:cNvSpPr>
            <a:spLocks noGrp="1" noChangeArrowheads="1"/>
          </p:cNvSpPr>
          <p:nvPr>
            <p:ph type="body" idx="1"/>
          </p:nvPr>
        </p:nvSpPr>
        <p:spPr>
          <a:xfrm>
            <a:off x="431800" y="2492376"/>
            <a:ext cx="7391400" cy="3529013"/>
          </a:xfrm>
          <a:solidFill>
            <a:schemeClr val="folHlink">
              <a:alpha val="36862"/>
            </a:schemeClr>
          </a:solidFill>
          <a:ln>
            <a:solidFill>
              <a:schemeClr val="tx1"/>
            </a:solidFill>
          </a:ln>
        </p:spPr>
        <p:txBody>
          <a:bodyPr/>
          <a:lstStyle/>
          <a:p>
            <a:pPr eaLnBrk="1" hangingPunct="1">
              <a:lnSpc>
                <a:spcPct val="95000"/>
              </a:lnSpc>
              <a:spcAft>
                <a:spcPct val="20000"/>
              </a:spcAft>
            </a:pPr>
            <a:r>
              <a:rPr lang="en-GB" sz="1800" smtClean="0"/>
              <a:t>90.000+ </a:t>
            </a:r>
            <a:r>
              <a:rPr lang="en-GB" sz="1800" b="1" smtClean="0"/>
              <a:t>associated </a:t>
            </a:r>
            <a:r>
              <a:rPr lang="en-GB" sz="1800" smtClean="0"/>
              <a:t>accommodation units in Europe 27</a:t>
            </a:r>
          </a:p>
          <a:p>
            <a:pPr eaLnBrk="1" hangingPunct="1">
              <a:lnSpc>
                <a:spcPct val="95000"/>
              </a:lnSpc>
              <a:spcAft>
                <a:spcPct val="20000"/>
              </a:spcAft>
            </a:pPr>
            <a:r>
              <a:rPr lang="en-GB" sz="1800" smtClean="0"/>
              <a:t>Level of association 20-25% </a:t>
            </a:r>
            <a:r>
              <a:rPr lang="en-GB" sz="1800" smtClean="0">
                <a:sym typeface="Wingdings" pitchFamily="2" charset="2"/>
              </a:rPr>
              <a:t> total offer between </a:t>
            </a:r>
            <a:br>
              <a:rPr lang="en-GB" sz="1800" smtClean="0">
                <a:sym typeface="Wingdings" pitchFamily="2" charset="2"/>
              </a:rPr>
            </a:br>
            <a:r>
              <a:rPr lang="en-GB" sz="1800" b="1" smtClean="0">
                <a:solidFill>
                  <a:srgbClr val="A50021"/>
                </a:solidFill>
                <a:sym typeface="Wingdings" pitchFamily="2" charset="2"/>
              </a:rPr>
              <a:t>360-450.000 units</a:t>
            </a:r>
          </a:p>
          <a:p>
            <a:pPr eaLnBrk="1" hangingPunct="1">
              <a:lnSpc>
                <a:spcPct val="95000"/>
              </a:lnSpc>
              <a:spcAft>
                <a:spcPct val="20000"/>
              </a:spcAft>
            </a:pPr>
            <a:r>
              <a:rPr lang="en-GB" sz="1800" b="1" smtClean="0">
                <a:solidFill>
                  <a:srgbClr val="A50021"/>
                </a:solidFill>
                <a:sym typeface="Wingdings" pitchFamily="2" charset="2"/>
              </a:rPr>
              <a:t>20%</a:t>
            </a:r>
            <a:r>
              <a:rPr lang="en-GB" sz="1800" smtClean="0">
                <a:sym typeface="Wingdings" pitchFamily="2" charset="2"/>
              </a:rPr>
              <a:t> “Agro”-tourism (working farms)</a:t>
            </a:r>
            <a:endParaRPr lang="en-GB" sz="1800" smtClean="0"/>
          </a:p>
          <a:p>
            <a:pPr eaLnBrk="1" hangingPunct="1">
              <a:lnSpc>
                <a:spcPct val="95000"/>
              </a:lnSpc>
              <a:spcAft>
                <a:spcPct val="20000"/>
              </a:spcAft>
            </a:pPr>
            <a:r>
              <a:rPr lang="en-GB" sz="1800" b="1" smtClean="0">
                <a:solidFill>
                  <a:srgbClr val="A50021"/>
                </a:solidFill>
              </a:rPr>
              <a:t>&lt; 20%</a:t>
            </a:r>
            <a:r>
              <a:rPr lang="en-GB" sz="1800" smtClean="0"/>
              <a:t> rooms “B&amp;B style”,  </a:t>
            </a:r>
            <a:r>
              <a:rPr lang="en-GB" sz="1800" b="1" smtClean="0">
                <a:solidFill>
                  <a:srgbClr val="A50021"/>
                </a:solidFill>
              </a:rPr>
              <a:t>&gt; 80%</a:t>
            </a:r>
            <a:r>
              <a:rPr lang="en-GB" sz="1800" smtClean="0"/>
              <a:t> self-catering</a:t>
            </a:r>
          </a:p>
          <a:p>
            <a:pPr eaLnBrk="1" hangingPunct="1">
              <a:lnSpc>
                <a:spcPct val="95000"/>
              </a:lnSpc>
              <a:spcAft>
                <a:spcPct val="20000"/>
              </a:spcAft>
            </a:pPr>
            <a:r>
              <a:rPr lang="en-GB" sz="1800" b="1" smtClean="0">
                <a:solidFill>
                  <a:srgbClr val="A50021"/>
                </a:solidFill>
              </a:rPr>
              <a:t>15%</a:t>
            </a:r>
            <a:r>
              <a:rPr lang="en-GB" sz="1800" smtClean="0"/>
              <a:t> of accommodation capacity in Europe</a:t>
            </a:r>
          </a:p>
          <a:p>
            <a:pPr eaLnBrk="1" hangingPunct="1">
              <a:lnSpc>
                <a:spcPct val="95000"/>
              </a:lnSpc>
              <a:spcAft>
                <a:spcPct val="20000"/>
              </a:spcAft>
            </a:pPr>
            <a:r>
              <a:rPr lang="en-GB" sz="1800" b="1" smtClean="0"/>
              <a:t>Diversification</a:t>
            </a:r>
            <a:r>
              <a:rPr lang="en-GB" sz="1800" smtClean="0"/>
              <a:t> of target markets</a:t>
            </a:r>
          </a:p>
          <a:p>
            <a:pPr eaLnBrk="1" hangingPunct="1">
              <a:lnSpc>
                <a:spcPct val="95000"/>
              </a:lnSpc>
              <a:spcAft>
                <a:spcPct val="20000"/>
              </a:spcAft>
            </a:pPr>
            <a:r>
              <a:rPr lang="en-GB" sz="1800" b="1" smtClean="0"/>
              <a:t>Trend product based on   </a:t>
            </a:r>
            <a:r>
              <a:rPr lang="en-GB" sz="1800" b="1" u="sng" smtClean="0">
                <a:solidFill>
                  <a:srgbClr val="336600"/>
                </a:solidFill>
              </a:rPr>
              <a:t>rural assets</a:t>
            </a:r>
          </a:p>
        </p:txBody>
      </p:sp>
      <p:pic>
        <p:nvPicPr>
          <p:cNvPr id="147478" name="Picture 22" descr="at"/>
          <p:cNvPicPr>
            <a:picLocks noChangeAspect="1" noChangeArrowheads="1"/>
          </p:cNvPicPr>
          <p:nvPr/>
        </p:nvPicPr>
        <p:blipFill>
          <a:blip r:embed="rId4" cstate="print"/>
          <a:srcRect/>
          <a:stretch>
            <a:fillRect/>
          </a:stretch>
        </p:blipFill>
        <p:spPr bwMode="auto">
          <a:xfrm>
            <a:off x="10991851" y="3789363"/>
            <a:ext cx="495300" cy="539750"/>
          </a:xfrm>
          <a:prstGeom prst="rect">
            <a:avLst/>
          </a:prstGeom>
          <a:noFill/>
          <a:ln w="9525">
            <a:noFill/>
            <a:miter lim="800000"/>
            <a:headEnd/>
            <a:tailEnd/>
          </a:ln>
        </p:spPr>
      </p:pic>
      <p:pic>
        <p:nvPicPr>
          <p:cNvPr id="147479" name="Picture 23" descr="ch"/>
          <p:cNvPicPr>
            <a:picLocks noChangeAspect="1" noChangeArrowheads="1"/>
          </p:cNvPicPr>
          <p:nvPr/>
        </p:nvPicPr>
        <p:blipFill>
          <a:blip r:embed="rId5" cstate="print"/>
          <a:srcRect/>
          <a:stretch>
            <a:fillRect/>
          </a:stretch>
        </p:blipFill>
        <p:spPr bwMode="auto">
          <a:xfrm>
            <a:off x="8303685" y="4005263"/>
            <a:ext cx="546100" cy="468312"/>
          </a:xfrm>
          <a:prstGeom prst="rect">
            <a:avLst/>
          </a:prstGeom>
          <a:noFill/>
          <a:ln w="9525">
            <a:noFill/>
            <a:miter lim="800000"/>
            <a:headEnd/>
            <a:tailEnd/>
          </a:ln>
        </p:spPr>
      </p:pic>
      <p:pic>
        <p:nvPicPr>
          <p:cNvPr id="147480" name="Picture 24" descr="cz"/>
          <p:cNvPicPr>
            <a:picLocks noChangeAspect="1" noChangeArrowheads="1"/>
          </p:cNvPicPr>
          <p:nvPr/>
        </p:nvPicPr>
        <p:blipFill>
          <a:blip r:embed="rId6" cstate="print"/>
          <a:srcRect/>
          <a:stretch>
            <a:fillRect/>
          </a:stretch>
        </p:blipFill>
        <p:spPr bwMode="auto">
          <a:xfrm>
            <a:off x="8208434" y="2492375"/>
            <a:ext cx="675217" cy="674688"/>
          </a:xfrm>
          <a:prstGeom prst="rect">
            <a:avLst/>
          </a:prstGeom>
          <a:noFill/>
          <a:ln w="9525">
            <a:noFill/>
            <a:miter lim="800000"/>
            <a:headEnd/>
            <a:tailEnd/>
          </a:ln>
        </p:spPr>
      </p:pic>
      <p:pic>
        <p:nvPicPr>
          <p:cNvPr id="147481" name="Picture 25" descr="de_bab uab"/>
          <p:cNvPicPr>
            <a:picLocks noChangeAspect="1" noChangeArrowheads="1"/>
          </p:cNvPicPr>
          <p:nvPr/>
        </p:nvPicPr>
        <p:blipFill>
          <a:blip r:embed="rId7" cstate="print"/>
          <a:srcRect/>
          <a:stretch>
            <a:fillRect/>
          </a:stretch>
        </p:blipFill>
        <p:spPr bwMode="auto">
          <a:xfrm>
            <a:off x="10608733" y="2492376"/>
            <a:ext cx="975784" cy="506413"/>
          </a:xfrm>
          <a:prstGeom prst="rect">
            <a:avLst/>
          </a:prstGeom>
          <a:noFill/>
          <a:ln w="9525">
            <a:noFill/>
            <a:miter lim="800000"/>
            <a:headEnd/>
            <a:tailEnd/>
          </a:ln>
        </p:spPr>
      </p:pic>
      <p:pic>
        <p:nvPicPr>
          <p:cNvPr id="147482" name="Picture 26" descr="es_Asetur[1]"/>
          <p:cNvPicPr>
            <a:picLocks noChangeAspect="1" noChangeArrowheads="1"/>
          </p:cNvPicPr>
          <p:nvPr/>
        </p:nvPicPr>
        <p:blipFill>
          <a:blip r:embed="rId8" cstate="print"/>
          <a:srcRect/>
          <a:stretch>
            <a:fillRect/>
          </a:stretch>
        </p:blipFill>
        <p:spPr bwMode="auto">
          <a:xfrm>
            <a:off x="9072034" y="4005264"/>
            <a:ext cx="980017" cy="477837"/>
          </a:xfrm>
          <a:prstGeom prst="rect">
            <a:avLst/>
          </a:prstGeom>
          <a:noFill/>
          <a:ln w="9525">
            <a:noFill/>
            <a:miter lim="800000"/>
            <a:headEnd/>
            <a:tailEnd/>
          </a:ln>
        </p:spPr>
      </p:pic>
      <p:pic>
        <p:nvPicPr>
          <p:cNvPr id="147483" name="Picture 27" descr="LT_alk"/>
          <p:cNvPicPr>
            <a:picLocks noChangeAspect="1" noChangeArrowheads="1"/>
          </p:cNvPicPr>
          <p:nvPr/>
        </p:nvPicPr>
        <p:blipFill>
          <a:blip r:embed="rId9" cstate="print"/>
          <a:srcRect/>
          <a:stretch>
            <a:fillRect/>
          </a:stretch>
        </p:blipFill>
        <p:spPr bwMode="auto">
          <a:xfrm>
            <a:off x="8976785" y="2492375"/>
            <a:ext cx="442383" cy="509588"/>
          </a:xfrm>
          <a:prstGeom prst="rect">
            <a:avLst/>
          </a:prstGeom>
          <a:noFill/>
          <a:ln w="9525">
            <a:noFill/>
            <a:miter lim="800000"/>
            <a:headEnd/>
            <a:tailEnd/>
          </a:ln>
        </p:spPr>
      </p:pic>
      <p:pic>
        <p:nvPicPr>
          <p:cNvPr id="147484" name="Picture 28" descr="lv_lc"/>
          <p:cNvPicPr>
            <a:picLocks noChangeAspect="1" noChangeArrowheads="1"/>
          </p:cNvPicPr>
          <p:nvPr/>
        </p:nvPicPr>
        <p:blipFill>
          <a:blip r:embed="rId10" cstate="print"/>
          <a:srcRect/>
          <a:stretch>
            <a:fillRect/>
          </a:stretch>
        </p:blipFill>
        <p:spPr bwMode="auto">
          <a:xfrm>
            <a:off x="10128251" y="4005264"/>
            <a:ext cx="609600" cy="503237"/>
          </a:xfrm>
          <a:prstGeom prst="rect">
            <a:avLst/>
          </a:prstGeom>
          <a:noFill/>
          <a:ln w="9525">
            <a:noFill/>
            <a:miter lim="800000"/>
            <a:headEnd/>
            <a:tailEnd/>
          </a:ln>
        </p:spPr>
      </p:pic>
      <p:pic>
        <p:nvPicPr>
          <p:cNvPr id="147485" name="Picture 29" descr="pl"/>
          <p:cNvPicPr>
            <a:picLocks noChangeAspect="1" noChangeArrowheads="1"/>
          </p:cNvPicPr>
          <p:nvPr/>
        </p:nvPicPr>
        <p:blipFill>
          <a:blip r:embed="rId11" cstate="print"/>
          <a:srcRect/>
          <a:stretch>
            <a:fillRect/>
          </a:stretch>
        </p:blipFill>
        <p:spPr bwMode="auto">
          <a:xfrm>
            <a:off x="8208434" y="3284539"/>
            <a:ext cx="793751" cy="592137"/>
          </a:xfrm>
          <a:prstGeom prst="rect">
            <a:avLst/>
          </a:prstGeom>
          <a:noFill/>
          <a:ln w="9525">
            <a:noFill/>
            <a:miter lim="800000"/>
            <a:headEnd/>
            <a:tailEnd/>
          </a:ln>
        </p:spPr>
      </p:pic>
      <p:pic>
        <p:nvPicPr>
          <p:cNvPr id="147486" name="Picture 30"/>
          <p:cNvPicPr>
            <a:picLocks noChangeAspect="1" noChangeArrowheads="1"/>
          </p:cNvPicPr>
          <p:nvPr/>
        </p:nvPicPr>
        <p:blipFill>
          <a:blip r:embed="rId12" cstate="print"/>
          <a:srcRect/>
          <a:stretch>
            <a:fillRect/>
          </a:stretch>
        </p:blipFill>
        <p:spPr bwMode="auto">
          <a:xfrm>
            <a:off x="9552517" y="2492375"/>
            <a:ext cx="963083" cy="509588"/>
          </a:xfrm>
          <a:prstGeom prst="rect">
            <a:avLst/>
          </a:prstGeom>
          <a:noFill/>
          <a:ln w="9525">
            <a:noFill/>
            <a:miter lim="800000"/>
            <a:headEnd/>
            <a:tailEnd/>
          </a:ln>
        </p:spPr>
      </p:pic>
      <p:pic>
        <p:nvPicPr>
          <p:cNvPr id="147487" name="Picture 31" descr="FR_FNGF_logo_s"/>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10801351" y="3141663"/>
            <a:ext cx="793749" cy="595312"/>
          </a:xfrm>
          <a:prstGeom prst="rect">
            <a:avLst/>
          </a:prstGeom>
          <a:noFill/>
          <a:ln w="9525">
            <a:noFill/>
            <a:miter lim="800000"/>
            <a:headEnd/>
            <a:tailEnd/>
          </a:ln>
        </p:spPr>
      </p:pic>
      <p:pic>
        <p:nvPicPr>
          <p:cNvPr id="147488" name="Picture 32"/>
          <p:cNvPicPr>
            <a:picLocks noChangeAspect="1" noChangeArrowheads="1"/>
          </p:cNvPicPr>
          <p:nvPr/>
        </p:nvPicPr>
        <p:blipFill>
          <a:blip r:embed="rId14" cstate="print"/>
          <a:srcRect/>
          <a:stretch>
            <a:fillRect/>
          </a:stretch>
        </p:blipFill>
        <p:spPr bwMode="auto">
          <a:xfrm>
            <a:off x="8303685" y="4581526"/>
            <a:ext cx="960967" cy="377825"/>
          </a:xfrm>
          <a:prstGeom prst="rect">
            <a:avLst/>
          </a:prstGeom>
          <a:noFill/>
          <a:ln w="9525" algn="ctr">
            <a:noFill/>
            <a:miter lim="800000"/>
            <a:headEnd/>
            <a:tailEnd/>
          </a:ln>
        </p:spPr>
      </p:pic>
      <p:pic>
        <p:nvPicPr>
          <p:cNvPr id="147489" name="Picture 33"/>
          <p:cNvPicPr>
            <a:picLocks noChangeAspect="1" noChangeArrowheads="1"/>
          </p:cNvPicPr>
          <p:nvPr/>
        </p:nvPicPr>
        <p:blipFill>
          <a:blip r:embed="rId15" cstate="print">
            <a:clrChange>
              <a:clrFrom>
                <a:srgbClr val="000000"/>
              </a:clrFrom>
              <a:clrTo>
                <a:srgbClr val="000000">
                  <a:alpha val="0"/>
                </a:srgbClr>
              </a:clrTo>
            </a:clrChange>
          </a:blip>
          <a:srcRect/>
          <a:stretch>
            <a:fillRect/>
          </a:stretch>
        </p:blipFill>
        <p:spPr bwMode="auto">
          <a:xfrm>
            <a:off x="9552517" y="4581526"/>
            <a:ext cx="863600" cy="398463"/>
          </a:xfrm>
          <a:prstGeom prst="rect">
            <a:avLst/>
          </a:prstGeom>
          <a:noFill/>
          <a:ln w="9525" algn="ctr">
            <a:noFill/>
            <a:miter lim="800000"/>
            <a:headEnd/>
            <a:tailEnd/>
          </a:ln>
        </p:spPr>
      </p:pic>
      <p:pic>
        <p:nvPicPr>
          <p:cNvPr id="147490" name="Picture 34"/>
          <p:cNvPicPr>
            <a:picLocks noChangeAspect="1" noChangeArrowheads="1"/>
          </p:cNvPicPr>
          <p:nvPr/>
        </p:nvPicPr>
        <p:blipFill>
          <a:blip r:embed="rId16" cstate="print">
            <a:clrChange>
              <a:clrFrom>
                <a:srgbClr val="000000"/>
              </a:clrFrom>
              <a:clrTo>
                <a:srgbClr val="000000">
                  <a:alpha val="0"/>
                </a:srgbClr>
              </a:clrTo>
            </a:clrChange>
          </a:blip>
          <a:srcRect/>
          <a:stretch>
            <a:fillRect/>
          </a:stretch>
        </p:blipFill>
        <p:spPr bwMode="auto">
          <a:xfrm>
            <a:off x="8303684" y="5013326"/>
            <a:ext cx="768349" cy="576263"/>
          </a:xfrm>
          <a:prstGeom prst="rect">
            <a:avLst/>
          </a:prstGeom>
          <a:noFill/>
          <a:ln w="9525" algn="ctr">
            <a:noFill/>
            <a:miter lim="800000"/>
            <a:headEnd/>
            <a:tailEnd/>
          </a:ln>
        </p:spPr>
      </p:pic>
      <p:pic>
        <p:nvPicPr>
          <p:cNvPr id="147491" name="Picture 35"/>
          <p:cNvPicPr>
            <a:picLocks noChangeAspect="1" noChangeArrowheads="1"/>
          </p:cNvPicPr>
          <p:nvPr/>
        </p:nvPicPr>
        <p:blipFill>
          <a:blip r:embed="rId17" cstate="print"/>
          <a:srcRect/>
          <a:stretch>
            <a:fillRect/>
          </a:stretch>
        </p:blipFill>
        <p:spPr bwMode="auto">
          <a:xfrm>
            <a:off x="10703984" y="4581525"/>
            <a:ext cx="768349" cy="495300"/>
          </a:xfrm>
          <a:prstGeom prst="rect">
            <a:avLst/>
          </a:prstGeom>
          <a:noFill/>
          <a:ln w="9525" algn="ctr">
            <a:noFill/>
            <a:miter lim="800000"/>
            <a:headEnd/>
            <a:tailEnd/>
          </a:ln>
        </p:spPr>
      </p:pic>
      <p:pic>
        <p:nvPicPr>
          <p:cNvPr id="147492" name="Picture 36"/>
          <p:cNvPicPr>
            <a:picLocks noChangeAspect="1" noChangeArrowheads="1"/>
          </p:cNvPicPr>
          <p:nvPr/>
        </p:nvPicPr>
        <p:blipFill>
          <a:blip r:embed="rId18" cstate="print"/>
          <a:srcRect/>
          <a:stretch>
            <a:fillRect/>
          </a:stretch>
        </p:blipFill>
        <p:spPr bwMode="auto">
          <a:xfrm>
            <a:off x="9169401" y="3068639"/>
            <a:ext cx="1301751" cy="407987"/>
          </a:xfrm>
          <a:prstGeom prst="rect">
            <a:avLst/>
          </a:prstGeom>
          <a:noFill/>
          <a:ln w="9525" algn="ctr">
            <a:noFill/>
            <a:miter lim="800000"/>
            <a:headEnd/>
            <a:tailEnd/>
          </a:ln>
        </p:spPr>
      </p:pic>
      <p:pic>
        <p:nvPicPr>
          <p:cNvPr id="147494" name="Picture 38"/>
          <p:cNvPicPr>
            <a:picLocks noChangeAspect="1" noChangeArrowheads="1"/>
          </p:cNvPicPr>
          <p:nvPr/>
        </p:nvPicPr>
        <p:blipFill>
          <a:blip r:embed="rId19" cstate="print">
            <a:clrChange>
              <a:clrFrom>
                <a:srgbClr val="000000"/>
              </a:clrFrom>
              <a:clrTo>
                <a:srgbClr val="000000">
                  <a:alpha val="0"/>
                </a:srgbClr>
              </a:clrTo>
            </a:clrChange>
          </a:blip>
          <a:srcRect/>
          <a:stretch>
            <a:fillRect/>
          </a:stretch>
        </p:blipFill>
        <p:spPr bwMode="auto">
          <a:xfrm>
            <a:off x="9169401" y="5013325"/>
            <a:ext cx="630767" cy="647700"/>
          </a:xfrm>
          <a:prstGeom prst="rect">
            <a:avLst/>
          </a:prstGeom>
          <a:noFill/>
          <a:ln w="9525" algn="ctr">
            <a:noFill/>
            <a:miter lim="800000"/>
            <a:headEnd/>
            <a:tailEnd/>
          </a:ln>
        </p:spPr>
      </p:pic>
      <p:pic>
        <p:nvPicPr>
          <p:cNvPr id="147495" name="Picture 39"/>
          <p:cNvPicPr>
            <a:picLocks noChangeAspect="1" noChangeArrowheads="1"/>
          </p:cNvPicPr>
          <p:nvPr/>
        </p:nvPicPr>
        <p:blipFill>
          <a:blip r:embed="rId20" cstate="print">
            <a:clrChange>
              <a:clrFrom>
                <a:srgbClr val="000000"/>
              </a:clrFrom>
              <a:clrTo>
                <a:srgbClr val="000000">
                  <a:alpha val="0"/>
                </a:srgbClr>
              </a:clrTo>
            </a:clrChange>
          </a:blip>
          <a:srcRect/>
          <a:stretch>
            <a:fillRect/>
          </a:stretch>
        </p:blipFill>
        <p:spPr bwMode="auto">
          <a:xfrm>
            <a:off x="9169401" y="3573463"/>
            <a:ext cx="1344084" cy="342900"/>
          </a:xfrm>
          <a:prstGeom prst="rect">
            <a:avLst/>
          </a:prstGeom>
          <a:noFill/>
          <a:ln w="9525" algn="ctr">
            <a:noFill/>
            <a:miter lim="800000"/>
            <a:headEnd/>
            <a:tailEnd/>
          </a:ln>
        </p:spPr>
      </p:pic>
      <p:pic>
        <p:nvPicPr>
          <p:cNvPr id="147497" name="Picture 41"/>
          <p:cNvPicPr>
            <a:picLocks noChangeAspect="1" noChangeArrowheads="1"/>
          </p:cNvPicPr>
          <p:nvPr/>
        </p:nvPicPr>
        <p:blipFill>
          <a:blip r:embed="rId21" cstate="print"/>
          <a:srcRect/>
          <a:stretch>
            <a:fillRect/>
          </a:stretch>
        </p:blipFill>
        <p:spPr bwMode="auto">
          <a:xfrm>
            <a:off x="9935633" y="5084764"/>
            <a:ext cx="660400" cy="504825"/>
          </a:xfrm>
          <a:prstGeom prst="rect">
            <a:avLst/>
          </a:prstGeom>
          <a:noFill/>
          <a:ln w="9525" algn="ctr">
            <a:noFill/>
            <a:miter lim="800000"/>
            <a:headEnd/>
            <a:tailEnd/>
          </a:ln>
        </p:spPr>
      </p:pic>
      <p:pic>
        <p:nvPicPr>
          <p:cNvPr id="147498" name="Picture 42"/>
          <p:cNvPicPr>
            <a:picLocks noChangeAspect="1" noChangeArrowheads="1"/>
          </p:cNvPicPr>
          <p:nvPr/>
        </p:nvPicPr>
        <p:blipFill>
          <a:blip r:embed="rId22" cstate="print"/>
          <a:srcRect/>
          <a:stretch>
            <a:fillRect/>
          </a:stretch>
        </p:blipFill>
        <p:spPr bwMode="auto">
          <a:xfrm>
            <a:off x="8879417" y="5661025"/>
            <a:ext cx="1919816" cy="292100"/>
          </a:xfrm>
          <a:prstGeom prst="rect">
            <a:avLst/>
          </a:prstGeom>
          <a:noFill/>
          <a:ln w="9525" algn="ctr">
            <a:noFill/>
            <a:miter lim="800000"/>
            <a:headEnd/>
            <a:tailEnd/>
          </a:ln>
        </p:spPr>
      </p:pic>
      <p:pic>
        <p:nvPicPr>
          <p:cNvPr id="147499" name="Picture 43"/>
          <p:cNvPicPr>
            <a:picLocks noChangeAspect="1" noChangeArrowheads="1"/>
          </p:cNvPicPr>
          <p:nvPr/>
        </p:nvPicPr>
        <p:blipFill>
          <a:blip r:embed="rId23" cstate="print"/>
          <a:srcRect/>
          <a:stretch>
            <a:fillRect/>
          </a:stretch>
        </p:blipFill>
        <p:spPr bwMode="auto">
          <a:xfrm>
            <a:off x="10896601" y="5157788"/>
            <a:ext cx="596900" cy="457200"/>
          </a:xfrm>
          <a:prstGeom prst="rect">
            <a:avLst/>
          </a:prstGeom>
          <a:noFill/>
          <a:ln w="9525" algn="ctr">
            <a:noFill/>
            <a:miter lim="800000"/>
            <a:headEnd/>
            <a:tailEnd/>
          </a:ln>
        </p:spPr>
      </p:pic>
      <p:grpSp>
        <p:nvGrpSpPr>
          <p:cNvPr id="25" name="Групиране 24"/>
          <p:cNvGrpSpPr/>
          <p:nvPr/>
        </p:nvGrpSpPr>
        <p:grpSpPr>
          <a:xfrm>
            <a:off x="1176346" y="259644"/>
            <a:ext cx="9957322" cy="1187607"/>
            <a:chOff x="1176346" y="207130"/>
            <a:chExt cx="9957322" cy="1240121"/>
          </a:xfrm>
        </p:grpSpPr>
        <p:pic>
          <p:nvPicPr>
            <p:cNvPr id="26" name="Picture 6"/>
            <p:cNvPicPr>
              <a:picLocks noChangeAspect="1"/>
            </p:cNvPicPr>
            <p:nvPr/>
          </p:nvPicPr>
          <p:blipFill rotWithShape="1">
            <a:blip r:embed="rId2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27" name="Picture 8"/>
            <p:cNvPicPr>
              <a:picLocks noChangeAspect="1"/>
            </p:cNvPicPr>
            <p:nvPr/>
          </p:nvPicPr>
          <p:blipFill rotWithShape="1">
            <a:blip r:embed="rId2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28" name="Picture 9"/>
            <p:cNvPicPr>
              <a:picLocks noChangeAspect="1"/>
            </p:cNvPicPr>
            <p:nvPr/>
          </p:nvPicPr>
          <p:blipFill>
            <a:blip r:embed="rId2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29" name="Picture 7"/>
            <p:cNvPicPr>
              <a:picLocks noChangeAspect="1"/>
            </p:cNvPicPr>
            <p:nvPr/>
          </p:nvPicPr>
          <p:blipFill>
            <a:blip r:embed="rId2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47480"/>
                                        </p:tgtEl>
                                        <p:attrNameLst>
                                          <p:attrName>style.visibility</p:attrName>
                                        </p:attrNameLst>
                                      </p:cBhvr>
                                      <p:to>
                                        <p:strVal val="visible"/>
                                      </p:to>
                                    </p:set>
                                    <p:animEffect transition="in" filter="box(in)">
                                      <p:cBhvr>
                                        <p:cTn id="7" dur="2000"/>
                                        <p:tgtEl>
                                          <p:spTgt spid="147480"/>
                                        </p:tgtEl>
                                      </p:cBhvr>
                                    </p:animEffect>
                                  </p:childTnLst>
                                </p:cTn>
                              </p:par>
                              <p:par>
                                <p:cTn id="8" presetID="4" presetClass="entr" presetSubtype="16" fill="hold" nodeType="withEffect">
                                  <p:stCondLst>
                                    <p:cond delay="0"/>
                                  </p:stCondLst>
                                  <p:childTnLst>
                                    <p:set>
                                      <p:cBhvr>
                                        <p:cTn id="9" dur="1" fill="hold">
                                          <p:stCondLst>
                                            <p:cond delay="0"/>
                                          </p:stCondLst>
                                        </p:cTn>
                                        <p:tgtEl>
                                          <p:spTgt spid="147483"/>
                                        </p:tgtEl>
                                        <p:attrNameLst>
                                          <p:attrName>style.visibility</p:attrName>
                                        </p:attrNameLst>
                                      </p:cBhvr>
                                      <p:to>
                                        <p:strVal val="visible"/>
                                      </p:to>
                                    </p:set>
                                    <p:animEffect transition="in" filter="box(in)">
                                      <p:cBhvr>
                                        <p:cTn id="10" dur="2000"/>
                                        <p:tgtEl>
                                          <p:spTgt spid="147483"/>
                                        </p:tgtEl>
                                      </p:cBhvr>
                                    </p:animEffect>
                                  </p:childTnLst>
                                </p:cTn>
                              </p:par>
                              <p:par>
                                <p:cTn id="11" presetID="4" presetClass="entr" presetSubtype="16" fill="hold" nodeType="withEffect">
                                  <p:stCondLst>
                                    <p:cond delay="0"/>
                                  </p:stCondLst>
                                  <p:childTnLst>
                                    <p:set>
                                      <p:cBhvr>
                                        <p:cTn id="12" dur="1" fill="hold">
                                          <p:stCondLst>
                                            <p:cond delay="0"/>
                                          </p:stCondLst>
                                        </p:cTn>
                                        <p:tgtEl>
                                          <p:spTgt spid="147486"/>
                                        </p:tgtEl>
                                        <p:attrNameLst>
                                          <p:attrName>style.visibility</p:attrName>
                                        </p:attrNameLst>
                                      </p:cBhvr>
                                      <p:to>
                                        <p:strVal val="visible"/>
                                      </p:to>
                                    </p:set>
                                    <p:animEffect transition="in" filter="box(in)">
                                      <p:cBhvr>
                                        <p:cTn id="13" dur="2000"/>
                                        <p:tgtEl>
                                          <p:spTgt spid="147486"/>
                                        </p:tgtEl>
                                      </p:cBhvr>
                                    </p:animEffect>
                                  </p:childTnLst>
                                </p:cTn>
                              </p:par>
                              <p:par>
                                <p:cTn id="14" presetID="4" presetClass="entr" presetSubtype="16" fill="hold" nodeType="withEffect">
                                  <p:stCondLst>
                                    <p:cond delay="0"/>
                                  </p:stCondLst>
                                  <p:childTnLst>
                                    <p:set>
                                      <p:cBhvr>
                                        <p:cTn id="15" dur="1" fill="hold">
                                          <p:stCondLst>
                                            <p:cond delay="0"/>
                                          </p:stCondLst>
                                        </p:cTn>
                                        <p:tgtEl>
                                          <p:spTgt spid="147481"/>
                                        </p:tgtEl>
                                        <p:attrNameLst>
                                          <p:attrName>style.visibility</p:attrName>
                                        </p:attrNameLst>
                                      </p:cBhvr>
                                      <p:to>
                                        <p:strVal val="visible"/>
                                      </p:to>
                                    </p:set>
                                    <p:animEffect transition="in" filter="box(in)">
                                      <p:cBhvr>
                                        <p:cTn id="16" dur="2000"/>
                                        <p:tgtEl>
                                          <p:spTgt spid="147481"/>
                                        </p:tgtEl>
                                      </p:cBhvr>
                                    </p:animEffect>
                                  </p:childTnLst>
                                </p:cTn>
                              </p:par>
                              <p:par>
                                <p:cTn id="17" presetID="4" presetClass="entr" presetSubtype="16" fill="hold" nodeType="withEffect">
                                  <p:stCondLst>
                                    <p:cond delay="0"/>
                                  </p:stCondLst>
                                  <p:childTnLst>
                                    <p:set>
                                      <p:cBhvr>
                                        <p:cTn id="18" dur="1" fill="hold">
                                          <p:stCondLst>
                                            <p:cond delay="0"/>
                                          </p:stCondLst>
                                        </p:cTn>
                                        <p:tgtEl>
                                          <p:spTgt spid="147478"/>
                                        </p:tgtEl>
                                        <p:attrNameLst>
                                          <p:attrName>style.visibility</p:attrName>
                                        </p:attrNameLst>
                                      </p:cBhvr>
                                      <p:to>
                                        <p:strVal val="visible"/>
                                      </p:to>
                                    </p:set>
                                    <p:animEffect transition="in" filter="box(in)">
                                      <p:cBhvr>
                                        <p:cTn id="19" dur="2000"/>
                                        <p:tgtEl>
                                          <p:spTgt spid="147478"/>
                                        </p:tgtEl>
                                      </p:cBhvr>
                                    </p:animEffect>
                                  </p:childTnLst>
                                </p:cTn>
                              </p:par>
                              <p:par>
                                <p:cTn id="20" presetID="4" presetClass="entr" presetSubtype="16" fill="hold" nodeType="withEffect">
                                  <p:stCondLst>
                                    <p:cond delay="0"/>
                                  </p:stCondLst>
                                  <p:childTnLst>
                                    <p:set>
                                      <p:cBhvr>
                                        <p:cTn id="21" dur="1" fill="hold">
                                          <p:stCondLst>
                                            <p:cond delay="0"/>
                                          </p:stCondLst>
                                        </p:cTn>
                                        <p:tgtEl>
                                          <p:spTgt spid="147484"/>
                                        </p:tgtEl>
                                        <p:attrNameLst>
                                          <p:attrName>style.visibility</p:attrName>
                                        </p:attrNameLst>
                                      </p:cBhvr>
                                      <p:to>
                                        <p:strVal val="visible"/>
                                      </p:to>
                                    </p:set>
                                    <p:animEffect transition="in" filter="box(in)">
                                      <p:cBhvr>
                                        <p:cTn id="22" dur="2000"/>
                                        <p:tgtEl>
                                          <p:spTgt spid="147484"/>
                                        </p:tgtEl>
                                      </p:cBhvr>
                                    </p:animEffect>
                                  </p:childTnLst>
                                </p:cTn>
                              </p:par>
                              <p:par>
                                <p:cTn id="23" presetID="4" presetClass="entr" presetSubtype="16" fill="hold" nodeType="withEffect">
                                  <p:stCondLst>
                                    <p:cond delay="0"/>
                                  </p:stCondLst>
                                  <p:childTnLst>
                                    <p:set>
                                      <p:cBhvr>
                                        <p:cTn id="24" dur="1" fill="hold">
                                          <p:stCondLst>
                                            <p:cond delay="0"/>
                                          </p:stCondLst>
                                        </p:cTn>
                                        <p:tgtEl>
                                          <p:spTgt spid="147487"/>
                                        </p:tgtEl>
                                        <p:attrNameLst>
                                          <p:attrName>style.visibility</p:attrName>
                                        </p:attrNameLst>
                                      </p:cBhvr>
                                      <p:to>
                                        <p:strVal val="visible"/>
                                      </p:to>
                                    </p:set>
                                    <p:animEffect transition="in" filter="box(in)">
                                      <p:cBhvr>
                                        <p:cTn id="25" dur="2000"/>
                                        <p:tgtEl>
                                          <p:spTgt spid="147487"/>
                                        </p:tgtEl>
                                      </p:cBhvr>
                                    </p:animEffect>
                                  </p:childTnLst>
                                </p:cTn>
                              </p:par>
                              <p:par>
                                <p:cTn id="26" presetID="4" presetClass="entr" presetSubtype="16" fill="hold" nodeType="withEffect">
                                  <p:stCondLst>
                                    <p:cond delay="0"/>
                                  </p:stCondLst>
                                  <p:childTnLst>
                                    <p:set>
                                      <p:cBhvr>
                                        <p:cTn id="27" dur="1" fill="hold">
                                          <p:stCondLst>
                                            <p:cond delay="0"/>
                                          </p:stCondLst>
                                        </p:cTn>
                                        <p:tgtEl>
                                          <p:spTgt spid="147485"/>
                                        </p:tgtEl>
                                        <p:attrNameLst>
                                          <p:attrName>style.visibility</p:attrName>
                                        </p:attrNameLst>
                                      </p:cBhvr>
                                      <p:to>
                                        <p:strVal val="visible"/>
                                      </p:to>
                                    </p:set>
                                    <p:animEffect transition="in" filter="box(in)">
                                      <p:cBhvr>
                                        <p:cTn id="28" dur="2000"/>
                                        <p:tgtEl>
                                          <p:spTgt spid="147485"/>
                                        </p:tgtEl>
                                      </p:cBhvr>
                                    </p:animEffect>
                                  </p:childTnLst>
                                </p:cTn>
                              </p:par>
                              <p:par>
                                <p:cTn id="29" presetID="4" presetClass="entr" presetSubtype="16" fill="hold" nodeType="withEffect">
                                  <p:stCondLst>
                                    <p:cond delay="0"/>
                                  </p:stCondLst>
                                  <p:childTnLst>
                                    <p:set>
                                      <p:cBhvr>
                                        <p:cTn id="30" dur="1" fill="hold">
                                          <p:stCondLst>
                                            <p:cond delay="0"/>
                                          </p:stCondLst>
                                        </p:cTn>
                                        <p:tgtEl>
                                          <p:spTgt spid="147482"/>
                                        </p:tgtEl>
                                        <p:attrNameLst>
                                          <p:attrName>style.visibility</p:attrName>
                                        </p:attrNameLst>
                                      </p:cBhvr>
                                      <p:to>
                                        <p:strVal val="visible"/>
                                      </p:to>
                                    </p:set>
                                    <p:animEffect transition="in" filter="box(in)">
                                      <p:cBhvr>
                                        <p:cTn id="31" dur="2000"/>
                                        <p:tgtEl>
                                          <p:spTgt spid="147482"/>
                                        </p:tgtEl>
                                      </p:cBhvr>
                                    </p:animEffect>
                                  </p:childTnLst>
                                </p:cTn>
                              </p:par>
                              <p:par>
                                <p:cTn id="32" presetID="4" presetClass="entr" presetSubtype="16" fill="hold" nodeType="withEffect">
                                  <p:stCondLst>
                                    <p:cond delay="0"/>
                                  </p:stCondLst>
                                  <p:childTnLst>
                                    <p:set>
                                      <p:cBhvr>
                                        <p:cTn id="33" dur="1" fill="hold">
                                          <p:stCondLst>
                                            <p:cond delay="0"/>
                                          </p:stCondLst>
                                        </p:cTn>
                                        <p:tgtEl>
                                          <p:spTgt spid="147479"/>
                                        </p:tgtEl>
                                        <p:attrNameLst>
                                          <p:attrName>style.visibility</p:attrName>
                                        </p:attrNameLst>
                                      </p:cBhvr>
                                      <p:to>
                                        <p:strVal val="visible"/>
                                      </p:to>
                                    </p:set>
                                    <p:animEffect transition="in" filter="box(in)">
                                      <p:cBhvr>
                                        <p:cTn id="34" dur="2000"/>
                                        <p:tgtEl>
                                          <p:spTgt spid="147479"/>
                                        </p:tgtEl>
                                      </p:cBhvr>
                                    </p:animEffect>
                                  </p:childTnLst>
                                </p:cTn>
                              </p:par>
                              <p:par>
                                <p:cTn id="35" presetID="4" presetClass="entr" presetSubtype="16" fill="hold" nodeType="withEffect">
                                  <p:stCondLst>
                                    <p:cond delay="0"/>
                                  </p:stCondLst>
                                  <p:childTnLst>
                                    <p:set>
                                      <p:cBhvr>
                                        <p:cTn id="36" dur="1" fill="hold">
                                          <p:stCondLst>
                                            <p:cond delay="0"/>
                                          </p:stCondLst>
                                        </p:cTn>
                                        <p:tgtEl>
                                          <p:spTgt spid="147495"/>
                                        </p:tgtEl>
                                        <p:attrNameLst>
                                          <p:attrName>style.visibility</p:attrName>
                                        </p:attrNameLst>
                                      </p:cBhvr>
                                      <p:to>
                                        <p:strVal val="visible"/>
                                      </p:to>
                                    </p:set>
                                    <p:animEffect transition="in" filter="box(in)">
                                      <p:cBhvr>
                                        <p:cTn id="37" dur="2000"/>
                                        <p:tgtEl>
                                          <p:spTgt spid="147495"/>
                                        </p:tgtEl>
                                      </p:cBhvr>
                                    </p:animEffect>
                                  </p:childTnLst>
                                </p:cTn>
                              </p:par>
                              <p:par>
                                <p:cTn id="38" presetID="4" presetClass="entr" presetSubtype="16" fill="hold" nodeType="withEffect">
                                  <p:stCondLst>
                                    <p:cond delay="0"/>
                                  </p:stCondLst>
                                  <p:childTnLst>
                                    <p:set>
                                      <p:cBhvr>
                                        <p:cTn id="39" dur="1" fill="hold">
                                          <p:stCondLst>
                                            <p:cond delay="0"/>
                                          </p:stCondLst>
                                        </p:cTn>
                                        <p:tgtEl>
                                          <p:spTgt spid="147492"/>
                                        </p:tgtEl>
                                        <p:attrNameLst>
                                          <p:attrName>style.visibility</p:attrName>
                                        </p:attrNameLst>
                                      </p:cBhvr>
                                      <p:to>
                                        <p:strVal val="visible"/>
                                      </p:to>
                                    </p:set>
                                    <p:animEffect transition="in" filter="box(in)">
                                      <p:cBhvr>
                                        <p:cTn id="40" dur="2000"/>
                                        <p:tgtEl>
                                          <p:spTgt spid="147492"/>
                                        </p:tgtEl>
                                      </p:cBhvr>
                                    </p:animEffect>
                                  </p:childTnLst>
                                </p:cTn>
                              </p:par>
                              <p:par>
                                <p:cTn id="41" presetID="4" presetClass="entr" presetSubtype="16" fill="hold" nodeType="withEffect">
                                  <p:stCondLst>
                                    <p:cond delay="0"/>
                                  </p:stCondLst>
                                  <p:childTnLst>
                                    <p:set>
                                      <p:cBhvr>
                                        <p:cTn id="42" dur="1" fill="hold">
                                          <p:stCondLst>
                                            <p:cond delay="0"/>
                                          </p:stCondLst>
                                        </p:cTn>
                                        <p:tgtEl>
                                          <p:spTgt spid="147488"/>
                                        </p:tgtEl>
                                        <p:attrNameLst>
                                          <p:attrName>style.visibility</p:attrName>
                                        </p:attrNameLst>
                                      </p:cBhvr>
                                      <p:to>
                                        <p:strVal val="visible"/>
                                      </p:to>
                                    </p:set>
                                    <p:animEffect transition="in" filter="box(in)">
                                      <p:cBhvr>
                                        <p:cTn id="43" dur="2000"/>
                                        <p:tgtEl>
                                          <p:spTgt spid="147488"/>
                                        </p:tgtEl>
                                      </p:cBhvr>
                                    </p:animEffect>
                                  </p:childTnLst>
                                </p:cTn>
                              </p:par>
                              <p:par>
                                <p:cTn id="44" presetID="4" presetClass="entr" presetSubtype="16" fill="hold" nodeType="withEffect">
                                  <p:stCondLst>
                                    <p:cond delay="0"/>
                                  </p:stCondLst>
                                  <p:childTnLst>
                                    <p:set>
                                      <p:cBhvr>
                                        <p:cTn id="45" dur="1" fill="hold">
                                          <p:stCondLst>
                                            <p:cond delay="0"/>
                                          </p:stCondLst>
                                        </p:cTn>
                                        <p:tgtEl>
                                          <p:spTgt spid="147489"/>
                                        </p:tgtEl>
                                        <p:attrNameLst>
                                          <p:attrName>style.visibility</p:attrName>
                                        </p:attrNameLst>
                                      </p:cBhvr>
                                      <p:to>
                                        <p:strVal val="visible"/>
                                      </p:to>
                                    </p:set>
                                    <p:animEffect transition="in" filter="box(in)">
                                      <p:cBhvr>
                                        <p:cTn id="46" dur="2000"/>
                                        <p:tgtEl>
                                          <p:spTgt spid="147489"/>
                                        </p:tgtEl>
                                      </p:cBhvr>
                                    </p:animEffect>
                                  </p:childTnLst>
                                </p:cTn>
                              </p:par>
                              <p:par>
                                <p:cTn id="47" presetID="4" presetClass="entr" presetSubtype="16" fill="hold" nodeType="withEffect">
                                  <p:stCondLst>
                                    <p:cond delay="0"/>
                                  </p:stCondLst>
                                  <p:childTnLst>
                                    <p:set>
                                      <p:cBhvr>
                                        <p:cTn id="48" dur="1" fill="hold">
                                          <p:stCondLst>
                                            <p:cond delay="0"/>
                                          </p:stCondLst>
                                        </p:cTn>
                                        <p:tgtEl>
                                          <p:spTgt spid="147491"/>
                                        </p:tgtEl>
                                        <p:attrNameLst>
                                          <p:attrName>style.visibility</p:attrName>
                                        </p:attrNameLst>
                                      </p:cBhvr>
                                      <p:to>
                                        <p:strVal val="visible"/>
                                      </p:to>
                                    </p:set>
                                    <p:animEffect transition="in" filter="box(in)">
                                      <p:cBhvr>
                                        <p:cTn id="49" dur="2000"/>
                                        <p:tgtEl>
                                          <p:spTgt spid="147491"/>
                                        </p:tgtEl>
                                      </p:cBhvr>
                                    </p:animEffect>
                                  </p:childTnLst>
                                </p:cTn>
                              </p:par>
                              <p:par>
                                <p:cTn id="50" presetID="4" presetClass="entr" presetSubtype="16" fill="hold" nodeType="withEffect">
                                  <p:stCondLst>
                                    <p:cond delay="0"/>
                                  </p:stCondLst>
                                  <p:childTnLst>
                                    <p:set>
                                      <p:cBhvr>
                                        <p:cTn id="51" dur="1" fill="hold">
                                          <p:stCondLst>
                                            <p:cond delay="0"/>
                                          </p:stCondLst>
                                        </p:cTn>
                                        <p:tgtEl>
                                          <p:spTgt spid="147490"/>
                                        </p:tgtEl>
                                        <p:attrNameLst>
                                          <p:attrName>style.visibility</p:attrName>
                                        </p:attrNameLst>
                                      </p:cBhvr>
                                      <p:to>
                                        <p:strVal val="visible"/>
                                      </p:to>
                                    </p:set>
                                    <p:animEffect transition="in" filter="box(in)">
                                      <p:cBhvr>
                                        <p:cTn id="52" dur="2000"/>
                                        <p:tgtEl>
                                          <p:spTgt spid="147490"/>
                                        </p:tgtEl>
                                      </p:cBhvr>
                                    </p:animEffect>
                                  </p:childTnLst>
                                </p:cTn>
                              </p:par>
                              <p:par>
                                <p:cTn id="53" presetID="4" presetClass="entr" presetSubtype="16" fill="hold" nodeType="withEffect">
                                  <p:stCondLst>
                                    <p:cond delay="0"/>
                                  </p:stCondLst>
                                  <p:childTnLst>
                                    <p:set>
                                      <p:cBhvr>
                                        <p:cTn id="54" dur="1" fill="hold">
                                          <p:stCondLst>
                                            <p:cond delay="0"/>
                                          </p:stCondLst>
                                        </p:cTn>
                                        <p:tgtEl>
                                          <p:spTgt spid="147494"/>
                                        </p:tgtEl>
                                        <p:attrNameLst>
                                          <p:attrName>style.visibility</p:attrName>
                                        </p:attrNameLst>
                                      </p:cBhvr>
                                      <p:to>
                                        <p:strVal val="visible"/>
                                      </p:to>
                                    </p:set>
                                    <p:animEffect transition="in" filter="box(in)">
                                      <p:cBhvr>
                                        <p:cTn id="55" dur="2000"/>
                                        <p:tgtEl>
                                          <p:spTgt spid="147494"/>
                                        </p:tgtEl>
                                      </p:cBhvr>
                                    </p:animEffect>
                                  </p:childTnLst>
                                </p:cTn>
                              </p:par>
                              <p:par>
                                <p:cTn id="56" presetID="4" presetClass="entr" presetSubtype="16" fill="hold" nodeType="withEffect">
                                  <p:stCondLst>
                                    <p:cond delay="0"/>
                                  </p:stCondLst>
                                  <p:childTnLst>
                                    <p:set>
                                      <p:cBhvr>
                                        <p:cTn id="57" dur="1" fill="hold">
                                          <p:stCondLst>
                                            <p:cond delay="0"/>
                                          </p:stCondLst>
                                        </p:cTn>
                                        <p:tgtEl>
                                          <p:spTgt spid="147497"/>
                                        </p:tgtEl>
                                        <p:attrNameLst>
                                          <p:attrName>style.visibility</p:attrName>
                                        </p:attrNameLst>
                                      </p:cBhvr>
                                      <p:to>
                                        <p:strVal val="visible"/>
                                      </p:to>
                                    </p:set>
                                    <p:animEffect transition="in" filter="box(in)">
                                      <p:cBhvr>
                                        <p:cTn id="58" dur="2000"/>
                                        <p:tgtEl>
                                          <p:spTgt spid="147497"/>
                                        </p:tgtEl>
                                      </p:cBhvr>
                                    </p:animEffect>
                                  </p:childTnLst>
                                </p:cTn>
                              </p:par>
                              <p:par>
                                <p:cTn id="59" presetID="4" presetClass="entr" presetSubtype="16" fill="hold" nodeType="withEffect">
                                  <p:stCondLst>
                                    <p:cond delay="0"/>
                                  </p:stCondLst>
                                  <p:childTnLst>
                                    <p:set>
                                      <p:cBhvr>
                                        <p:cTn id="60" dur="1" fill="hold">
                                          <p:stCondLst>
                                            <p:cond delay="0"/>
                                          </p:stCondLst>
                                        </p:cTn>
                                        <p:tgtEl>
                                          <p:spTgt spid="147499"/>
                                        </p:tgtEl>
                                        <p:attrNameLst>
                                          <p:attrName>style.visibility</p:attrName>
                                        </p:attrNameLst>
                                      </p:cBhvr>
                                      <p:to>
                                        <p:strVal val="visible"/>
                                      </p:to>
                                    </p:set>
                                    <p:animEffect transition="in" filter="box(in)">
                                      <p:cBhvr>
                                        <p:cTn id="61" dur="2000"/>
                                        <p:tgtEl>
                                          <p:spTgt spid="147499"/>
                                        </p:tgtEl>
                                      </p:cBhvr>
                                    </p:animEffect>
                                  </p:childTnLst>
                                </p:cTn>
                              </p:par>
                              <p:par>
                                <p:cTn id="62" presetID="4" presetClass="entr" presetSubtype="16" fill="hold" nodeType="withEffect">
                                  <p:stCondLst>
                                    <p:cond delay="0"/>
                                  </p:stCondLst>
                                  <p:childTnLst>
                                    <p:set>
                                      <p:cBhvr>
                                        <p:cTn id="63" dur="1" fill="hold">
                                          <p:stCondLst>
                                            <p:cond delay="0"/>
                                          </p:stCondLst>
                                        </p:cTn>
                                        <p:tgtEl>
                                          <p:spTgt spid="147498"/>
                                        </p:tgtEl>
                                        <p:attrNameLst>
                                          <p:attrName>style.visibility</p:attrName>
                                        </p:attrNameLst>
                                      </p:cBhvr>
                                      <p:to>
                                        <p:strVal val="visible"/>
                                      </p:to>
                                    </p:set>
                                    <p:animEffect transition="in" filter="box(in)">
                                      <p:cBhvr>
                                        <p:cTn id="64" dur="2000"/>
                                        <p:tgtEl>
                                          <p:spTgt spid="147498"/>
                                        </p:tgtEl>
                                      </p:cBhvr>
                                    </p:animEffect>
                                  </p:childTnLst>
                                </p:cTn>
                              </p:par>
                            </p:childTnLst>
                          </p:cTn>
                        </p:par>
                      </p:childTnLst>
                    </p:cTn>
                  </p:par>
                  <p:par>
                    <p:cTn id="65" fill="hold">
                      <p:stCondLst>
                        <p:cond delay="indefinite"/>
                      </p:stCondLst>
                      <p:childTnLst>
                        <p:par>
                          <p:cTn id="66" fill="hold">
                            <p:stCondLst>
                              <p:cond delay="0"/>
                            </p:stCondLst>
                            <p:childTnLst>
                              <p:par>
                                <p:cTn id="67" presetID="4" presetClass="entr" presetSubtype="16" fill="hold" nodeType="clickEffect">
                                  <p:stCondLst>
                                    <p:cond delay="0"/>
                                  </p:stCondLst>
                                  <p:childTnLst>
                                    <p:set>
                                      <p:cBhvr>
                                        <p:cTn id="68" dur="1" fill="hold">
                                          <p:stCondLst>
                                            <p:cond delay="0"/>
                                          </p:stCondLst>
                                        </p:cTn>
                                        <p:tgtEl>
                                          <p:spTgt spid="147500"/>
                                        </p:tgtEl>
                                        <p:attrNameLst>
                                          <p:attrName>style.visibility</p:attrName>
                                        </p:attrNameLst>
                                      </p:cBhvr>
                                      <p:to>
                                        <p:strVal val="visible"/>
                                      </p:to>
                                    </p:set>
                                    <p:animEffect transition="in" filter="box(in)">
                                      <p:cBhvr>
                                        <p:cTn id="69" dur="500"/>
                                        <p:tgtEl>
                                          <p:spTgt spid="147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3490" name="Picture 2" descr="WinterNr5-360"/>
          <p:cNvPicPr>
            <a:picLocks noChangeAspect="1" noChangeArrowheads="1"/>
          </p:cNvPicPr>
          <p:nvPr/>
        </p:nvPicPr>
        <p:blipFill>
          <a:blip r:embed="rId3" cstate="print"/>
          <a:srcRect/>
          <a:stretch>
            <a:fillRect/>
          </a:stretch>
        </p:blipFill>
        <p:spPr bwMode="auto">
          <a:xfrm>
            <a:off x="1678517" y="1916114"/>
            <a:ext cx="8839200" cy="4287837"/>
          </a:xfrm>
          <a:prstGeom prst="rect">
            <a:avLst/>
          </a:prstGeom>
          <a:noFill/>
          <a:ln w="9525">
            <a:noFill/>
            <a:miter lim="800000"/>
            <a:headEnd/>
            <a:tailEnd/>
          </a:ln>
        </p:spPr>
      </p:pic>
      <p:grpSp>
        <p:nvGrpSpPr>
          <p:cNvPr id="3" name="Групиране 2"/>
          <p:cNvGrpSpPr/>
          <p:nvPr/>
        </p:nvGrpSpPr>
        <p:grpSpPr>
          <a:xfrm>
            <a:off x="1176346" y="259644"/>
            <a:ext cx="9957322" cy="1187607"/>
            <a:chOff x="1176346" y="207130"/>
            <a:chExt cx="9957322" cy="1240121"/>
          </a:xfrm>
        </p:grpSpPr>
        <p:pic>
          <p:nvPicPr>
            <p:cNvPr id="4"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5"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6"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slide(fromRight)">
                                      <p:cBhvr>
                                        <p:cTn id="7" dur="500"/>
                                        <p:tgtEl>
                                          <p:spTgt spid="63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p:txBody>
          <a:bodyPr/>
          <a:lstStyle/>
          <a:p>
            <a:pPr eaLnBrk="1" hangingPunct="1"/>
            <a:r>
              <a:rPr lang="es-ES" sz="4000" smtClean="0"/>
              <a:t>Market orientation</a:t>
            </a:r>
          </a:p>
        </p:txBody>
      </p:sp>
      <p:sp>
        <p:nvSpPr>
          <p:cNvPr id="1029" name="Rectangle 3"/>
          <p:cNvSpPr>
            <a:spLocks noGrp="1" noChangeArrowheads="1"/>
          </p:cNvSpPr>
          <p:nvPr>
            <p:ph type="body" sz="half" idx="1"/>
          </p:nvPr>
        </p:nvSpPr>
        <p:spPr>
          <a:xfrm>
            <a:off x="431800" y="2565401"/>
            <a:ext cx="5384800" cy="1800225"/>
          </a:xfrm>
        </p:spPr>
        <p:txBody>
          <a:bodyPr/>
          <a:lstStyle/>
          <a:p>
            <a:pPr eaLnBrk="1" hangingPunct="1">
              <a:buFontTx/>
              <a:buNone/>
            </a:pPr>
            <a:r>
              <a:rPr lang="es-ES" sz="2800" smtClean="0"/>
              <a:t>Expectation </a:t>
            </a:r>
          </a:p>
          <a:p>
            <a:pPr eaLnBrk="1" hangingPunct="1">
              <a:buFontTx/>
              <a:buNone/>
            </a:pPr>
            <a:r>
              <a:rPr lang="es-ES" sz="2800" smtClean="0"/>
              <a:t>	+ Satisfaction</a:t>
            </a:r>
          </a:p>
          <a:p>
            <a:pPr eaLnBrk="1" hangingPunct="1">
              <a:buFontTx/>
              <a:buNone/>
            </a:pPr>
            <a:r>
              <a:rPr lang="es-ES" sz="2800" smtClean="0"/>
              <a:t>		</a:t>
            </a:r>
            <a:r>
              <a:rPr lang="es-ES" sz="2800" b="1" smtClean="0"/>
              <a:t>= Quality</a:t>
            </a:r>
          </a:p>
        </p:txBody>
      </p:sp>
      <p:graphicFrame>
        <p:nvGraphicFramePr>
          <p:cNvPr id="1026" name="Object 4"/>
          <p:cNvGraphicFramePr>
            <a:graphicFrameLocks noChangeAspect="1"/>
          </p:cNvGraphicFramePr>
          <p:nvPr>
            <p:ph sz="quarter" idx="2"/>
          </p:nvPr>
        </p:nvGraphicFramePr>
        <p:xfrm>
          <a:off x="4944533" y="2492375"/>
          <a:ext cx="6705600" cy="3479800"/>
        </p:xfrm>
        <a:graphic>
          <a:graphicData uri="http://schemas.openxmlformats.org/presentationml/2006/ole">
            <p:oleObj spid="_x0000_s1026" name="Gráfico" r:id="rId4" imgW="7239000" imgH="5010302" progId="Excel.Chart.8">
              <p:embed/>
            </p:oleObj>
          </a:graphicData>
        </a:graphic>
      </p:graphicFrame>
      <p:graphicFrame>
        <p:nvGraphicFramePr>
          <p:cNvPr id="1027" name="Object 6"/>
          <p:cNvGraphicFramePr>
            <a:graphicFrameLocks noChangeAspect="1"/>
          </p:cNvGraphicFramePr>
          <p:nvPr>
            <p:ph sz="quarter" idx="3"/>
          </p:nvPr>
        </p:nvGraphicFramePr>
        <p:xfrm>
          <a:off x="719667" y="4365626"/>
          <a:ext cx="3744384" cy="1489075"/>
        </p:xfrm>
        <a:graphic>
          <a:graphicData uri="http://schemas.openxmlformats.org/presentationml/2006/ole">
            <p:oleObj spid="_x0000_s1027" name="Imagen" r:id="rId5" imgW="3628339" imgH="3700882" progId="StaticEnhancedMetafile">
              <p:embed/>
            </p:oleObj>
          </a:graphicData>
        </a:graphic>
      </p:graphicFrame>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6"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7"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14917" y="1557338"/>
            <a:ext cx="10972800" cy="720725"/>
          </a:xfrm>
        </p:spPr>
        <p:txBody>
          <a:bodyPr/>
          <a:lstStyle/>
          <a:p>
            <a:pPr eaLnBrk="1" hangingPunct="1"/>
            <a:r>
              <a:rPr lang="es-ES" sz="4000" smtClean="0"/>
              <a:t>Qualitool: virtual trust</a:t>
            </a:r>
          </a:p>
        </p:txBody>
      </p:sp>
      <p:sp>
        <p:nvSpPr>
          <p:cNvPr id="13315" name="Rectangle 3"/>
          <p:cNvSpPr>
            <a:spLocks noGrp="1" noChangeArrowheads="1"/>
          </p:cNvSpPr>
          <p:nvPr>
            <p:ph type="body" idx="1"/>
          </p:nvPr>
        </p:nvSpPr>
        <p:spPr>
          <a:xfrm>
            <a:off x="4271434" y="2781301"/>
            <a:ext cx="7310967" cy="3344863"/>
          </a:xfrm>
        </p:spPr>
        <p:txBody>
          <a:bodyPr/>
          <a:lstStyle/>
          <a:p>
            <a:pPr eaLnBrk="1" hangingPunct="1"/>
            <a:r>
              <a:rPr lang="es-ES" smtClean="0"/>
              <a:t>International transparency</a:t>
            </a:r>
          </a:p>
          <a:p>
            <a:pPr eaLnBrk="1" hangingPunct="1"/>
            <a:r>
              <a:rPr lang="es-ES" smtClean="0"/>
              <a:t>Self-evaluation</a:t>
            </a:r>
          </a:p>
          <a:p>
            <a:pPr lvl="1" eaLnBrk="1" hangingPunct="1">
              <a:buFontTx/>
              <a:buNone/>
            </a:pPr>
            <a:r>
              <a:rPr lang="es-ES" smtClean="0">
                <a:sym typeface="Wingdings" pitchFamily="2" charset="2"/>
              </a:rPr>
              <a:t> </a:t>
            </a:r>
            <a:r>
              <a:rPr lang="es-ES" smtClean="0"/>
              <a:t>External audit through    		national organisations</a:t>
            </a:r>
          </a:p>
          <a:p>
            <a:pPr eaLnBrk="1" hangingPunct="1"/>
            <a:r>
              <a:rPr lang="es-ES" smtClean="0"/>
              <a:t>Training</a:t>
            </a:r>
          </a:p>
          <a:p>
            <a:pPr eaLnBrk="1" hangingPunct="1"/>
            <a:r>
              <a:rPr lang="es-ES" smtClean="0"/>
              <a:t>Continuous improvement </a:t>
            </a:r>
          </a:p>
        </p:txBody>
      </p:sp>
      <p:pic>
        <p:nvPicPr>
          <p:cNvPr id="13316" name="Picture 25" descr="Imagen1"/>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516467" y="3141664"/>
            <a:ext cx="3450167" cy="2663825"/>
          </a:xfrm>
          <a:prstGeom prst="rect">
            <a:avLst/>
          </a:prstGeom>
          <a:noFill/>
          <a:ln w="9525">
            <a:noFill/>
            <a:miter lim="800000"/>
            <a:headEnd/>
            <a:tailEnd/>
          </a:ln>
        </p:spPr>
      </p:pic>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home ss"/>
          <p:cNvPicPr>
            <a:picLocks noChangeAspect="1" noChangeArrowheads="1"/>
          </p:cNvPicPr>
          <p:nvPr/>
        </p:nvPicPr>
        <p:blipFill>
          <a:blip r:embed="rId3" cstate="print"/>
          <a:srcRect/>
          <a:stretch>
            <a:fillRect/>
          </a:stretch>
        </p:blipFill>
        <p:spPr bwMode="auto">
          <a:xfrm>
            <a:off x="1295401" y="1916113"/>
            <a:ext cx="9599084" cy="3765550"/>
          </a:xfrm>
          <a:prstGeom prst="rect">
            <a:avLst/>
          </a:prstGeom>
          <a:noFill/>
          <a:ln w="9525">
            <a:noFill/>
            <a:miter lim="800000"/>
            <a:headEnd/>
            <a:tailEnd/>
          </a:ln>
        </p:spPr>
      </p:pic>
      <p:grpSp>
        <p:nvGrpSpPr>
          <p:cNvPr id="3" name="Групиране 2"/>
          <p:cNvGrpSpPr/>
          <p:nvPr/>
        </p:nvGrpSpPr>
        <p:grpSpPr>
          <a:xfrm>
            <a:off x="1176346" y="259644"/>
            <a:ext cx="9957322" cy="1187607"/>
            <a:chOff x="1176346" y="207130"/>
            <a:chExt cx="9957322" cy="1240121"/>
          </a:xfrm>
        </p:grpSpPr>
        <p:pic>
          <p:nvPicPr>
            <p:cNvPr id="4"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5"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6"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self-test ss"/>
          <p:cNvPicPr>
            <a:picLocks noChangeAspect="1" noChangeArrowheads="1"/>
          </p:cNvPicPr>
          <p:nvPr/>
        </p:nvPicPr>
        <p:blipFill>
          <a:blip r:embed="rId3" cstate="print"/>
          <a:srcRect r="-853" b="28075"/>
          <a:stretch>
            <a:fillRect/>
          </a:stretch>
        </p:blipFill>
        <p:spPr bwMode="auto">
          <a:xfrm>
            <a:off x="719667" y="1484313"/>
            <a:ext cx="10752667" cy="4465637"/>
          </a:xfrm>
          <a:prstGeom prst="rect">
            <a:avLst/>
          </a:prstGeom>
          <a:noFill/>
          <a:ln w="9525">
            <a:noFill/>
            <a:miter lim="800000"/>
            <a:headEnd/>
            <a:tailEnd/>
          </a:ln>
        </p:spPr>
      </p:pic>
      <p:grpSp>
        <p:nvGrpSpPr>
          <p:cNvPr id="3" name="Групиране 2"/>
          <p:cNvGrpSpPr/>
          <p:nvPr/>
        </p:nvGrpSpPr>
        <p:grpSpPr>
          <a:xfrm>
            <a:off x="1176346" y="259644"/>
            <a:ext cx="9957322" cy="1187607"/>
            <a:chOff x="1176346" y="207130"/>
            <a:chExt cx="9957322" cy="1240121"/>
          </a:xfrm>
        </p:grpSpPr>
        <p:pic>
          <p:nvPicPr>
            <p:cNvPr id="4"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5"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6"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descr="virtual training ss"/>
          <p:cNvPicPr>
            <a:picLocks noChangeAspect="1" noChangeArrowheads="1"/>
          </p:cNvPicPr>
          <p:nvPr/>
        </p:nvPicPr>
        <p:blipFill>
          <a:blip r:embed="rId3" cstate="print"/>
          <a:srcRect r="-615" b="30061"/>
          <a:stretch>
            <a:fillRect/>
          </a:stretch>
        </p:blipFill>
        <p:spPr bwMode="auto">
          <a:xfrm>
            <a:off x="912284" y="1484313"/>
            <a:ext cx="10176933" cy="4552950"/>
          </a:xfrm>
          <a:prstGeom prst="rect">
            <a:avLst/>
          </a:prstGeom>
          <a:noFill/>
          <a:ln w="9525">
            <a:noFill/>
            <a:miter lim="800000"/>
            <a:headEnd/>
            <a:tailEnd/>
          </a:ln>
        </p:spPr>
      </p:pic>
      <p:grpSp>
        <p:nvGrpSpPr>
          <p:cNvPr id="3" name="Групиране 2"/>
          <p:cNvGrpSpPr/>
          <p:nvPr/>
        </p:nvGrpSpPr>
        <p:grpSpPr>
          <a:xfrm>
            <a:off x="1176346" y="259644"/>
            <a:ext cx="9957322" cy="1187607"/>
            <a:chOff x="1176346" y="207130"/>
            <a:chExt cx="9957322" cy="1240121"/>
          </a:xfrm>
        </p:grpSpPr>
        <p:pic>
          <p:nvPicPr>
            <p:cNvPr id="4"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5"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6"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488017" y="1268414"/>
            <a:ext cx="9042400" cy="936625"/>
          </a:xfrm>
        </p:spPr>
        <p:txBody>
          <a:bodyPr/>
          <a:lstStyle/>
          <a:p>
            <a:pPr eaLnBrk="1" hangingPunct="1"/>
            <a:r>
              <a:rPr lang="en-GB" dirty="0" smtClean="0"/>
              <a:t>Trends  </a:t>
            </a:r>
            <a:r>
              <a:rPr lang="en-GB" dirty="0" smtClean="0"/>
              <a:t>2020</a:t>
            </a:r>
            <a:r>
              <a:rPr lang="en-GB" dirty="0" smtClean="0"/>
              <a:t>+</a:t>
            </a:r>
          </a:p>
        </p:txBody>
      </p:sp>
      <p:sp>
        <p:nvSpPr>
          <p:cNvPr id="119811" name="Rectangle 3"/>
          <p:cNvSpPr>
            <a:spLocks noGrp="1" noChangeArrowheads="1"/>
          </p:cNvSpPr>
          <p:nvPr>
            <p:ph type="body" idx="1"/>
          </p:nvPr>
        </p:nvSpPr>
        <p:spPr>
          <a:xfrm>
            <a:off x="624418" y="2349500"/>
            <a:ext cx="11135783" cy="3816350"/>
          </a:xfrm>
        </p:spPr>
        <p:txBody>
          <a:bodyPr>
            <a:normAutofit lnSpcReduction="10000"/>
          </a:bodyPr>
          <a:lstStyle/>
          <a:p>
            <a:pPr eaLnBrk="1" hangingPunct="1">
              <a:lnSpc>
                <a:spcPct val="95000"/>
              </a:lnSpc>
              <a:spcAft>
                <a:spcPct val="30000"/>
              </a:spcAft>
            </a:pPr>
            <a:r>
              <a:rPr lang="en-GB" sz="1800" b="1" smtClean="0">
                <a:solidFill>
                  <a:srgbClr val="A50021"/>
                </a:solidFill>
                <a:latin typeface="Arial Black" pitchFamily="34" charset="0"/>
              </a:rPr>
              <a:t>“LOHAS”</a:t>
            </a:r>
            <a:r>
              <a:rPr lang="en-GB" sz="1800" smtClean="0"/>
              <a:t> customers:  already more than </a:t>
            </a:r>
            <a:r>
              <a:rPr lang="en-GB" sz="1800" b="1" smtClean="0">
                <a:solidFill>
                  <a:srgbClr val="A50021"/>
                </a:solidFill>
              </a:rPr>
              <a:t>30%</a:t>
            </a:r>
            <a:r>
              <a:rPr lang="en-GB" sz="1800" smtClean="0"/>
              <a:t> </a:t>
            </a:r>
          </a:p>
          <a:p>
            <a:pPr eaLnBrk="1" hangingPunct="1">
              <a:lnSpc>
                <a:spcPct val="95000"/>
              </a:lnSpc>
              <a:spcAft>
                <a:spcPct val="30000"/>
              </a:spcAft>
            </a:pPr>
            <a:r>
              <a:rPr lang="en-GB" sz="1800" smtClean="0"/>
              <a:t>Domestic market prevails (&gt; 85-90%), but </a:t>
            </a:r>
            <a:r>
              <a:rPr lang="en-GB" sz="1800" b="1" smtClean="0">
                <a:solidFill>
                  <a:srgbClr val="A50021"/>
                </a:solidFill>
              </a:rPr>
              <a:t>high growth potential</a:t>
            </a:r>
            <a:r>
              <a:rPr lang="en-GB" sz="1800" smtClean="0"/>
              <a:t> for international demand</a:t>
            </a:r>
          </a:p>
          <a:p>
            <a:pPr eaLnBrk="1" hangingPunct="1">
              <a:lnSpc>
                <a:spcPct val="95000"/>
              </a:lnSpc>
              <a:spcAft>
                <a:spcPct val="30000"/>
              </a:spcAft>
            </a:pPr>
            <a:r>
              <a:rPr lang="en-GB" sz="1800" smtClean="0"/>
              <a:t>Changes of consumer behaviour: </a:t>
            </a:r>
            <a:r>
              <a:rPr lang="en-GB" sz="1800" b="1" i="1" smtClean="0">
                <a:solidFill>
                  <a:srgbClr val="A50021"/>
                </a:solidFill>
              </a:rPr>
              <a:t>core services, price sensitive</a:t>
            </a:r>
            <a:endParaRPr lang="en-GB" sz="1600" b="1" i="1" smtClean="0">
              <a:solidFill>
                <a:srgbClr val="A50021"/>
              </a:solidFill>
            </a:endParaRPr>
          </a:p>
          <a:p>
            <a:pPr eaLnBrk="1" hangingPunct="1">
              <a:lnSpc>
                <a:spcPct val="95000"/>
              </a:lnSpc>
              <a:spcAft>
                <a:spcPct val="30000"/>
              </a:spcAft>
            </a:pPr>
            <a:r>
              <a:rPr lang="en-GB" sz="1800" smtClean="0"/>
              <a:t>Individual packaging with high quality guarantee  </a:t>
            </a:r>
            <a:r>
              <a:rPr lang="en-GB" sz="1800" b="1" i="1" smtClean="0"/>
              <a:t>versus </a:t>
            </a:r>
            <a:r>
              <a:rPr lang="en-GB" sz="1800" b="1" smtClean="0"/>
              <a:t> </a:t>
            </a:r>
            <a:r>
              <a:rPr lang="en-GB" sz="1800" smtClean="0"/>
              <a:t> “All-Inclusive”</a:t>
            </a:r>
          </a:p>
          <a:p>
            <a:pPr eaLnBrk="1" hangingPunct="1">
              <a:lnSpc>
                <a:spcPct val="95000"/>
              </a:lnSpc>
              <a:spcAft>
                <a:spcPct val="30000"/>
              </a:spcAft>
            </a:pPr>
            <a:r>
              <a:rPr lang="en-GB" sz="1800" b="1" smtClean="0">
                <a:solidFill>
                  <a:srgbClr val="A50021"/>
                </a:solidFill>
              </a:rPr>
              <a:t>Virtual Trust</a:t>
            </a:r>
            <a:r>
              <a:rPr lang="en-GB" sz="1800" smtClean="0"/>
              <a:t> – Social Media substitute mouth-to-ear</a:t>
            </a:r>
          </a:p>
          <a:p>
            <a:pPr eaLnBrk="1" hangingPunct="1">
              <a:lnSpc>
                <a:spcPct val="95000"/>
              </a:lnSpc>
              <a:spcAft>
                <a:spcPct val="30000"/>
              </a:spcAft>
            </a:pPr>
            <a:r>
              <a:rPr lang="en-GB" sz="1800" b="1" smtClean="0">
                <a:solidFill>
                  <a:srgbClr val="A50021"/>
                </a:solidFill>
              </a:rPr>
              <a:t>Internet</a:t>
            </a:r>
            <a:r>
              <a:rPr lang="en-GB" sz="1800" b="1" smtClean="0"/>
              <a:t> </a:t>
            </a:r>
            <a:r>
              <a:rPr lang="en-GB" sz="1800" smtClean="0"/>
              <a:t>shifts the power from </a:t>
            </a:r>
            <a:br>
              <a:rPr lang="en-GB" sz="1800" smtClean="0"/>
            </a:br>
            <a:r>
              <a:rPr lang="en-GB" sz="1800" smtClean="0"/>
              <a:t>travel trade to the client</a:t>
            </a:r>
          </a:p>
          <a:p>
            <a:pPr eaLnBrk="1" hangingPunct="1">
              <a:lnSpc>
                <a:spcPct val="95000"/>
              </a:lnSpc>
              <a:spcAft>
                <a:spcPct val="30000"/>
              </a:spcAft>
            </a:pPr>
            <a:r>
              <a:rPr lang="en-GB" sz="1800" b="1" smtClean="0">
                <a:solidFill>
                  <a:srgbClr val="A50021"/>
                </a:solidFill>
              </a:rPr>
              <a:t>Mobile Internet + GPS</a:t>
            </a:r>
          </a:p>
          <a:p>
            <a:pPr eaLnBrk="1" hangingPunct="1">
              <a:lnSpc>
                <a:spcPct val="80000"/>
              </a:lnSpc>
              <a:spcAft>
                <a:spcPct val="30000"/>
              </a:spcAft>
            </a:pPr>
            <a:r>
              <a:rPr lang="en-GB" sz="1800" smtClean="0"/>
              <a:t>Experience Economy:  </a:t>
            </a:r>
            <a:r>
              <a:rPr lang="en-GB" sz="2000" b="1" i="1" smtClean="0">
                <a:solidFill>
                  <a:srgbClr val="A50021"/>
                </a:solidFill>
                <a:latin typeface="Arial Black" pitchFamily="34" charset="0"/>
              </a:rPr>
              <a:t>“tell a story”</a:t>
            </a:r>
            <a:r>
              <a:rPr lang="en-GB" sz="2000" smtClean="0">
                <a:latin typeface="Arial Black" pitchFamily="34" charset="0"/>
              </a:rPr>
              <a:t> </a:t>
            </a:r>
          </a:p>
        </p:txBody>
      </p:sp>
      <p:pic>
        <p:nvPicPr>
          <p:cNvPr id="119813" name="Picture 5"/>
          <p:cNvPicPr>
            <a:picLocks noChangeAspect="1" noChangeArrowheads="1"/>
          </p:cNvPicPr>
          <p:nvPr/>
        </p:nvPicPr>
        <p:blipFill>
          <a:blip r:embed="rId3" cstate="print"/>
          <a:srcRect/>
          <a:stretch>
            <a:fillRect/>
          </a:stretch>
        </p:blipFill>
        <p:spPr bwMode="auto">
          <a:xfrm>
            <a:off x="9264651" y="4221164"/>
            <a:ext cx="1919816" cy="541337"/>
          </a:xfrm>
          <a:prstGeom prst="rect">
            <a:avLst/>
          </a:prstGeom>
          <a:noFill/>
          <a:ln w="9525" algn="ctr">
            <a:noFill/>
            <a:miter lim="800000"/>
            <a:headEnd/>
            <a:tailEnd/>
          </a:ln>
        </p:spPr>
      </p:pic>
      <p:pic>
        <p:nvPicPr>
          <p:cNvPr id="119814" name="Picture 6"/>
          <p:cNvPicPr>
            <a:picLocks noChangeAspect="1" noChangeArrowheads="1"/>
          </p:cNvPicPr>
          <p:nvPr/>
        </p:nvPicPr>
        <p:blipFill>
          <a:blip r:embed="rId4" cstate="print"/>
          <a:srcRect/>
          <a:stretch>
            <a:fillRect/>
          </a:stretch>
        </p:blipFill>
        <p:spPr bwMode="auto">
          <a:xfrm>
            <a:off x="8976784" y="5516563"/>
            <a:ext cx="2207683" cy="500062"/>
          </a:xfrm>
          <a:prstGeom prst="rect">
            <a:avLst/>
          </a:prstGeom>
          <a:noFill/>
          <a:ln w="9525" algn="ctr">
            <a:noFill/>
            <a:miter lim="800000"/>
            <a:headEnd/>
            <a:tailEnd/>
          </a:ln>
        </p:spPr>
      </p:pic>
      <p:pic>
        <p:nvPicPr>
          <p:cNvPr id="17414" name="Picture 8"/>
          <p:cNvPicPr>
            <a:picLocks noChangeAspect="1" noChangeArrowheads="1"/>
          </p:cNvPicPr>
          <p:nvPr/>
        </p:nvPicPr>
        <p:blipFill>
          <a:blip r:embed="rId5"/>
          <a:srcRect/>
          <a:stretch>
            <a:fillRect/>
          </a:stretch>
        </p:blipFill>
        <p:spPr bwMode="auto">
          <a:xfrm>
            <a:off x="6089651" y="3424239"/>
            <a:ext cx="12700" cy="9525"/>
          </a:xfrm>
          <a:prstGeom prst="rect">
            <a:avLst/>
          </a:prstGeom>
          <a:noFill/>
          <a:ln w="9525" algn="ctr">
            <a:noFill/>
            <a:miter lim="800000"/>
            <a:headEnd/>
            <a:tailEnd/>
          </a:ln>
        </p:spPr>
      </p:pic>
      <p:pic>
        <p:nvPicPr>
          <p:cNvPr id="17415" name="Picture 9"/>
          <p:cNvPicPr>
            <a:picLocks noChangeAspect="1" noChangeArrowheads="1"/>
          </p:cNvPicPr>
          <p:nvPr/>
        </p:nvPicPr>
        <p:blipFill>
          <a:blip r:embed="rId5"/>
          <a:srcRect/>
          <a:stretch>
            <a:fillRect/>
          </a:stretch>
        </p:blipFill>
        <p:spPr bwMode="auto">
          <a:xfrm>
            <a:off x="6089651" y="3424239"/>
            <a:ext cx="12700" cy="9525"/>
          </a:xfrm>
          <a:prstGeom prst="rect">
            <a:avLst/>
          </a:prstGeom>
          <a:noFill/>
          <a:ln w="9525" algn="ctr">
            <a:noFill/>
            <a:miter lim="800000"/>
            <a:headEnd/>
            <a:tailEnd/>
          </a:ln>
        </p:spPr>
      </p:pic>
      <p:pic>
        <p:nvPicPr>
          <p:cNvPr id="17416" name="Picture 10"/>
          <p:cNvPicPr>
            <a:picLocks noChangeAspect="1" noChangeArrowheads="1"/>
          </p:cNvPicPr>
          <p:nvPr/>
        </p:nvPicPr>
        <p:blipFill>
          <a:blip r:embed="rId5"/>
          <a:srcRect/>
          <a:stretch>
            <a:fillRect/>
          </a:stretch>
        </p:blipFill>
        <p:spPr bwMode="auto">
          <a:xfrm>
            <a:off x="6089651" y="3424239"/>
            <a:ext cx="12700" cy="9525"/>
          </a:xfrm>
          <a:prstGeom prst="rect">
            <a:avLst/>
          </a:prstGeom>
          <a:noFill/>
          <a:ln w="9525" algn="ctr">
            <a:noFill/>
            <a:miter lim="800000"/>
            <a:headEnd/>
            <a:tailEnd/>
          </a:ln>
        </p:spPr>
      </p:pic>
      <p:pic>
        <p:nvPicPr>
          <p:cNvPr id="17417" name="Picture 11"/>
          <p:cNvPicPr>
            <a:picLocks noChangeAspect="1" noChangeArrowheads="1"/>
          </p:cNvPicPr>
          <p:nvPr/>
        </p:nvPicPr>
        <p:blipFill>
          <a:blip r:embed="rId5"/>
          <a:srcRect/>
          <a:stretch>
            <a:fillRect/>
          </a:stretch>
        </p:blipFill>
        <p:spPr bwMode="auto">
          <a:xfrm>
            <a:off x="6089651" y="3424239"/>
            <a:ext cx="12700" cy="9525"/>
          </a:xfrm>
          <a:prstGeom prst="rect">
            <a:avLst/>
          </a:prstGeom>
          <a:noFill/>
          <a:ln w="9525" algn="ctr">
            <a:noFill/>
            <a:miter lim="800000"/>
            <a:headEnd/>
            <a:tailEnd/>
          </a:ln>
        </p:spPr>
      </p:pic>
      <p:pic>
        <p:nvPicPr>
          <p:cNvPr id="119822" name="Picture 14"/>
          <p:cNvPicPr>
            <a:picLocks noChangeAspect="1" noChangeArrowheads="1"/>
          </p:cNvPicPr>
          <p:nvPr/>
        </p:nvPicPr>
        <p:blipFill>
          <a:blip r:embed="rId6" cstate="print">
            <a:clrChange>
              <a:clrFrom>
                <a:srgbClr val="000000"/>
              </a:clrFrom>
              <a:clrTo>
                <a:srgbClr val="000000">
                  <a:alpha val="0"/>
                </a:srgbClr>
              </a:clrTo>
            </a:clrChange>
          </a:blip>
          <a:srcRect/>
          <a:stretch>
            <a:fillRect/>
          </a:stretch>
        </p:blipFill>
        <p:spPr bwMode="auto">
          <a:xfrm>
            <a:off x="9169401" y="4797426"/>
            <a:ext cx="2038351" cy="771525"/>
          </a:xfrm>
          <a:prstGeom prst="rect">
            <a:avLst/>
          </a:prstGeom>
          <a:noFill/>
          <a:ln w="9525" algn="ctr">
            <a:noFill/>
            <a:miter lim="800000"/>
            <a:headEnd/>
            <a:tailEnd/>
          </a:ln>
        </p:spPr>
      </p:pic>
      <p:pic>
        <p:nvPicPr>
          <p:cNvPr id="119826" name="Picture 18"/>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6959600" y="4508500"/>
            <a:ext cx="2015067" cy="762000"/>
          </a:xfrm>
          <a:prstGeom prst="rect">
            <a:avLst/>
          </a:prstGeom>
          <a:noFill/>
          <a:ln w="9525" algn="ctr">
            <a:noFill/>
            <a:miter lim="800000"/>
            <a:headEnd/>
            <a:tailEnd/>
          </a:ln>
        </p:spPr>
      </p:pic>
      <p:pic>
        <p:nvPicPr>
          <p:cNvPr id="119827" name="Picture 19"/>
          <p:cNvPicPr>
            <a:picLocks noChangeAspect="1" noChangeArrowheads="1"/>
          </p:cNvPicPr>
          <p:nvPr/>
        </p:nvPicPr>
        <p:blipFill>
          <a:blip r:embed="rId8" cstate="print">
            <a:clrChange>
              <a:clrFrom>
                <a:srgbClr val="F1F7E9"/>
              </a:clrFrom>
              <a:clrTo>
                <a:srgbClr val="F1F7E9">
                  <a:alpha val="0"/>
                </a:srgbClr>
              </a:clrTo>
            </a:clrChange>
          </a:blip>
          <a:srcRect/>
          <a:stretch>
            <a:fillRect/>
          </a:stretch>
        </p:blipFill>
        <p:spPr bwMode="auto">
          <a:xfrm>
            <a:off x="5615518" y="4652964"/>
            <a:ext cx="1441449" cy="446087"/>
          </a:xfrm>
          <a:prstGeom prst="rect">
            <a:avLst/>
          </a:prstGeom>
          <a:noFill/>
          <a:ln w="9525" algn="ctr">
            <a:noFill/>
            <a:miter lim="800000"/>
            <a:headEnd/>
            <a:tailEnd/>
          </a:ln>
        </p:spPr>
      </p:pic>
      <p:pic>
        <p:nvPicPr>
          <p:cNvPr id="119829" name="Picture 21"/>
          <p:cNvPicPr>
            <a:picLocks noChangeAspect="1" noChangeArrowheads="1"/>
          </p:cNvPicPr>
          <p:nvPr/>
        </p:nvPicPr>
        <p:blipFill>
          <a:blip r:embed="rId9" cstate="print">
            <a:clrChange>
              <a:clrFrom>
                <a:srgbClr val="000000"/>
              </a:clrFrom>
              <a:clrTo>
                <a:srgbClr val="000000">
                  <a:alpha val="0"/>
                </a:srgbClr>
              </a:clrTo>
            </a:clrChange>
          </a:blip>
          <a:srcRect/>
          <a:stretch>
            <a:fillRect/>
          </a:stretch>
        </p:blipFill>
        <p:spPr bwMode="auto">
          <a:xfrm>
            <a:off x="4656667" y="5013325"/>
            <a:ext cx="863600" cy="647700"/>
          </a:xfrm>
          <a:prstGeom prst="rect">
            <a:avLst/>
          </a:prstGeom>
          <a:noFill/>
          <a:ln w="9525" algn="ctr">
            <a:noFill/>
            <a:miter lim="800000"/>
            <a:headEnd/>
            <a:tailEnd/>
          </a:ln>
        </p:spPr>
      </p:pic>
      <p:pic>
        <p:nvPicPr>
          <p:cNvPr id="119830" name="Picture 22"/>
          <p:cNvPicPr>
            <a:picLocks noChangeAspect="1" noChangeArrowheads="1"/>
          </p:cNvPicPr>
          <p:nvPr/>
        </p:nvPicPr>
        <p:blipFill>
          <a:blip r:embed="rId10" cstate="print"/>
          <a:srcRect/>
          <a:stretch>
            <a:fillRect/>
          </a:stretch>
        </p:blipFill>
        <p:spPr bwMode="auto">
          <a:xfrm>
            <a:off x="5619751" y="2000251"/>
            <a:ext cx="6144683" cy="4208463"/>
          </a:xfrm>
          <a:prstGeom prst="rect">
            <a:avLst/>
          </a:prstGeom>
          <a:noFill/>
          <a:ln w="9525" algn="ctr">
            <a:noFill/>
            <a:miter lim="800000"/>
            <a:headEnd/>
            <a:tailEnd/>
          </a:ln>
        </p:spPr>
      </p:pic>
      <p:grpSp>
        <p:nvGrpSpPr>
          <p:cNvPr id="15" name="Групиране 14"/>
          <p:cNvGrpSpPr/>
          <p:nvPr/>
        </p:nvGrpSpPr>
        <p:grpSpPr>
          <a:xfrm>
            <a:off x="1176346" y="259644"/>
            <a:ext cx="9957322" cy="1187607"/>
            <a:chOff x="1176346" y="207130"/>
            <a:chExt cx="9957322" cy="1240121"/>
          </a:xfrm>
        </p:grpSpPr>
        <p:pic>
          <p:nvPicPr>
            <p:cNvPr id="16" name="Picture 6"/>
            <p:cNvPicPr>
              <a:picLocks noChangeAspect="1"/>
            </p:cNvPicPr>
            <p:nvPr/>
          </p:nvPicPr>
          <p:blipFill rotWithShape="1">
            <a:blip r:embed="rId11"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17" name="Picture 8"/>
            <p:cNvPicPr>
              <a:picLocks noChangeAspect="1"/>
            </p:cNvPicPr>
            <p:nvPr/>
          </p:nvPicPr>
          <p:blipFill rotWithShape="1">
            <a:blip r:embed="rId12"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18" name="Picture 9"/>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9" name="Picture 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9811">
                                            <p:txEl>
                                              <p:pRg st="1" end="1"/>
                                            </p:txEl>
                                          </p:spTgt>
                                        </p:tgtEl>
                                        <p:attrNameLst>
                                          <p:attrName>style.visibility</p:attrName>
                                        </p:attrNameLst>
                                      </p:cBhvr>
                                      <p:to>
                                        <p:strVal val="visible"/>
                                      </p:to>
                                    </p:set>
                                    <p:animEffect transition="in" filter="box(in)">
                                      <p:cBhvr>
                                        <p:cTn id="7" dur="500"/>
                                        <p:tgtEl>
                                          <p:spTgt spid="1198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19811">
                                            <p:txEl>
                                              <p:pRg st="2" end="2"/>
                                            </p:txEl>
                                          </p:spTgt>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19811">
                                            <p:txEl>
                                              <p:pRg st="3" end="3"/>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19811">
                                            <p:txEl>
                                              <p:pRg st="4" end="4"/>
                                            </p:txEl>
                                          </p:spTgt>
                                        </p:tgtEl>
                                        <p:attrNameLst>
                                          <p:attrName>style.visibility</p:attrName>
                                        </p:attrNameLst>
                                      </p:cBhvr>
                                      <p:to>
                                        <p:strVal val="visible"/>
                                      </p:to>
                                    </p:set>
                                  </p:childTnLst>
                                </p:cTn>
                              </p:par>
                              <p:par>
                                <p:cTn id="18" presetID="4" presetClass="entr" presetSubtype="16" fill="hold" nodeType="withEffect">
                                  <p:stCondLst>
                                    <p:cond delay="0"/>
                                  </p:stCondLst>
                                  <p:childTnLst>
                                    <p:set>
                                      <p:cBhvr>
                                        <p:cTn id="19" dur="1" fill="hold">
                                          <p:stCondLst>
                                            <p:cond delay="0"/>
                                          </p:stCondLst>
                                        </p:cTn>
                                        <p:tgtEl>
                                          <p:spTgt spid="119813"/>
                                        </p:tgtEl>
                                        <p:attrNameLst>
                                          <p:attrName>style.visibility</p:attrName>
                                        </p:attrNameLst>
                                      </p:cBhvr>
                                      <p:to>
                                        <p:strVal val="visible"/>
                                      </p:to>
                                    </p:set>
                                    <p:animEffect transition="in" filter="box(in)">
                                      <p:cBhvr>
                                        <p:cTn id="20" dur="500"/>
                                        <p:tgtEl>
                                          <p:spTgt spid="119813"/>
                                        </p:tgtEl>
                                      </p:cBhvr>
                                    </p:animEffect>
                                  </p:childTnLst>
                                </p:cTn>
                              </p:par>
                              <p:par>
                                <p:cTn id="21" presetID="4" presetClass="entr" presetSubtype="16" fill="hold" nodeType="withEffect">
                                  <p:stCondLst>
                                    <p:cond delay="0"/>
                                  </p:stCondLst>
                                  <p:childTnLst>
                                    <p:set>
                                      <p:cBhvr>
                                        <p:cTn id="22" dur="1" fill="hold">
                                          <p:stCondLst>
                                            <p:cond delay="0"/>
                                          </p:stCondLst>
                                        </p:cTn>
                                        <p:tgtEl>
                                          <p:spTgt spid="119814"/>
                                        </p:tgtEl>
                                        <p:attrNameLst>
                                          <p:attrName>style.visibility</p:attrName>
                                        </p:attrNameLst>
                                      </p:cBhvr>
                                      <p:to>
                                        <p:strVal val="visible"/>
                                      </p:to>
                                    </p:set>
                                    <p:animEffect transition="in" filter="box(in)">
                                      <p:cBhvr>
                                        <p:cTn id="23" dur="500"/>
                                        <p:tgtEl>
                                          <p:spTgt spid="119814"/>
                                        </p:tgtEl>
                                      </p:cBhvr>
                                    </p:animEffect>
                                  </p:childTnLst>
                                </p:cTn>
                              </p:par>
                              <p:par>
                                <p:cTn id="24" presetID="1" presetClass="entr" presetSubtype="0" fill="hold" nodeType="withEffect">
                                  <p:stCondLst>
                                    <p:cond delay="0"/>
                                  </p:stCondLst>
                                  <p:childTnLst>
                                    <p:set>
                                      <p:cBhvr>
                                        <p:cTn id="25" dur="1" fill="hold">
                                          <p:stCondLst>
                                            <p:cond delay="0"/>
                                          </p:stCondLst>
                                        </p:cTn>
                                        <p:tgtEl>
                                          <p:spTgt spid="11982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19811">
                                            <p:txEl>
                                              <p:pRg st="5" end="5"/>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1982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19826"/>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19811">
                                            <p:txEl>
                                              <p:pRg st="6" end="6"/>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19829"/>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19830"/>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xit" presetSubtype="0" fill="hold" nodeType="clickEffect">
                                  <p:stCondLst>
                                    <p:cond delay="0"/>
                                  </p:stCondLst>
                                  <p:childTnLst>
                                    <p:set>
                                      <p:cBhvr>
                                        <p:cTn id="47" dur="1" fill="hold">
                                          <p:stCondLst>
                                            <p:cond delay="0"/>
                                          </p:stCondLst>
                                        </p:cTn>
                                        <p:tgtEl>
                                          <p:spTgt spid="119830"/>
                                        </p:tgtEl>
                                        <p:attrNameLst>
                                          <p:attrName>style.visibility</p:attrName>
                                        </p:attrNameLst>
                                      </p:cBhvr>
                                      <p:to>
                                        <p:strVal val="hidden"/>
                                      </p:to>
                                    </p:set>
                                  </p:childTnLst>
                                </p:cTn>
                              </p:par>
                              <p:par>
                                <p:cTn id="48" presetID="1" presetClass="entr" presetSubtype="0" fill="hold" grpId="0" nodeType="withEffect">
                                  <p:stCondLst>
                                    <p:cond delay="0"/>
                                  </p:stCondLst>
                                  <p:childTnLst>
                                    <p:set>
                                      <p:cBhvr>
                                        <p:cTn id="49" dur="1" fill="hold">
                                          <p:stCondLst>
                                            <p:cond delay="0"/>
                                          </p:stCondLst>
                                        </p:cTn>
                                        <p:tgtEl>
                                          <p:spTgt spid="11981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69"/>
          <p:cNvPicPr>
            <a:picLocks noChangeAspect="1" noChangeArrowheads="1"/>
          </p:cNvPicPr>
          <p:nvPr/>
        </p:nvPicPr>
        <p:blipFill>
          <a:blip r:embed="rId3" cstate="print"/>
          <a:srcRect/>
          <a:stretch>
            <a:fillRect/>
          </a:stretch>
        </p:blipFill>
        <p:spPr bwMode="auto">
          <a:xfrm>
            <a:off x="6671733" y="1412875"/>
            <a:ext cx="5181600" cy="3841750"/>
          </a:xfrm>
          <a:prstGeom prst="rect">
            <a:avLst/>
          </a:prstGeom>
          <a:noFill/>
          <a:ln w="9525" algn="ctr">
            <a:solidFill>
              <a:schemeClr val="tx1"/>
            </a:solidFill>
            <a:miter lim="800000"/>
            <a:headEnd/>
            <a:tailEnd/>
          </a:ln>
          <a:effectLst>
            <a:outerShdw dist="107763" dir="2700000" algn="ctr" rotWithShape="0">
              <a:schemeClr val="bg2">
                <a:alpha val="50000"/>
              </a:schemeClr>
            </a:outerShdw>
          </a:effectLst>
        </p:spPr>
      </p:pic>
      <p:pic>
        <p:nvPicPr>
          <p:cNvPr id="18435" name="Picture 5" descr="hr 036"/>
          <p:cNvPicPr>
            <a:picLocks noChangeAspect="1" noChangeArrowheads="1"/>
          </p:cNvPicPr>
          <p:nvPr/>
        </p:nvPicPr>
        <p:blipFill>
          <a:blip r:embed="rId4" cstate="print"/>
          <a:srcRect/>
          <a:stretch>
            <a:fillRect/>
          </a:stretch>
        </p:blipFill>
        <p:spPr bwMode="auto">
          <a:xfrm>
            <a:off x="814917" y="2924176"/>
            <a:ext cx="5664200" cy="3186113"/>
          </a:xfrm>
          <a:prstGeom prst="rect">
            <a:avLst/>
          </a:prstGeom>
          <a:noFill/>
          <a:ln w="9525">
            <a:noFill/>
            <a:miter lim="800000"/>
            <a:headEnd/>
            <a:tailEnd/>
          </a:ln>
        </p:spPr>
      </p:pic>
      <p:sp>
        <p:nvSpPr>
          <p:cNvPr id="5" name="4 CuadroTexto"/>
          <p:cNvSpPr txBox="1"/>
          <p:nvPr/>
        </p:nvSpPr>
        <p:spPr>
          <a:xfrm>
            <a:off x="666751" y="1571625"/>
            <a:ext cx="5238749" cy="769938"/>
          </a:xfrm>
          <a:prstGeom prst="rect">
            <a:avLst/>
          </a:prstGeom>
          <a:noFill/>
        </p:spPr>
        <p:txBody>
          <a:bodyPr>
            <a:spAutoFit/>
          </a:bodyPr>
          <a:lstStyle/>
          <a:p>
            <a:pPr>
              <a:defRPr/>
            </a:pPr>
            <a:r>
              <a:rPr lang="es-ES" sz="4400" b="1" dirty="0">
                <a:solidFill>
                  <a:srgbClr val="A50021"/>
                </a:solidFill>
                <a:latin typeface="+mj-lt"/>
              </a:rPr>
              <a:t>So </a:t>
            </a:r>
            <a:r>
              <a:rPr lang="es-ES" sz="4400" b="1" dirty="0" err="1">
                <a:solidFill>
                  <a:srgbClr val="A50021"/>
                </a:solidFill>
                <a:latin typeface="+mj-lt"/>
              </a:rPr>
              <a:t>what</a:t>
            </a:r>
            <a:r>
              <a:rPr lang="es-ES" sz="4400" b="1" dirty="0">
                <a:solidFill>
                  <a:srgbClr val="A50021"/>
                </a:solidFill>
                <a:latin typeface="+mj-lt"/>
              </a:rPr>
              <a:t>?</a:t>
            </a:r>
          </a:p>
        </p:txBody>
      </p:sp>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6"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additive="base">
                                        <p:cTn id="7" dur="500" fill="hold"/>
                                        <p:tgtEl>
                                          <p:spTgt spid="70658"/>
                                        </p:tgtEl>
                                        <p:attrNameLst>
                                          <p:attrName>ppt_x</p:attrName>
                                        </p:attrNameLst>
                                      </p:cBhvr>
                                      <p:tavLst>
                                        <p:tav tm="0">
                                          <p:val>
                                            <p:strVal val="#ppt_x"/>
                                          </p:val>
                                        </p:tav>
                                        <p:tav tm="100000">
                                          <p:val>
                                            <p:strVal val="#ppt_x"/>
                                          </p:val>
                                        </p:tav>
                                      </p:tavLst>
                                    </p:anim>
                                    <p:anim calcmode="lin" valueType="num">
                                      <p:cBhvr additive="base">
                                        <p:cTn id="8" dur="500" fill="hold"/>
                                        <p:tgtEl>
                                          <p:spTgt spid="706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19667" y="1341438"/>
            <a:ext cx="10771717" cy="1143000"/>
          </a:xfrm>
        </p:spPr>
        <p:txBody>
          <a:bodyPr/>
          <a:lstStyle/>
          <a:p>
            <a:pPr eaLnBrk="1" hangingPunct="1"/>
            <a:r>
              <a:rPr lang="es-ES" sz="4000" smtClean="0"/>
              <a:t>The “Heidi”-understanding</a:t>
            </a:r>
          </a:p>
        </p:txBody>
      </p:sp>
      <p:sp>
        <p:nvSpPr>
          <p:cNvPr id="19459" name="Rectangle 3"/>
          <p:cNvSpPr>
            <a:spLocks noGrp="1" noChangeArrowheads="1"/>
          </p:cNvSpPr>
          <p:nvPr>
            <p:ph type="body" sz="half" idx="2"/>
          </p:nvPr>
        </p:nvSpPr>
        <p:spPr>
          <a:xfrm>
            <a:off x="5334000" y="2492376"/>
            <a:ext cx="6521451" cy="3744913"/>
          </a:xfrm>
        </p:spPr>
        <p:txBody>
          <a:bodyPr/>
          <a:lstStyle/>
          <a:p>
            <a:pPr eaLnBrk="1" hangingPunct="1">
              <a:lnSpc>
                <a:spcPct val="80000"/>
              </a:lnSpc>
              <a:spcAft>
                <a:spcPct val="20000"/>
              </a:spcAft>
            </a:pPr>
            <a:r>
              <a:rPr lang="es-ES" sz="2400" smtClean="0"/>
              <a:t>Human / personal contact</a:t>
            </a:r>
          </a:p>
          <a:p>
            <a:pPr eaLnBrk="1" hangingPunct="1">
              <a:lnSpc>
                <a:spcPct val="80000"/>
              </a:lnSpc>
              <a:spcAft>
                <a:spcPct val="20000"/>
              </a:spcAft>
            </a:pPr>
            <a:r>
              <a:rPr lang="es-ES" sz="2400" smtClean="0"/>
              <a:t>Local population as main actor</a:t>
            </a:r>
          </a:p>
          <a:p>
            <a:pPr eaLnBrk="1" hangingPunct="1">
              <a:lnSpc>
                <a:spcPct val="80000"/>
              </a:lnSpc>
              <a:spcAft>
                <a:spcPct val="20000"/>
              </a:spcAft>
            </a:pPr>
            <a:r>
              <a:rPr lang="es-ES" sz="2400" smtClean="0"/>
              <a:t>Integration of the visitor in local culture and life</a:t>
            </a:r>
          </a:p>
          <a:p>
            <a:pPr eaLnBrk="1" hangingPunct="1">
              <a:lnSpc>
                <a:spcPct val="80000"/>
              </a:lnSpc>
              <a:spcAft>
                <a:spcPct val="20000"/>
              </a:spcAft>
            </a:pPr>
            <a:r>
              <a:rPr lang="es-ES" sz="2400" smtClean="0"/>
              <a:t>Land romantics</a:t>
            </a:r>
          </a:p>
          <a:p>
            <a:pPr eaLnBrk="1" hangingPunct="1">
              <a:lnSpc>
                <a:spcPct val="80000"/>
              </a:lnSpc>
              <a:spcAft>
                <a:spcPct val="20000"/>
              </a:spcAft>
            </a:pPr>
            <a:r>
              <a:rPr lang="es-ES" sz="2400" smtClean="0"/>
              <a:t>Complementary activity</a:t>
            </a:r>
          </a:p>
          <a:p>
            <a:pPr eaLnBrk="1" hangingPunct="1">
              <a:lnSpc>
                <a:spcPct val="80000"/>
              </a:lnSpc>
              <a:spcAft>
                <a:spcPct val="20000"/>
              </a:spcAft>
            </a:pPr>
            <a:r>
              <a:rPr lang="es-ES" sz="2400" smtClean="0"/>
              <a:t>Standards and professionality are secondary </a:t>
            </a:r>
          </a:p>
        </p:txBody>
      </p:sp>
      <p:pic>
        <p:nvPicPr>
          <p:cNvPr id="19460" name="Picture 5" descr="C:\Users\RAAR\Desktop\HEIDI8.png"/>
          <p:cNvPicPr>
            <a:picLocks noChangeAspect="1" noChangeArrowheads="1"/>
          </p:cNvPicPr>
          <p:nvPr/>
        </p:nvPicPr>
        <p:blipFill>
          <a:blip r:embed="rId3" cstate="print"/>
          <a:srcRect/>
          <a:stretch>
            <a:fillRect/>
          </a:stretch>
        </p:blipFill>
        <p:spPr bwMode="auto">
          <a:xfrm>
            <a:off x="1143000" y="2428875"/>
            <a:ext cx="3456517" cy="3665538"/>
          </a:xfrm>
          <a:prstGeom prst="rect">
            <a:avLst/>
          </a:prstGeom>
          <a:noFill/>
          <a:ln w="9525">
            <a:noFill/>
            <a:miter lim="800000"/>
            <a:headEnd/>
            <a:tailEnd/>
          </a:ln>
        </p:spPr>
      </p:pic>
      <p:pic>
        <p:nvPicPr>
          <p:cNvPr id="142344" name="Picture 8" descr="C:\Users\RAAR\Desktop\Gena_Cheburashka.jpg"/>
          <p:cNvPicPr>
            <a:picLocks noChangeAspect="1" noChangeArrowheads="1"/>
          </p:cNvPicPr>
          <p:nvPr/>
        </p:nvPicPr>
        <p:blipFill>
          <a:blip r:embed="rId4" cstate="print"/>
          <a:srcRect l="11765" r="13235"/>
          <a:stretch>
            <a:fillRect/>
          </a:stretch>
        </p:blipFill>
        <p:spPr bwMode="auto">
          <a:xfrm>
            <a:off x="666751" y="2428876"/>
            <a:ext cx="4201583" cy="3643313"/>
          </a:xfrm>
          <a:prstGeom prst="rect">
            <a:avLst/>
          </a:prstGeom>
          <a:noFill/>
          <a:ln w="9525">
            <a:noFill/>
            <a:miter lim="800000"/>
            <a:headEnd/>
            <a:tailEnd/>
          </a:ln>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5"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6"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2344"/>
                                        </p:tgtEl>
                                        <p:attrNameLst>
                                          <p:attrName>style.visibility</p:attrName>
                                        </p:attrNameLst>
                                      </p:cBhvr>
                                      <p:to>
                                        <p:strVal val="visible"/>
                                      </p:to>
                                    </p:set>
                                    <p:animEffect transition="in" filter="box(in)">
                                      <p:cBhvr>
                                        <p:cTn id="7" dur="500"/>
                                        <p:tgtEl>
                                          <p:spTgt spid="14234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xit" presetSubtype="16" fill="hold" nodeType="clickEffect">
                                  <p:stCondLst>
                                    <p:cond delay="0"/>
                                  </p:stCondLst>
                                  <p:childTnLst>
                                    <p:animEffect transition="out" filter="box(in)">
                                      <p:cBhvr>
                                        <p:cTn id="11" dur="500"/>
                                        <p:tgtEl>
                                          <p:spTgt spid="142344"/>
                                        </p:tgtEl>
                                      </p:cBhvr>
                                    </p:animEffect>
                                    <p:set>
                                      <p:cBhvr>
                                        <p:cTn id="12" dur="1" fill="hold">
                                          <p:stCondLst>
                                            <p:cond delay="499"/>
                                          </p:stCondLst>
                                        </p:cTn>
                                        <p:tgtEl>
                                          <p:spTgt spid="1423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464051" y="1341438"/>
            <a:ext cx="7507816" cy="1471612"/>
          </a:xfrm>
        </p:spPr>
        <p:txBody>
          <a:bodyPr/>
          <a:lstStyle/>
          <a:p>
            <a:pPr eaLnBrk="1" hangingPunct="1"/>
            <a:r>
              <a:rPr lang="es-ES" sz="4000" smtClean="0"/>
              <a:t>The Disneyland-understanding</a:t>
            </a:r>
          </a:p>
        </p:txBody>
      </p:sp>
      <p:sp>
        <p:nvSpPr>
          <p:cNvPr id="20483" name="Rectangle 3"/>
          <p:cNvSpPr>
            <a:spLocks noGrp="1" noChangeArrowheads="1"/>
          </p:cNvSpPr>
          <p:nvPr>
            <p:ph type="body" sz="half" idx="2"/>
          </p:nvPr>
        </p:nvSpPr>
        <p:spPr>
          <a:xfrm>
            <a:off x="4944534" y="2924176"/>
            <a:ext cx="6879167" cy="3171825"/>
          </a:xfrm>
        </p:spPr>
        <p:txBody>
          <a:bodyPr/>
          <a:lstStyle/>
          <a:p>
            <a:pPr eaLnBrk="1" hangingPunct="1">
              <a:lnSpc>
                <a:spcPct val="80000"/>
              </a:lnSpc>
              <a:spcAft>
                <a:spcPct val="20000"/>
              </a:spcAft>
            </a:pPr>
            <a:r>
              <a:rPr lang="es-ES" sz="2400" smtClean="0"/>
              <a:t>Value is given to single </a:t>
            </a:r>
            <a:r>
              <a:rPr lang="es-ES" sz="2400" b="1" smtClean="0">
                <a:solidFill>
                  <a:srgbClr val="A50021"/>
                </a:solidFill>
              </a:rPr>
              <a:t>assets</a:t>
            </a:r>
            <a:r>
              <a:rPr lang="es-ES" sz="2400" smtClean="0"/>
              <a:t> available in rural areas</a:t>
            </a:r>
          </a:p>
          <a:p>
            <a:pPr eaLnBrk="1" hangingPunct="1">
              <a:lnSpc>
                <a:spcPct val="80000"/>
              </a:lnSpc>
              <a:spcAft>
                <a:spcPct val="20000"/>
              </a:spcAft>
            </a:pPr>
            <a:r>
              <a:rPr lang="es-ES" sz="2400" smtClean="0"/>
              <a:t>“Experience” as main driver</a:t>
            </a:r>
          </a:p>
          <a:p>
            <a:pPr eaLnBrk="1" hangingPunct="1">
              <a:lnSpc>
                <a:spcPct val="80000"/>
              </a:lnSpc>
              <a:spcAft>
                <a:spcPct val="20000"/>
              </a:spcAft>
            </a:pPr>
            <a:r>
              <a:rPr lang="es-ES" sz="2400" smtClean="0"/>
              <a:t>First “what”, then “where”</a:t>
            </a:r>
          </a:p>
          <a:p>
            <a:pPr eaLnBrk="1" hangingPunct="1">
              <a:lnSpc>
                <a:spcPct val="80000"/>
              </a:lnSpc>
              <a:spcAft>
                <a:spcPct val="20000"/>
              </a:spcAft>
            </a:pPr>
            <a:r>
              <a:rPr lang="es-ES" sz="2400" smtClean="0"/>
              <a:t>“No risk, no problem”</a:t>
            </a:r>
          </a:p>
          <a:p>
            <a:pPr eaLnBrk="1" hangingPunct="1">
              <a:lnSpc>
                <a:spcPct val="80000"/>
              </a:lnSpc>
              <a:spcAft>
                <a:spcPct val="20000"/>
              </a:spcAft>
            </a:pPr>
            <a:r>
              <a:rPr lang="es-ES" sz="2400" smtClean="0"/>
              <a:t>Competitive price</a:t>
            </a:r>
          </a:p>
          <a:p>
            <a:pPr eaLnBrk="1" hangingPunct="1">
              <a:lnSpc>
                <a:spcPct val="80000"/>
              </a:lnSpc>
              <a:spcAft>
                <a:spcPct val="20000"/>
              </a:spcAft>
            </a:pPr>
            <a:r>
              <a:rPr lang="es-ES" sz="2400" smtClean="0"/>
              <a:t>Professionality and high standards</a:t>
            </a:r>
          </a:p>
        </p:txBody>
      </p:sp>
      <p:pic>
        <p:nvPicPr>
          <p:cNvPr id="20484" name="Picture 4" descr="disney3"/>
          <p:cNvPicPr>
            <a:picLocks noChangeAspect="1" noChangeArrowheads="1"/>
          </p:cNvPicPr>
          <p:nvPr/>
        </p:nvPicPr>
        <p:blipFill>
          <a:blip r:embed="rId3" cstate="print"/>
          <a:srcRect/>
          <a:stretch>
            <a:fillRect/>
          </a:stretch>
        </p:blipFill>
        <p:spPr bwMode="auto">
          <a:xfrm>
            <a:off x="508000" y="1557338"/>
            <a:ext cx="3803651" cy="4386262"/>
          </a:xfrm>
          <a:prstGeom prst="rect">
            <a:avLst/>
          </a:prstGeom>
          <a:noFill/>
          <a:ln w="9525">
            <a:noFill/>
            <a:miter lim="800000"/>
            <a:headEnd/>
            <a:tailEnd/>
          </a:ln>
        </p:spPr>
      </p:pic>
      <p:grpSp>
        <p:nvGrpSpPr>
          <p:cNvPr id="5" name="Групиране 4"/>
          <p:cNvGrpSpPr/>
          <p:nvPr/>
        </p:nvGrpSpPr>
        <p:grpSpPr>
          <a:xfrm>
            <a:off x="1176346" y="259644"/>
            <a:ext cx="9957322" cy="1187607"/>
            <a:chOff x="1176346" y="207130"/>
            <a:chExt cx="9957322" cy="1240121"/>
          </a:xfrm>
        </p:grpSpPr>
        <p:pic>
          <p:nvPicPr>
            <p:cNvPr id="6" name="Picture 6"/>
            <p:cNvPicPr>
              <a:picLocks noChangeAspect="1"/>
            </p:cNvPicPr>
            <p:nvPr/>
          </p:nvPicPr>
          <p:blipFill rotWithShape="1">
            <a:blip r:embed="rId4"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7" name="Picture 8"/>
            <p:cNvPicPr>
              <a:picLocks noChangeAspect="1"/>
            </p:cNvPicPr>
            <p:nvPr/>
          </p:nvPicPr>
          <p:blipFill rotWithShape="1">
            <a:blip r:embed="rId5"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8" name="Picture 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9" name="Picture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31801" y="1196975"/>
            <a:ext cx="11425767" cy="1143000"/>
          </a:xfrm>
        </p:spPr>
        <p:txBody>
          <a:bodyPr/>
          <a:lstStyle/>
          <a:p>
            <a:pPr eaLnBrk="1" hangingPunct="1"/>
            <a:r>
              <a:rPr lang="es-ES" sz="4000" smtClean="0"/>
              <a:t>Two sides of the same coin</a:t>
            </a:r>
          </a:p>
        </p:txBody>
      </p:sp>
      <p:pic>
        <p:nvPicPr>
          <p:cNvPr id="144387" name="Picture 3" descr="disney6"/>
          <p:cNvPicPr>
            <a:picLocks noChangeAspect="1" noChangeArrowheads="1"/>
          </p:cNvPicPr>
          <p:nvPr/>
        </p:nvPicPr>
        <p:blipFill>
          <a:blip r:embed="rId3" cstate="print"/>
          <a:srcRect/>
          <a:stretch>
            <a:fillRect/>
          </a:stretch>
        </p:blipFill>
        <p:spPr bwMode="auto">
          <a:xfrm>
            <a:off x="7920567" y="2276475"/>
            <a:ext cx="3498851" cy="3136900"/>
          </a:xfrm>
          <a:prstGeom prst="rect">
            <a:avLst/>
          </a:prstGeom>
          <a:noFill/>
          <a:ln w="9525">
            <a:noFill/>
            <a:miter lim="800000"/>
            <a:headEnd/>
            <a:tailEnd/>
          </a:ln>
        </p:spPr>
      </p:pic>
      <p:pic>
        <p:nvPicPr>
          <p:cNvPr id="144388" name="Picture 4" descr="neuschwanstein5-800"/>
          <p:cNvPicPr>
            <a:picLocks noChangeAspect="1" noChangeArrowheads="1"/>
          </p:cNvPicPr>
          <p:nvPr/>
        </p:nvPicPr>
        <p:blipFill>
          <a:blip r:embed="rId4" cstate="print"/>
          <a:srcRect/>
          <a:stretch>
            <a:fillRect/>
          </a:stretch>
        </p:blipFill>
        <p:spPr bwMode="auto">
          <a:xfrm>
            <a:off x="1200151" y="2276475"/>
            <a:ext cx="5300133" cy="3179763"/>
          </a:xfrm>
          <a:prstGeom prst="rect">
            <a:avLst/>
          </a:prstGeom>
          <a:noFill/>
          <a:ln w="9525">
            <a:noFill/>
            <a:miter lim="800000"/>
            <a:headEnd/>
            <a:tailEnd/>
          </a:ln>
        </p:spPr>
      </p:pic>
      <p:pic>
        <p:nvPicPr>
          <p:cNvPr id="144389" name="Picture 5" descr="neuschwa-800"/>
          <p:cNvPicPr>
            <a:picLocks noChangeAspect="1" noChangeArrowheads="1"/>
          </p:cNvPicPr>
          <p:nvPr/>
        </p:nvPicPr>
        <p:blipFill>
          <a:blip r:embed="rId5" cstate="print"/>
          <a:srcRect/>
          <a:stretch>
            <a:fillRect/>
          </a:stretch>
        </p:blipFill>
        <p:spPr bwMode="auto">
          <a:xfrm>
            <a:off x="3695700" y="2781300"/>
            <a:ext cx="5725584" cy="3221038"/>
          </a:xfrm>
          <a:prstGeom prst="rect">
            <a:avLst/>
          </a:prstGeom>
          <a:noFill/>
          <a:ln w="9525">
            <a:noFill/>
            <a:miter lim="800000"/>
            <a:headEnd/>
            <a:tailEnd/>
          </a:ln>
        </p:spPr>
      </p:pic>
      <p:grpSp>
        <p:nvGrpSpPr>
          <p:cNvPr id="6" name="Групиране 5"/>
          <p:cNvGrpSpPr/>
          <p:nvPr/>
        </p:nvGrpSpPr>
        <p:grpSpPr>
          <a:xfrm>
            <a:off x="1176346" y="259644"/>
            <a:ext cx="9957322" cy="1187607"/>
            <a:chOff x="1176346" y="207130"/>
            <a:chExt cx="9957322" cy="1240121"/>
          </a:xfrm>
        </p:grpSpPr>
        <p:pic>
          <p:nvPicPr>
            <p:cNvPr id="7" name="Picture 6"/>
            <p:cNvPicPr>
              <a:picLocks noChangeAspect="1"/>
            </p:cNvPicPr>
            <p:nvPr/>
          </p:nvPicPr>
          <p:blipFill rotWithShape="1">
            <a:blip r:embed="rId6"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8" name="Picture 8"/>
            <p:cNvPicPr>
              <a:picLocks noChangeAspect="1"/>
            </p:cNvPicPr>
            <p:nvPr/>
          </p:nvPicPr>
          <p:blipFill rotWithShape="1">
            <a:blip r:embed="rId7"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9" name="Picture 9"/>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10" name="Picture 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44388"/>
                                        </p:tgtEl>
                                        <p:attrNameLst>
                                          <p:attrName>style.visibility</p:attrName>
                                        </p:attrNameLst>
                                      </p:cBhvr>
                                      <p:to>
                                        <p:strVal val="visible"/>
                                      </p:to>
                                    </p:set>
                                    <p:anim calcmode="lin" valueType="num">
                                      <p:cBhvr additive="base">
                                        <p:cTn id="7" dur="500" fill="hold"/>
                                        <p:tgtEl>
                                          <p:spTgt spid="144388"/>
                                        </p:tgtEl>
                                        <p:attrNameLst>
                                          <p:attrName>ppt_x</p:attrName>
                                        </p:attrNameLst>
                                      </p:cBhvr>
                                      <p:tavLst>
                                        <p:tav tm="0">
                                          <p:val>
                                            <p:strVal val="0-#ppt_w/2"/>
                                          </p:val>
                                        </p:tav>
                                        <p:tav tm="100000">
                                          <p:val>
                                            <p:strVal val="#ppt_x"/>
                                          </p:val>
                                        </p:tav>
                                      </p:tavLst>
                                    </p:anim>
                                    <p:anim calcmode="lin" valueType="num">
                                      <p:cBhvr additive="base">
                                        <p:cTn id="8" dur="500" fill="hold"/>
                                        <p:tgtEl>
                                          <p:spTgt spid="14438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44387"/>
                                        </p:tgtEl>
                                        <p:attrNameLst>
                                          <p:attrName>style.visibility</p:attrName>
                                        </p:attrNameLst>
                                      </p:cBhvr>
                                      <p:to>
                                        <p:strVal val="visible"/>
                                      </p:to>
                                    </p:set>
                                    <p:anim calcmode="lin" valueType="num">
                                      <p:cBhvr additive="base">
                                        <p:cTn id="13" dur="500" fill="hold"/>
                                        <p:tgtEl>
                                          <p:spTgt spid="144387"/>
                                        </p:tgtEl>
                                        <p:attrNameLst>
                                          <p:attrName>ppt_x</p:attrName>
                                        </p:attrNameLst>
                                      </p:cBhvr>
                                      <p:tavLst>
                                        <p:tav tm="0">
                                          <p:val>
                                            <p:strVal val="0-#ppt_w/2"/>
                                          </p:val>
                                        </p:tav>
                                        <p:tav tm="100000">
                                          <p:val>
                                            <p:strVal val="#ppt_x"/>
                                          </p:val>
                                        </p:tav>
                                      </p:tavLst>
                                    </p:anim>
                                    <p:anim calcmode="lin" valueType="num">
                                      <p:cBhvr additive="base">
                                        <p:cTn id="14" dur="500" fill="hold"/>
                                        <p:tgtEl>
                                          <p:spTgt spid="14438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44389"/>
                                        </p:tgtEl>
                                        <p:attrNameLst>
                                          <p:attrName>style.visibility</p:attrName>
                                        </p:attrNameLst>
                                      </p:cBhvr>
                                      <p:to>
                                        <p:strVal val="visible"/>
                                      </p:to>
                                    </p:set>
                                    <p:anim calcmode="lin" valueType="num">
                                      <p:cBhvr additive="base">
                                        <p:cTn id="19" dur="500" fill="hold"/>
                                        <p:tgtEl>
                                          <p:spTgt spid="144389"/>
                                        </p:tgtEl>
                                        <p:attrNameLst>
                                          <p:attrName>ppt_x</p:attrName>
                                        </p:attrNameLst>
                                      </p:cBhvr>
                                      <p:tavLst>
                                        <p:tav tm="0">
                                          <p:val>
                                            <p:strVal val="0-#ppt_w/2"/>
                                          </p:val>
                                        </p:tav>
                                        <p:tav tm="100000">
                                          <p:val>
                                            <p:strVal val="#ppt_x"/>
                                          </p:val>
                                        </p:tav>
                                      </p:tavLst>
                                    </p:anim>
                                    <p:anim calcmode="lin" valueType="num">
                                      <p:cBhvr additive="base">
                                        <p:cTn id="20" dur="500" fill="hold"/>
                                        <p:tgtEl>
                                          <p:spTgt spid="1443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719667" y="1484314"/>
            <a:ext cx="10972800" cy="720725"/>
          </a:xfrm>
        </p:spPr>
        <p:txBody>
          <a:bodyPr/>
          <a:lstStyle/>
          <a:p>
            <a:pPr eaLnBrk="1" hangingPunct="1"/>
            <a:r>
              <a:rPr lang="es-ES" sz="4000" smtClean="0"/>
              <a:t>A vision for 2040 ?</a:t>
            </a:r>
          </a:p>
        </p:txBody>
      </p:sp>
      <p:sp>
        <p:nvSpPr>
          <p:cNvPr id="22531" name="Rectangle 3"/>
          <p:cNvSpPr>
            <a:spLocks noGrp="1" noChangeArrowheads="1"/>
          </p:cNvSpPr>
          <p:nvPr>
            <p:ph type="body" idx="1"/>
          </p:nvPr>
        </p:nvSpPr>
        <p:spPr>
          <a:xfrm>
            <a:off x="609600" y="2420939"/>
            <a:ext cx="10972800" cy="3705225"/>
          </a:xfrm>
        </p:spPr>
        <p:txBody>
          <a:bodyPr/>
          <a:lstStyle/>
          <a:p>
            <a:pPr eaLnBrk="1" hangingPunct="1">
              <a:lnSpc>
                <a:spcPct val="90000"/>
              </a:lnSpc>
              <a:spcAft>
                <a:spcPct val="15000"/>
              </a:spcAft>
            </a:pPr>
            <a:r>
              <a:rPr lang="es-ES" sz="2400" smtClean="0"/>
              <a:t>Internationally competitive, transparent, and reliable</a:t>
            </a:r>
          </a:p>
          <a:p>
            <a:pPr eaLnBrk="1" hangingPunct="1">
              <a:lnSpc>
                <a:spcPct val="90000"/>
              </a:lnSpc>
              <a:spcAft>
                <a:spcPct val="15000"/>
              </a:spcAft>
            </a:pPr>
            <a:r>
              <a:rPr lang="es-ES" sz="2400" smtClean="0"/>
              <a:t>Leading in sustainability </a:t>
            </a:r>
          </a:p>
          <a:p>
            <a:pPr eaLnBrk="1" hangingPunct="1">
              <a:lnSpc>
                <a:spcPct val="90000"/>
              </a:lnSpc>
              <a:spcAft>
                <a:spcPct val="15000"/>
              </a:spcAft>
            </a:pPr>
            <a:r>
              <a:rPr lang="es-ES" sz="2400" smtClean="0"/>
              <a:t>Tailor-made holiday experiences </a:t>
            </a:r>
          </a:p>
          <a:p>
            <a:pPr eaLnBrk="1" hangingPunct="1">
              <a:lnSpc>
                <a:spcPct val="90000"/>
              </a:lnSpc>
              <a:spcAft>
                <a:spcPct val="15000"/>
              </a:spcAft>
            </a:pPr>
            <a:r>
              <a:rPr lang="es-ES" sz="2400" smtClean="0"/>
              <a:t>Valorization of any rural assets </a:t>
            </a:r>
          </a:p>
          <a:p>
            <a:pPr eaLnBrk="1" hangingPunct="1">
              <a:lnSpc>
                <a:spcPct val="90000"/>
              </a:lnSpc>
              <a:spcAft>
                <a:spcPct val="15000"/>
              </a:spcAft>
            </a:pPr>
            <a:r>
              <a:rPr lang="es-ES" sz="2400" smtClean="0"/>
              <a:t>Consumer-based quality and product development</a:t>
            </a:r>
          </a:p>
          <a:p>
            <a:pPr eaLnBrk="1" hangingPunct="1">
              <a:lnSpc>
                <a:spcPct val="90000"/>
              </a:lnSpc>
              <a:spcAft>
                <a:spcPct val="15000"/>
              </a:spcAft>
            </a:pPr>
            <a:r>
              <a:rPr lang="es-ES" sz="2400" smtClean="0"/>
              <a:t>E-community driven</a:t>
            </a:r>
          </a:p>
          <a:p>
            <a:pPr eaLnBrk="1" hangingPunct="1">
              <a:lnSpc>
                <a:spcPct val="90000"/>
              </a:lnSpc>
              <a:spcAft>
                <a:spcPct val="15000"/>
              </a:spcAft>
            </a:pPr>
            <a:r>
              <a:rPr lang="es-ES" sz="2400" smtClean="0"/>
              <a:t>Dynamic real-time packaging and booking through mobile devices</a:t>
            </a:r>
          </a:p>
        </p:txBody>
      </p:sp>
      <p:grpSp>
        <p:nvGrpSpPr>
          <p:cNvPr id="4" name="Групиране 3"/>
          <p:cNvGrpSpPr/>
          <p:nvPr/>
        </p:nvGrpSpPr>
        <p:grpSpPr>
          <a:xfrm>
            <a:off x="1176346" y="259644"/>
            <a:ext cx="9957322" cy="1187607"/>
            <a:chOff x="1176346" y="207130"/>
            <a:chExt cx="9957322" cy="1240121"/>
          </a:xfrm>
        </p:grpSpPr>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1176346" y="323872"/>
              <a:ext cx="3587831" cy="1123379"/>
            </a:xfrm>
            <a:prstGeom prst="rect">
              <a:avLst/>
            </a:prstGeom>
          </p:spPr>
        </p:pic>
        <p:pic>
          <p:nvPicPr>
            <p:cNvPr id="6" name="Picture 8"/>
            <p:cNvPicPr>
              <a:picLocks noChangeAspect="1"/>
            </p:cNvPicPr>
            <p:nvPr/>
          </p:nvPicPr>
          <p:blipFill rotWithShape="1">
            <a:blip r:embed="rId4" cstate="print">
              <a:extLst>
                <a:ext uri="{28A0092B-C50C-407E-A947-70E740481C1C}">
                  <a14:useLocalDpi xmlns:a14="http://schemas.microsoft.com/office/drawing/2010/main" xmlns="" val="0"/>
                </a:ext>
              </a:extLst>
            </a:blip>
            <a:srcRect l="70115" t="7091" r="2677" b="11953"/>
            <a:stretch/>
          </p:blipFill>
          <p:spPr>
            <a:xfrm>
              <a:off x="5145764" y="283189"/>
              <a:ext cx="1703282" cy="1126214"/>
            </a:xfrm>
            <a:prstGeom prst="rect">
              <a:avLst/>
            </a:prstGeom>
          </p:spPr>
        </p:pic>
        <p:pic>
          <p:nvPicPr>
            <p:cNvPr id="7" name="Picture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531096" y="207130"/>
              <a:ext cx="1602572" cy="1210601"/>
            </a:xfrm>
            <a:prstGeom prst="rect">
              <a:avLst/>
            </a:prstGeom>
          </p:spPr>
        </p:pic>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p:txBody>
          <a:bodyPr/>
          <a:lstStyle/>
          <a:p>
            <a:endParaRPr lang="en-US" dirty="0" smtClean="0"/>
          </a:p>
          <a:p>
            <a:pPr>
              <a:buNone/>
            </a:pPr>
            <a:endParaRPr lang="en-US" dirty="0" smtClean="0"/>
          </a:p>
          <a:p>
            <a:pPr>
              <a:buNone/>
            </a:pPr>
            <a:endParaRPr lang="en-US" dirty="0" smtClean="0"/>
          </a:p>
          <a:p>
            <a:endParaRPr lang="en-US" dirty="0" smtClean="0"/>
          </a:p>
          <a:p>
            <a:pPr algn="ctr"/>
            <a:r>
              <a:rPr lang="en-US" sz="4400" dirty="0" smtClean="0">
                <a:latin typeface="Algerian" pitchFamily="82" charset="0"/>
              </a:rPr>
              <a:t>THANK YOU FOR YOUR ATTENTION!</a:t>
            </a:r>
            <a:endParaRPr lang="bg-BG" sz="4400" dirty="0"/>
          </a:p>
        </p:txBody>
      </p:sp>
      <p:pic>
        <p:nvPicPr>
          <p:cNvPr id="4" name="Picture 8"/>
          <p:cNvPicPr>
            <a:picLocks noChangeAspect="1"/>
          </p:cNvPicPr>
          <p:nvPr/>
        </p:nvPicPr>
        <p:blipFill rotWithShape="1">
          <a:blip r:embed="rId2" cstate="print">
            <a:extLst>
              <a:ext uri="{28A0092B-C50C-407E-A947-70E740481C1C}">
                <a14:useLocalDpi xmlns:a14="http://schemas.microsoft.com/office/drawing/2010/main" xmlns="" val="0"/>
              </a:ext>
            </a:extLst>
          </a:blip>
          <a:srcRect l="70115" t="7091" r="2677" b="11953"/>
          <a:stretch/>
        </p:blipFill>
        <p:spPr>
          <a:xfrm>
            <a:off x="4874831" y="362211"/>
            <a:ext cx="1703282" cy="1126214"/>
          </a:xfrm>
          <a:prstGeom prst="rect">
            <a:avLst/>
          </a:prstGeom>
        </p:spPr>
      </p:pic>
      <p:pic>
        <p:nvPicPr>
          <p:cNvPr id="5" name="Picture 6"/>
          <p:cNvPicPr>
            <a:picLocks noChangeAspect="1"/>
          </p:cNvPicPr>
          <p:nvPr/>
        </p:nvPicPr>
        <p:blipFill rotWithShape="1">
          <a:blip r:embed="rId3" cstate="print">
            <a:extLst>
              <a:ext uri="{28A0092B-C50C-407E-A947-70E740481C1C}">
                <a14:useLocalDpi xmlns:a14="http://schemas.microsoft.com/office/drawing/2010/main" xmlns="" val="0"/>
              </a:ext>
            </a:extLst>
          </a:blip>
          <a:srcRect r="29027"/>
          <a:stretch/>
        </p:blipFill>
        <p:spPr>
          <a:xfrm>
            <a:off x="894124" y="402895"/>
            <a:ext cx="3587831" cy="1123379"/>
          </a:xfrm>
          <a:prstGeom prst="rect">
            <a:avLst/>
          </a:prstGeom>
        </p:spPr>
      </p:pic>
      <p:pic>
        <p:nvPicPr>
          <p:cNvPr id="6" name="Picture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931498" y="516771"/>
            <a:ext cx="2513716" cy="772371"/>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9610119" y="240996"/>
            <a:ext cx="1602572" cy="12106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197</TotalTime>
  <Words>505</Words>
  <Application>Microsoft Office PowerPoint</Application>
  <PresentationFormat>По избор</PresentationFormat>
  <Paragraphs>109</Paragraphs>
  <Slides>20</Slides>
  <Notes>18</Notes>
  <HiddenSlides>2</HiddenSlides>
  <MMClips>0</MMClips>
  <ScaleCrop>false</ScaleCrop>
  <HeadingPairs>
    <vt:vector size="6" baseType="variant">
      <vt:variant>
        <vt:lpstr>Тема</vt:lpstr>
      </vt:variant>
      <vt:variant>
        <vt:i4>1</vt:i4>
      </vt:variant>
      <vt:variant>
        <vt:lpstr>Вградени OLE сървъри</vt:lpstr>
      </vt:variant>
      <vt:variant>
        <vt:i4>2</vt:i4>
      </vt:variant>
      <vt:variant>
        <vt:lpstr>Заглавия на слайдовете</vt:lpstr>
      </vt:variant>
      <vt:variant>
        <vt:i4>20</vt:i4>
      </vt:variant>
    </vt:vector>
  </HeadingPairs>
  <TitlesOfParts>
    <vt:vector size="23" baseType="lpstr">
      <vt:lpstr>Office Theme</vt:lpstr>
      <vt:lpstr>Gráfico de Microsoft Excel</vt:lpstr>
      <vt:lpstr>Imagen (Metarchivo mejorado)</vt:lpstr>
      <vt:lpstr>YOUTH TOUR</vt:lpstr>
      <vt:lpstr>Слайд 2</vt:lpstr>
      <vt:lpstr>Слайд 3</vt:lpstr>
      <vt:lpstr> Definition</vt:lpstr>
      <vt:lpstr>Rural Tourism - History</vt:lpstr>
      <vt:lpstr>Rural Tourism 1970/80</vt:lpstr>
      <vt:lpstr>Rural Tourism 2010</vt:lpstr>
      <vt:lpstr>Слайд 8</vt:lpstr>
      <vt:lpstr>Market orientation</vt:lpstr>
      <vt:lpstr>Qualitool: virtual trust</vt:lpstr>
      <vt:lpstr>Слайд 11</vt:lpstr>
      <vt:lpstr>Слайд 12</vt:lpstr>
      <vt:lpstr>Слайд 13</vt:lpstr>
      <vt:lpstr>Trends  2020+</vt:lpstr>
      <vt:lpstr>Слайд 15</vt:lpstr>
      <vt:lpstr>The “Heidi”-understanding</vt:lpstr>
      <vt:lpstr>The Disneyland-understanding</vt:lpstr>
      <vt:lpstr>Two sides of the same coin</vt:lpstr>
      <vt:lpstr>A vision for 2040 ?</vt:lpstr>
      <vt:lpstr>Слайд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TOUR</dc:title>
  <dc:creator>Milena Andonova</dc:creator>
  <cp:lastModifiedBy>Work</cp:lastModifiedBy>
  <cp:revision>25</cp:revision>
  <dcterms:created xsi:type="dcterms:W3CDTF">2017-11-10T10:26:59Z</dcterms:created>
  <dcterms:modified xsi:type="dcterms:W3CDTF">2017-11-11T08:10:33Z</dcterms:modified>
</cp:coreProperties>
</file>