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72" r:id="rId4"/>
    <p:sldId id="273" r:id="rId5"/>
    <p:sldId id="275" r:id="rId6"/>
    <p:sldId id="276" r:id="rId7"/>
    <p:sldId id="277" r:id="rId8"/>
    <p:sldId id="278" r:id="rId9"/>
    <p:sldId id="279" r:id="rId10"/>
    <p:sldId id="280" r:id="rId11"/>
    <p:sldId id="282" r:id="rId12"/>
    <p:sldId id="283" r:id="rId13"/>
    <p:sldId id="286" r:id="rId14"/>
    <p:sldId id="287" r:id="rId15"/>
    <p:sldId id="289" r:id="rId16"/>
    <p:sldId id="290" r:id="rId17"/>
    <p:sldId id="291" r:id="rId18"/>
    <p:sldId id="292" r:id="rId19"/>
    <p:sldId id="293" r:id="rId20"/>
    <p:sldId id="294" r:id="rId21"/>
    <p:sldId id="295" r:id="rId22"/>
    <p:sldId id="27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4" d="100"/>
          <a:sy n="84" d="100"/>
        </p:scale>
        <p:origin x="-96" y="-15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A94E8F-28AE-4272-BD74-58F4F4B7D989}" type="datetimeFigureOut">
              <a:rPr lang="bg-BG" smtClean="0"/>
              <a:t>11.11.2017 г.</a:t>
            </a:fld>
            <a:endParaRPr lang="bg-BG"/>
          </a:p>
        </p:txBody>
      </p:sp>
      <p:sp>
        <p:nvSpPr>
          <p:cNvPr id="4" name="Контейнер за изображение на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758936-5EF1-402C-A29F-6A67C55735D4}" type="slidenum">
              <a:rPr lang="bg-BG" smtClean="0"/>
              <a:t>‹#›</a:t>
            </a:fld>
            <a:endParaRPr lang="bg-B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3</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4</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5</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6</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7</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8</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9</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10</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11</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12</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13</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14</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15</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16</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17</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18</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19</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C21AA77B-872A-4DC2-9346-779B805083BA}" type="slidenum">
              <a:rPr lang="en-AU" smtClean="0"/>
              <a:pPr/>
              <a:t>20</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397746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2032793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343404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19951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92431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405657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696877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2158063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192885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1067588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4062039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A8509-BFB2-44E7-A838-5EF596C72BCD}" type="datetimeFigureOut">
              <a:rPr lang="en-US" smtClean="0"/>
              <a:pPr/>
              <a:t>11/11/2017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44DA0-E318-4EFE-9E79-E1E9608E2C2D}" type="slidenum">
              <a:rPr lang="en-US" smtClean="0"/>
              <a:pPr/>
              <a:t>‹#›</a:t>
            </a:fld>
            <a:endParaRPr lang="en-US"/>
          </a:p>
        </p:txBody>
      </p:sp>
    </p:spTree>
    <p:extLst>
      <p:ext uri="{BB962C8B-B14F-4D97-AF65-F5344CB8AC3E}">
        <p14:creationId xmlns="" xmlns:p14="http://schemas.microsoft.com/office/powerpoint/2010/main" val="1715226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24750"/>
            <a:ext cx="9144000" cy="548641"/>
          </a:xfrm>
        </p:spPr>
        <p:txBody>
          <a:bodyPr>
            <a:noAutofit/>
          </a:bodyPr>
          <a:lstStyle/>
          <a:p>
            <a:r>
              <a:rPr lang="en-US" sz="4000" dirty="0" smtClean="0">
                <a:solidFill>
                  <a:schemeClr val="accent5">
                    <a:lumMod val="75000"/>
                  </a:schemeClr>
                </a:solidFill>
              </a:rPr>
              <a:t>YOUTH TOUR</a:t>
            </a:r>
            <a:endParaRPr lang="en-US" sz="4000" dirty="0">
              <a:solidFill>
                <a:schemeClr val="accent5">
                  <a:lumMod val="75000"/>
                </a:schemeClr>
              </a:solidFill>
            </a:endParaRPr>
          </a:p>
        </p:txBody>
      </p:sp>
      <p:sp>
        <p:nvSpPr>
          <p:cNvPr id="3" name="Subtitle 2"/>
          <p:cNvSpPr>
            <a:spLocks noGrp="1"/>
          </p:cNvSpPr>
          <p:nvPr>
            <p:ph type="subTitle" idx="1"/>
          </p:nvPr>
        </p:nvSpPr>
        <p:spPr>
          <a:xfrm>
            <a:off x="1524000" y="2673391"/>
            <a:ext cx="9144000" cy="1655762"/>
          </a:xfrm>
        </p:spPr>
        <p:txBody>
          <a:bodyPr>
            <a:normAutofit lnSpcReduction="10000"/>
          </a:bodyPr>
          <a:lstStyle/>
          <a:p>
            <a:r>
              <a:rPr lang="en-US" sz="4000" dirty="0" smtClean="0">
                <a:latin typeface="Arial"/>
                <a:cs typeface="Arial"/>
              </a:rPr>
              <a:t>Recreational tourism – Leisure and Sport - </a:t>
            </a:r>
            <a:r>
              <a:rPr lang="en-US" sz="4000" dirty="0" smtClean="0">
                <a:latin typeface="Arial"/>
                <a:cs typeface="Arial"/>
              </a:rPr>
              <a:t>Politics,</a:t>
            </a:r>
            <a:br>
              <a:rPr lang="en-US" sz="4000" dirty="0" smtClean="0">
                <a:latin typeface="Arial"/>
                <a:cs typeface="Arial"/>
              </a:rPr>
            </a:br>
            <a:r>
              <a:rPr lang="en-US" sz="4000" dirty="0" smtClean="0">
                <a:latin typeface="Arial"/>
                <a:cs typeface="Arial"/>
              </a:rPr>
              <a:t>Policy and Planning</a:t>
            </a:r>
            <a:endParaRPr lang="en-US" sz="4000" dirty="0" smtClean="0">
              <a:effectLst>
                <a:outerShdw blurRad="38100" dist="38100" dir="2700000" algn="tl">
                  <a:srgbClr val="FFFFFF"/>
                </a:outerShdw>
              </a:effectLst>
              <a:latin typeface="Footlight MT Light" pitchFamily="18" charset="0"/>
            </a:endParaRPr>
          </a:p>
        </p:txBody>
      </p:sp>
      <p:pic>
        <p:nvPicPr>
          <p:cNvPr id="4" name="Picture 3"/>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435990" y="391605"/>
            <a:ext cx="3587831" cy="1123379"/>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610119" y="240996"/>
            <a:ext cx="1602572" cy="1210601"/>
          </a:xfrm>
          <a:prstGeom prst="rect">
            <a:avLst/>
          </a:prstGeom>
        </p:spPr>
      </p:pic>
      <p:pic>
        <p:nvPicPr>
          <p:cNvPr id="6" name="Picture 5"/>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sp>
        <p:nvSpPr>
          <p:cNvPr id="7" name="TextBox 6"/>
          <p:cNvSpPr txBox="1"/>
          <p:nvPr/>
        </p:nvSpPr>
        <p:spPr>
          <a:xfrm>
            <a:off x="1523999" y="5550946"/>
            <a:ext cx="9481073" cy="830997"/>
          </a:xfrm>
          <a:prstGeom prst="rect">
            <a:avLst/>
          </a:prstGeom>
          <a:noFill/>
        </p:spPr>
        <p:txBody>
          <a:bodyPr wrap="square" rtlCol="0">
            <a:spAutoFit/>
          </a:bodyPr>
          <a:lstStyle/>
          <a:p>
            <a:r>
              <a:rPr lang="en-US" sz="1200" dirty="0" smtClean="0">
                <a:solidFill>
                  <a:schemeClr val="accent5">
                    <a:lumMod val="75000"/>
                  </a:schemeClr>
                </a:solidFill>
              </a:rPr>
              <a:t>This publication has been produced with the assistance of the European Union through the </a:t>
            </a:r>
            <a:r>
              <a:rPr lang="en-US" sz="1200" dirty="0" err="1" smtClean="0">
                <a:solidFill>
                  <a:schemeClr val="accent5">
                    <a:lumMod val="75000"/>
                  </a:schemeClr>
                </a:solidFill>
              </a:rPr>
              <a:t>Interreg</a:t>
            </a:r>
            <a:r>
              <a:rPr lang="en-US" sz="1200" dirty="0" smtClean="0">
                <a:solidFill>
                  <a:schemeClr val="accent5">
                    <a:lumMod val="75000"/>
                  </a:schemeClr>
                </a:solidFill>
              </a:rPr>
              <a:t>-IPA CBC Bulgaria-Turkey </a:t>
            </a:r>
            <a:r>
              <a:rPr lang="en-US" sz="1200" dirty="0" err="1" smtClean="0">
                <a:solidFill>
                  <a:schemeClr val="accent5">
                    <a:lumMod val="75000"/>
                  </a:schemeClr>
                </a:solidFill>
              </a:rPr>
              <a:t>Programme</a:t>
            </a:r>
            <a:r>
              <a:rPr lang="en-US" sz="1200" dirty="0" smtClean="0">
                <a:solidFill>
                  <a:schemeClr val="accent5">
                    <a:lumMod val="75000"/>
                  </a:schemeClr>
                </a:solidFill>
              </a:rPr>
              <a:t>, CCI No 2014TC16I5CB005.</a:t>
            </a:r>
          </a:p>
          <a:p>
            <a:r>
              <a:rPr lang="en-US" sz="1200" dirty="0" smtClean="0">
                <a:solidFill>
                  <a:schemeClr val="accent5">
                    <a:lumMod val="75000"/>
                  </a:schemeClr>
                </a:solidFill>
              </a:rPr>
              <a:t>The contents of this publication are the sole responsibility of Geo Milev English Language Secondary School and can in no way be taken to reflect the views of the European Union or the Managing Authority of the </a:t>
            </a:r>
            <a:r>
              <a:rPr lang="en-US" sz="1200" dirty="0" err="1" smtClean="0">
                <a:solidFill>
                  <a:schemeClr val="accent5">
                    <a:lumMod val="75000"/>
                  </a:schemeClr>
                </a:solidFill>
              </a:rPr>
              <a:t>Programme</a:t>
            </a:r>
            <a:r>
              <a:rPr lang="en-US" sz="1200" dirty="0" smtClean="0">
                <a:solidFill>
                  <a:schemeClr val="accent5">
                    <a:lumMod val="75000"/>
                  </a:schemeClr>
                </a:solidFill>
              </a:rPr>
              <a:t>.</a:t>
            </a:r>
            <a:endParaRPr lang="en-US" sz="1200" dirty="0">
              <a:solidFill>
                <a:schemeClr val="accent5">
                  <a:lumMod val="75000"/>
                </a:schemeClr>
              </a:solidFill>
            </a:endParaRPr>
          </a:p>
        </p:txBody>
      </p:sp>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spTree>
    <p:extLst>
      <p:ext uri="{BB962C8B-B14F-4D97-AF65-F5344CB8AC3E}">
        <p14:creationId xmlns="" xmlns:p14="http://schemas.microsoft.com/office/powerpoint/2010/main" val="3756069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88951"/>
            <a:ext cx="9481072" cy="4615030"/>
          </a:xfrm>
        </p:spPr>
        <p:txBody>
          <a:bodyPr/>
          <a:lstStyle/>
          <a:p>
            <a:r>
              <a:rPr lang="en-US" dirty="0" smtClean="0">
                <a:solidFill>
                  <a:srgbClr val="002060"/>
                </a:solidFill>
              </a:rPr>
              <a:t>Introduction</a:t>
            </a:r>
          </a:p>
          <a:p>
            <a:endParaRPr lang="en-US" dirty="0" smtClean="0">
              <a:solidFill>
                <a:srgbClr val="002060"/>
              </a:solidFill>
            </a:endParaRPr>
          </a:p>
          <a:p>
            <a:pPr algn="just"/>
            <a:r>
              <a:rPr lang="en-US" dirty="0" smtClean="0"/>
              <a:t>Each sector to be discussed under:</a:t>
            </a:r>
          </a:p>
          <a:p>
            <a:pPr lvl="1" algn="just"/>
            <a:r>
              <a:rPr lang="en-US" dirty="0" smtClean="0"/>
              <a:t>scope</a:t>
            </a:r>
          </a:p>
          <a:p>
            <a:pPr lvl="1" algn="just"/>
            <a:r>
              <a:rPr lang="en-US" dirty="0" smtClean="0"/>
              <a:t>rationale and policy goals</a:t>
            </a:r>
          </a:p>
          <a:p>
            <a:pPr lvl="1" algn="just"/>
            <a:r>
              <a:rPr lang="en-US" dirty="0" smtClean="0"/>
              <a:t>measurement of participation</a:t>
            </a:r>
          </a:p>
          <a:p>
            <a:pPr lvl="1" algn="just"/>
            <a:r>
              <a:rPr lang="en-US" dirty="0" smtClean="0"/>
              <a:t>institutional factors</a:t>
            </a:r>
          </a:p>
          <a:p>
            <a:pPr lvl="1" algn="just"/>
            <a:r>
              <a:rPr lang="en-US" dirty="0" smtClean="0"/>
              <a:t>planning </a:t>
            </a:r>
            <a:endParaRPr lang="en-AU" dirty="0" smtClean="0"/>
          </a:p>
          <a:p>
            <a:endParaRPr lang="en-US" dirty="0"/>
          </a:p>
        </p:txBody>
      </p:sp>
      <p:pic>
        <p:nvPicPr>
          <p:cNvPr id="7"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8" name="Picture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610119" y="240996"/>
            <a:ext cx="1602572" cy="1210601"/>
          </a:xfrm>
          <a:prstGeom prst="rect">
            <a:avLst/>
          </a:prstGeom>
        </p:spPr>
      </p:pic>
      <p:pic>
        <p:nvPicPr>
          <p:cNvPr id="9"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spTree>
    <p:extLst>
      <p:ext uri="{BB962C8B-B14F-4D97-AF65-F5344CB8AC3E}">
        <p14:creationId xmlns="" xmlns:p14="http://schemas.microsoft.com/office/powerpoint/2010/main" val="2227596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066130"/>
          </a:xfrm>
        </p:spPr>
        <p:txBody>
          <a:bodyPr>
            <a:normAutofit fontScale="90000"/>
          </a:bodyPr>
          <a:lstStyle/>
          <a:p>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4000" dirty="0" smtClean="0">
                <a:solidFill>
                  <a:srgbClr val="002060"/>
                </a:solidFill>
              </a:rPr>
              <a:t>Rationales </a:t>
            </a:r>
            <a:r>
              <a:rPr lang="en-US" sz="4000" dirty="0" smtClean="0">
                <a:solidFill>
                  <a:srgbClr val="002060"/>
                </a:solidFill>
              </a:rPr>
              <a:t>compared: multiple goals in public leisure </a:t>
            </a:r>
            <a:r>
              <a:rPr lang="en-US" sz="4000" dirty="0" smtClean="0">
                <a:solidFill>
                  <a:srgbClr val="002060"/>
                </a:solidFill>
              </a:rPr>
              <a:t>policy</a:t>
            </a:r>
            <a:endParaRPr lang="en-AU" sz="2200" dirty="0">
              <a:solidFill>
                <a:srgbClr val="002060"/>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10044999"/>
              </p:ext>
            </p:extLst>
          </p:nvPr>
        </p:nvGraphicFramePr>
        <p:xfrm>
          <a:off x="689382" y="1434228"/>
          <a:ext cx="11041227" cy="4173855"/>
        </p:xfrm>
        <a:graphic>
          <a:graphicData uri="http://schemas.openxmlformats.org/drawingml/2006/table">
            <a:tbl>
              <a:tblPr firstRow="1" bandRow="1">
                <a:tableStyleId>{073A0DAA-6AF3-43AB-8588-CEC1D06C72B9}</a:tableStyleId>
              </a:tblPr>
              <a:tblGrid>
                <a:gridCol w="2622308"/>
                <a:gridCol w="3552395"/>
                <a:gridCol w="4866524"/>
              </a:tblGrid>
              <a:tr h="370840">
                <a:tc>
                  <a:txBody>
                    <a:bodyPr/>
                    <a:lstStyle/>
                    <a:p>
                      <a:pPr algn="l" fontAlgn="t"/>
                      <a:r>
                        <a:rPr lang="en-AU" sz="2000" u="none" strike="noStrike" dirty="0"/>
                        <a:t> </a:t>
                      </a:r>
                      <a:endParaRPr lang="en-AU" sz="2000" b="0" i="0" u="none" strike="noStrike" dirty="0">
                        <a:solidFill>
                          <a:srgbClr val="000000"/>
                        </a:solidFill>
                        <a:latin typeface="Arial"/>
                      </a:endParaRPr>
                    </a:p>
                  </a:txBody>
                  <a:tcPr marL="12700" marR="12700" marT="35560" marB="36830">
                    <a:lnB w="12700" cap="flat" cmpd="sng" algn="ctr">
                      <a:solidFill>
                        <a:schemeClr val="tx1"/>
                      </a:solidFill>
                      <a:prstDash val="solid"/>
                      <a:round/>
                      <a:headEnd type="none" w="med" len="med"/>
                      <a:tailEnd type="none" w="med" len="med"/>
                    </a:lnB>
                  </a:tcPr>
                </a:tc>
                <a:tc gridSpan="2">
                  <a:txBody>
                    <a:bodyPr/>
                    <a:lstStyle/>
                    <a:p>
                      <a:pPr algn="ctr" fontAlgn="t"/>
                      <a:r>
                        <a:rPr lang="en-AU" sz="2000" u="none" strike="noStrike" dirty="0"/>
                        <a:t>Excellence goal</a:t>
                      </a:r>
                      <a:endParaRPr lang="en-AU" sz="2000" b="1" i="0" u="none" strike="noStrike" dirty="0">
                        <a:solidFill>
                          <a:schemeClr val="bg1"/>
                        </a:solidFill>
                        <a:latin typeface="Arial"/>
                      </a:endParaRPr>
                    </a:p>
                  </a:txBody>
                  <a:tcPr marL="12700" marR="12700" marT="35560" marB="36830">
                    <a:lnB w="12700" cap="flat" cmpd="sng" algn="ctr">
                      <a:solidFill>
                        <a:schemeClr val="tx1"/>
                      </a:solidFill>
                      <a:prstDash val="solid"/>
                      <a:round/>
                      <a:headEnd type="none" w="med" len="med"/>
                      <a:tailEnd type="none" w="med" len="med"/>
                    </a:lnB>
                  </a:tcPr>
                </a:tc>
                <a:tc hMerge="1">
                  <a:txBody>
                    <a:bodyPr/>
                    <a:lstStyle/>
                    <a:p>
                      <a:endParaRPr lang="en-AU"/>
                    </a:p>
                  </a:txBody>
                  <a:tcPr/>
                </a:tc>
              </a:tr>
              <a:tr h="370840">
                <a:tc>
                  <a:txBody>
                    <a:bodyPr/>
                    <a:lstStyle/>
                    <a:p>
                      <a:pPr algn="l" fontAlgn="t"/>
                      <a:r>
                        <a:rPr lang="en-AU" sz="2000" u="none" strike="noStrike" dirty="0"/>
                        <a:t> </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AU" sz="2000" u="none" strike="noStrike" dirty="0"/>
                        <a:t>Description</a:t>
                      </a:r>
                      <a:endParaRPr lang="en-AU" sz="2000" b="1" i="1" u="none" strike="noStrike" dirty="0">
                        <a:solidFill>
                          <a:schemeClr val="bg1"/>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AU" sz="2000" u="none" strike="noStrike" dirty="0"/>
                        <a:t>Associated professionals/ performers</a:t>
                      </a:r>
                      <a:endParaRPr lang="en-AU" sz="2000" b="1" i="1" u="none" strike="noStrike" dirty="0">
                        <a:solidFill>
                          <a:schemeClr val="bg1"/>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t"/>
                      <a:r>
                        <a:rPr lang="en-AU" sz="2000" u="none" strike="noStrike" dirty="0"/>
                        <a:t>Sport/physical recreation</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a:t>High levels of sport performance</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Coaches</a:t>
                      </a:r>
                      <a:r>
                        <a:rPr lang="en-AU" sz="2000" u="none" strike="noStrike" dirty="0"/>
                        <a:t>, professional </a:t>
                      </a:r>
                      <a:r>
                        <a:rPr lang="en-AU" sz="2000" u="none" strike="noStrike" dirty="0" smtClean="0"/>
                        <a:t>and/or</a:t>
                      </a:r>
                    </a:p>
                    <a:p>
                      <a:pPr algn="l" fontAlgn="t"/>
                      <a:r>
                        <a:rPr lang="en-AU" sz="2000" u="none" strike="noStrike" dirty="0" smtClean="0"/>
                        <a:t>  </a:t>
                      </a:r>
                      <a:r>
                        <a:rPr lang="en-AU" sz="2000" u="none" strike="noStrike" dirty="0"/>
                        <a:t>elite athletes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l" fontAlgn="t"/>
                      <a:r>
                        <a:rPr lang="en-AU" sz="2000" u="none" strike="noStrike" dirty="0" smtClean="0"/>
                        <a:t>Arts/heritage/ entertainment</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a:t>a. Excellence in the arts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a</a:t>
                      </a:r>
                      <a:r>
                        <a:rPr lang="en-AU" sz="2000" u="none" strike="noStrike" dirty="0"/>
                        <a:t>. Artists, performers, directors</a:t>
                      </a:r>
                      <a:r>
                        <a:rPr lang="en-AU" sz="2000" u="none" strike="noStrike" dirty="0" smtClean="0"/>
                        <a:t>,</a:t>
                      </a:r>
                    </a:p>
                    <a:p>
                      <a:pPr algn="l" fontAlgn="t"/>
                      <a:r>
                        <a:rPr lang="en-AU" sz="2000" u="none" strike="noStrike" dirty="0" smtClean="0"/>
                        <a:t>     </a:t>
                      </a:r>
                      <a:r>
                        <a:rPr lang="en-AU" sz="2000" u="none" strike="noStrike" dirty="0"/>
                        <a:t>producers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vMerge="1">
                  <a:txBody>
                    <a:bodyPr/>
                    <a:lstStyle/>
                    <a:p>
                      <a:endParaRPr lang="en-AU"/>
                    </a:p>
                  </a:txBody>
                  <a:tcPr/>
                </a:tc>
                <a:tc>
                  <a:txBody>
                    <a:bodyPr/>
                    <a:lstStyle/>
                    <a:p>
                      <a:pPr algn="l" fontAlgn="t"/>
                      <a:r>
                        <a:rPr lang="en-AU" sz="2000" u="none" strike="noStrike" dirty="0"/>
                        <a:t>b. Heritage conservation</a:t>
                      </a:r>
                      <a:endParaRPr lang="en-AU" sz="2000" b="0" i="0" u="none" strike="noStrike" dirty="0">
                        <a:solidFill>
                          <a:srgbClr val="000000"/>
                        </a:solidFill>
                        <a:latin typeface="Arial"/>
                      </a:endParaRP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AU" sz="2000" u="none" strike="noStrike" dirty="0" smtClean="0"/>
                        <a:t> b. Curators, archaeologists</a:t>
                      </a:r>
                    </a:p>
                    <a:p>
                      <a:pPr algn="l" fontAlgn="t"/>
                      <a:endParaRPr lang="en-AU" sz="2000" b="0" i="0" u="none" strike="noStrike" dirty="0">
                        <a:solidFill>
                          <a:srgbClr val="000000"/>
                        </a:solidFill>
                        <a:latin typeface="Arial"/>
                      </a:endParaRP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t"/>
                      <a:r>
                        <a:rPr lang="en-AU" sz="2000" u="none" strike="noStrike" dirty="0" smtClean="0"/>
                        <a:t>  </a:t>
                      </a:r>
                      <a:r>
                        <a:rPr lang="en-AU" sz="2000" u="none" strike="noStrike" dirty="0"/>
                        <a:t>recreation – natural</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a:t>Conservation of </a:t>
                      </a:r>
                      <a:r>
                        <a:rPr lang="en-AU" sz="2000" u="none" strike="noStrike" dirty="0" smtClean="0"/>
                        <a:t>flora/fauna </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Biologists</a:t>
                      </a:r>
                      <a:r>
                        <a:rPr lang="en-AU" sz="2000" u="none" strike="noStrike" dirty="0"/>
                        <a:t>, ecologists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t"/>
                      <a:r>
                        <a:rPr lang="en-AU" sz="2000" u="none" strike="noStrike" dirty="0" smtClean="0"/>
                        <a:t> </a:t>
                      </a:r>
                      <a:r>
                        <a:rPr lang="en-AU" sz="2000" u="none" strike="noStrike" dirty="0"/>
                        <a:t>recreation </a:t>
                      </a:r>
                      <a:r>
                        <a:rPr lang="en-AU" sz="2000" u="none" strike="noStrike" dirty="0" smtClean="0"/>
                        <a:t>–</a:t>
                      </a:r>
                    </a:p>
                    <a:p>
                      <a:pPr algn="l" fontAlgn="t"/>
                      <a:r>
                        <a:rPr lang="en-AU" sz="2000" u="none" strike="noStrike" dirty="0" smtClean="0"/>
                        <a:t>Urban</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a:t>Horticultural excellence</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Horticulturalists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t"/>
                      <a:r>
                        <a:rPr lang="en-AU" sz="2000" u="none" strike="noStrike" dirty="0"/>
                        <a:t>Tourism</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AU" sz="2000" u="none" strike="noStrike" dirty="0"/>
                        <a:t>Any of the </a:t>
                      </a:r>
                      <a:r>
                        <a:rPr lang="en-AU" sz="2000" u="none" strike="noStrike" dirty="0" smtClean="0"/>
                        <a:t>above, but mainly  participation </a:t>
                      </a:r>
                      <a:r>
                        <a:rPr lang="en-AU" sz="2000" u="none" strike="noStrike" dirty="0"/>
                        <a:t>goal</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a:p>
                  </a:txBody>
                  <a:tcPr/>
                </a:tc>
              </a:tr>
            </a:tbl>
          </a:graphicData>
        </a:graphic>
      </p:graphicFrame>
      <p:grpSp>
        <p:nvGrpSpPr>
          <p:cNvPr id="8" name="Групиране 7"/>
          <p:cNvGrpSpPr/>
          <p:nvPr/>
        </p:nvGrpSpPr>
        <p:grpSpPr>
          <a:xfrm>
            <a:off x="1176346" y="207130"/>
            <a:ext cx="9957322" cy="1240121"/>
            <a:chOff x="1176346" y="207130"/>
            <a:chExt cx="9957322" cy="1240121"/>
          </a:xfrm>
        </p:grpSpPr>
        <p:pic>
          <p:nvPicPr>
            <p:cNvPr id="9"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10"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1"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2"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30111823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
            </a:r>
            <a:br>
              <a:rPr lang="en-US" dirty="0" smtClean="0">
                <a:solidFill>
                  <a:srgbClr val="002060"/>
                </a:solidFill>
              </a:rPr>
            </a:br>
            <a:r>
              <a:rPr lang="en-US" dirty="0" smtClean="0">
                <a:solidFill>
                  <a:srgbClr val="002060"/>
                </a:solidFill>
              </a:rPr>
              <a:t>Rationales </a:t>
            </a:r>
            <a:r>
              <a:rPr lang="en-US" dirty="0" smtClean="0">
                <a:solidFill>
                  <a:srgbClr val="002060"/>
                </a:solidFill>
              </a:rPr>
              <a:t>compared: multiple goals in public leisure </a:t>
            </a:r>
            <a:r>
              <a:rPr lang="en-US" dirty="0" smtClean="0">
                <a:solidFill>
                  <a:srgbClr val="002060"/>
                </a:solidFill>
              </a:rPr>
              <a:t>policy</a:t>
            </a:r>
            <a:endParaRPr lang="en-AU" sz="2200" dirty="0">
              <a:solidFill>
                <a:srgbClr val="002060"/>
              </a:solidFill>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341612640"/>
              </p:ext>
            </p:extLst>
          </p:nvPr>
        </p:nvGraphicFramePr>
        <p:xfrm>
          <a:off x="335360" y="1600200"/>
          <a:ext cx="10849205" cy="3686810"/>
        </p:xfrm>
        <a:graphic>
          <a:graphicData uri="http://schemas.openxmlformats.org/drawingml/2006/table">
            <a:tbl>
              <a:tblPr firstRow="1" bandRow="1">
                <a:tableStyleId>{073A0DAA-6AF3-43AB-8588-CEC1D06C72B9}</a:tableStyleId>
              </a:tblPr>
              <a:tblGrid>
                <a:gridCol w="2784309"/>
                <a:gridCol w="3648405"/>
                <a:gridCol w="4416491"/>
              </a:tblGrid>
              <a:tr h="370840">
                <a:tc>
                  <a:txBody>
                    <a:bodyPr/>
                    <a:lstStyle/>
                    <a:p>
                      <a:pPr algn="l" fontAlgn="t"/>
                      <a:r>
                        <a:rPr lang="en-AU" sz="2000" u="none" strike="noStrike" dirty="0"/>
                        <a:t> </a:t>
                      </a:r>
                      <a:endParaRPr lang="en-AU" sz="2000" b="0" i="0" u="none" strike="noStrike" dirty="0">
                        <a:solidFill>
                          <a:srgbClr val="000000"/>
                        </a:solidFill>
                        <a:latin typeface="Arial"/>
                      </a:endParaRPr>
                    </a:p>
                  </a:txBody>
                  <a:tcPr marL="12700" marR="12700" marT="35560" marB="36830"/>
                </a:tc>
                <a:tc gridSpan="2">
                  <a:txBody>
                    <a:bodyPr/>
                    <a:lstStyle/>
                    <a:p>
                      <a:pPr algn="ctr" fontAlgn="t"/>
                      <a:r>
                        <a:rPr lang="en-AU" sz="2000" u="none" strike="noStrike" dirty="0"/>
                        <a:t>Participation goal</a:t>
                      </a:r>
                      <a:endParaRPr lang="en-AU" sz="2000" b="1" i="0" u="none" strike="noStrike" dirty="0">
                        <a:solidFill>
                          <a:schemeClr val="bg1"/>
                        </a:solidFill>
                        <a:latin typeface="Arial"/>
                      </a:endParaRPr>
                    </a:p>
                  </a:txBody>
                  <a:tcPr marL="12700" marR="12700" marT="35560" marB="36830"/>
                </a:tc>
                <a:tc hMerge="1">
                  <a:txBody>
                    <a:bodyPr/>
                    <a:lstStyle/>
                    <a:p>
                      <a:endParaRPr lang="en-AU"/>
                    </a:p>
                  </a:txBody>
                  <a:tcPr/>
                </a:tc>
              </a:tr>
              <a:tr h="370840">
                <a:tc>
                  <a:txBody>
                    <a:bodyPr/>
                    <a:lstStyle/>
                    <a:p>
                      <a:pPr algn="l" fontAlgn="t"/>
                      <a:r>
                        <a:rPr lang="en-AU" sz="2000" b="1" u="none" strike="noStrike" dirty="0">
                          <a:solidFill>
                            <a:schemeClr val="bg1"/>
                          </a:solidFill>
                        </a:rPr>
                        <a:t> </a:t>
                      </a:r>
                      <a:endParaRPr lang="en-AU" sz="2000" b="1" i="0" u="none" strike="noStrike" dirty="0">
                        <a:solidFill>
                          <a:schemeClr val="bg1"/>
                        </a:solidFill>
                        <a:latin typeface="Arial"/>
                      </a:endParaRPr>
                    </a:p>
                  </a:txBody>
                  <a:tcPr marL="12700" marR="12700" marT="35560" marB="36830">
                    <a:lnB w="12700" cap="flat" cmpd="sng" algn="ctr">
                      <a:solidFill>
                        <a:schemeClr val="tx1"/>
                      </a:solidFill>
                      <a:prstDash val="solid"/>
                      <a:round/>
                      <a:headEnd type="none" w="med" len="med"/>
                      <a:tailEnd type="none" w="med" len="med"/>
                    </a:lnB>
                    <a:solidFill>
                      <a:schemeClr val="tx1"/>
                    </a:solidFill>
                  </a:tcPr>
                </a:tc>
                <a:tc>
                  <a:txBody>
                    <a:bodyPr/>
                    <a:lstStyle/>
                    <a:p>
                      <a:pPr algn="ctr" fontAlgn="t"/>
                      <a:r>
                        <a:rPr lang="en-AU" sz="2000" b="1" u="none" strike="noStrike" dirty="0">
                          <a:solidFill>
                            <a:schemeClr val="bg1"/>
                          </a:solidFill>
                        </a:rPr>
                        <a:t>Description</a:t>
                      </a:r>
                      <a:endParaRPr lang="en-AU" sz="2000" b="1" i="0" u="none" strike="noStrike" dirty="0">
                        <a:solidFill>
                          <a:schemeClr val="bg1"/>
                        </a:solidFill>
                        <a:latin typeface="Arial"/>
                      </a:endParaRPr>
                    </a:p>
                  </a:txBody>
                  <a:tcPr marL="12700" marR="12700" marT="35560" marB="36830">
                    <a:lnB w="12700" cap="flat" cmpd="sng" algn="ctr">
                      <a:solidFill>
                        <a:schemeClr val="tx1"/>
                      </a:solidFill>
                      <a:prstDash val="solid"/>
                      <a:round/>
                      <a:headEnd type="none" w="med" len="med"/>
                      <a:tailEnd type="none" w="med" len="med"/>
                    </a:lnB>
                    <a:solidFill>
                      <a:schemeClr val="tx1"/>
                    </a:solidFill>
                  </a:tcPr>
                </a:tc>
                <a:tc>
                  <a:txBody>
                    <a:bodyPr/>
                    <a:lstStyle/>
                    <a:p>
                      <a:pPr algn="ctr" fontAlgn="t"/>
                      <a:r>
                        <a:rPr lang="en-AU" sz="2000" b="1" u="none" strike="noStrike" dirty="0">
                          <a:solidFill>
                            <a:schemeClr val="bg1"/>
                          </a:solidFill>
                        </a:rPr>
                        <a:t>Associated professionals/ performers</a:t>
                      </a:r>
                      <a:endParaRPr lang="en-AU" sz="2000" b="1" i="0" u="none" strike="noStrike" dirty="0">
                        <a:solidFill>
                          <a:schemeClr val="bg1"/>
                        </a:solidFill>
                        <a:latin typeface="Arial"/>
                      </a:endParaRPr>
                    </a:p>
                  </a:txBody>
                  <a:tcPr marL="12700" marR="12700" marT="35560" marB="36830">
                    <a:lnB w="12700" cap="flat" cmpd="sng" algn="ctr">
                      <a:solidFill>
                        <a:schemeClr val="tx1"/>
                      </a:solidFill>
                      <a:prstDash val="solid"/>
                      <a:round/>
                      <a:headEnd type="none" w="med" len="med"/>
                      <a:tailEnd type="none" w="med" len="med"/>
                    </a:lnB>
                    <a:solidFill>
                      <a:schemeClr val="tx1"/>
                    </a:solidFill>
                  </a:tcPr>
                </a:tc>
              </a:tr>
              <a:tr h="370840">
                <a:tc>
                  <a:txBody>
                    <a:bodyPr/>
                    <a:lstStyle/>
                    <a:p>
                      <a:pPr algn="l" fontAlgn="t"/>
                      <a:r>
                        <a:rPr lang="en-AU" sz="2000" u="none" strike="noStrike" dirty="0"/>
                        <a:t>Sport/physical recreation</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Grassroots ‘Sport </a:t>
                      </a:r>
                      <a:r>
                        <a:rPr lang="en-AU" sz="2000" u="none" strike="noStrike" dirty="0"/>
                        <a:t>for </a:t>
                      </a:r>
                      <a:r>
                        <a:rPr lang="en-AU" sz="2000" u="none" strike="noStrike" dirty="0" smtClean="0"/>
                        <a:t>All’</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Public </a:t>
                      </a:r>
                      <a:r>
                        <a:rPr lang="en-AU" sz="2000" u="none" strike="noStrike" dirty="0"/>
                        <a:t>sports facility managers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3">
                  <a:txBody>
                    <a:bodyPr/>
                    <a:lstStyle/>
                    <a:p>
                      <a:pPr algn="l" fontAlgn="t"/>
                      <a:r>
                        <a:rPr lang="en-AU" sz="2000" u="none" strike="noStrike" dirty="0"/>
                        <a:t>Arts and entertainment</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a</a:t>
                      </a:r>
                      <a:r>
                        <a:rPr lang="en-AU" sz="2000" u="none" strike="noStrike" dirty="0"/>
                        <a:t>. Audiences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t"/>
                      <a:r>
                        <a:rPr lang="en-AU" sz="2000" u="none" strike="noStrike" dirty="0" smtClean="0"/>
                        <a:t> a</a:t>
                      </a:r>
                      <a:r>
                        <a:rPr lang="en-AU" sz="2000" u="none" strike="noStrike" dirty="0"/>
                        <a:t>. Facility managers/marketers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370840">
                <a:tc vMerge="1">
                  <a:txBody>
                    <a:bodyPr/>
                    <a:lstStyle/>
                    <a:p>
                      <a:endParaRPr lang="en-AU"/>
                    </a:p>
                  </a:txBody>
                  <a:tcPr/>
                </a:tc>
                <a:tc>
                  <a:txBody>
                    <a:bodyPr/>
                    <a:lstStyle/>
                    <a:p>
                      <a:pPr algn="l" fontAlgn="t"/>
                      <a:r>
                        <a:rPr lang="en-AU" sz="2000" u="none" strike="noStrike" dirty="0" smtClean="0"/>
                        <a:t> b</a:t>
                      </a:r>
                      <a:r>
                        <a:rPr lang="en-AU" sz="2000" u="none" strike="noStrike" dirty="0"/>
                        <a:t>. Visitors</a:t>
                      </a:r>
                      <a:endParaRPr lang="en-AU" sz="2000" b="0" i="0" u="none" strike="noStrike" dirty="0">
                        <a:solidFill>
                          <a:srgbClr val="000000"/>
                        </a:solidFill>
                        <a:latin typeface="Arial"/>
                      </a:endParaRP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t"/>
                      <a:r>
                        <a:rPr lang="en-AU" sz="2000" u="none" strike="noStrike" dirty="0" smtClean="0"/>
                        <a:t> b</a:t>
                      </a:r>
                      <a:r>
                        <a:rPr lang="en-AU" sz="2000" u="none" strike="noStrike" dirty="0"/>
                        <a:t>. Facility managers/marketers</a:t>
                      </a:r>
                      <a:endParaRPr lang="en-AU" sz="2000" b="0" i="0" u="none" strike="noStrike" dirty="0">
                        <a:solidFill>
                          <a:srgbClr val="000000"/>
                        </a:solidFill>
                        <a:latin typeface="Arial"/>
                      </a:endParaRP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370840">
                <a:tc vMerge="1">
                  <a:txBody>
                    <a:bodyPr/>
                    <a:lstStyle/>
                    <a:p>
                      <a:endParaRPr lang="en-AU"/>
                    </a:p>
                  </a:txBody>
                  <a:tcPr/>
                </a:tc>
                <a:tc>
                  <a:txBody>
                    <a:bodyPr/>
                    <a:lstStyle/>
                    <a:p>
                      <a:pPr algn="l" fontAlgn="t"/>
                      <a:r>
                        <a:rPr lang="en-AU" sz="2000" u="none" strike="noStrike" dirty="0" smtClean="0"/>
                        <a:t> c</a:t>
                      </a:r>
                      <a:r>
                        <a:rPr lang="en-AU" sz="2000" u="none" strike="noStrike" dirty="0"/>
                        <a:t>. Amateur participation</a:t>
                      </a:r>
                      <a:endParaRPr lang="en-AU" sz="2000" b="0" i="0" u="none" strike="noStrike" dirty="0">
                        <a:solidFill>
                          <a:srgbClr val="000000"/>
                        </a:solidFill>
                        <a:latin typeface="Arial"/>
                      </a:endParaRP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t"/>
                      <a:r>
                        <a:rPr lang="en-AU" sz="2000" u="none" strike="noStrike" dirty="0" smtClean="0"/>
                        <a:t> c</a:t>
                      </a:r>
                      <a:r>
                        <a:rPr lang="en-AU" sz="2000" u="none" strike="noStrike" dirty="0"/>
                        <a:t>. Community arts workers</a:t>
                      </a:r>
                      <a:endParaRPr lang="en-AU" sz="2000" b="0" i="0" u="none" strike="noStrike" dirty="0">
                        <a:solidFill>
                          <a:srgbClr val="000000"/>
                        </a:solidFill>
                        <a:latin typeface="Arial"/>
                      </a:endParaRPr>
                    </a:p>
                  </a:txBody>
                  <a:tcPr marL="12700" marR="1270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370840">
                <a:tc>
                  <a:txBody>
                    <a:bodyPr/>
                    <a:lstStyle/>
                    <a:p>
                      <a:pPr algn="l" fontAlgn="t"/>
                      <a:r>
                        <a:rPr lang="en-AU" sz="2000" u="none" strike="noStrike" dirty="0" smtClean="0"/>
                        <a:t> </a:t>
                      </a:r>
                      <a:r>
                        <a:rPr lang="en-AU" sz="2000" u="none" strike="noStrike" dirty="0"/>
                        <a:t>recreation – natural</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Public </a:t>
                      </a:r>
                      <a:r>
                        <a:rPr lang="en-AU" sz="2000" u="none" strike="noStrike" dirty="0"/>
                        <a:t>access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Natural </a:t>
                      </a:r>
                      <a:r>
                        <a:rPr lang="en-AU" sz="2000" u="none" strike="noStrike" dirty="0"/>
                        <a:t>area/facility managers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t"/>
                      <a:r>
                        <a:rPr lang="en-AU" sz="2000" u="none" strike="noStrike" dirty="0" smtClean="0"/>
                        <a:t> </a:t>
                      </a:r>
                      <a:r>
                        <a:rPr lang="en-AU" sz="2000" u="none" strike="noStrike" dirty="0"/>
                        <a:t>recreation </a:t>
                      </a:r>
                      <a:r>
                        <a:rPr lang="en-AU" sz="2000" u="none" strike="noStrike" dirty="0" smtClean="0"/>
                        <a:t>– </a:t>
                      </a:r>
                    </a:p>
                    <a:p>
                      <a:pPr algn="l" fontAlgn="t"/>
                      <a:r>
                        <a:rPr lang="en-AU" sz="2000" u="none" strike="noStrike" dirty="0" smtClean="0"/>
                        <a:t>Urban</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Public </a:t>
                      </a:r>
                      <a:r>
                        <a:rPr lang="en-AU" sz="2000" u="none" strike="noStrike" dirty="0"/>
                        <a:t>recreation</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Urban </a:t>
                      </a:r>
                      <a:r>
                        <a:rPr lang="en-AU" sz="2000" u="none" strike="noStrike" dirty="0"/>
                        <a:t>park managers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fontAlgn="t"/>
                      <a:r>
                        <a:rPr lang="en-AU" sz="2000" u="none" strike="noStrike" dirty="0"/>
                        <a:t>Tourism</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Tourist numbers/income</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AU" sz="2000" u="none" strike="noStrike" dirty="0" smtClean="0"/>
                        <a:t> Tourism managers/marketers</a:t>
                      </a:r>
                      <a:endParaRPr lang="en-AU" sz="2000" b="0" i="0" u="none" strike="noStrike" dirty="0">
                        <a:solidFill>
                          <a:srgbClr val="000000"/>
                        </a:solidFill>
                        <a:latin typeface="Arial"/>
                      </a:endParaRPr>
                    </a:p>
                  </a:txBody>
                  <a:tcPr marL="12700" marR="12700" marT="3556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pSp>
        <p:nvGrpSpPr>
          <p:cNvPr id="7" name="Групиране 6"/>
          <p:cNvGrpSpPr/>
          <p:nvPr/>
        </p:nvGrpSpPr>
        <p:grpSpPr>
          <a:xfrm>
            <a:off x="1176346" y="207130"/>
            <a:ext cx="9957322" cy="1240121"/>
            <a:chOff x="1176346" y="207130"/>
            <a:chExt cx="9957322" cy="1240121"/>
          </a:xfrm>
        </p:grpSpPr>
        <p:pic>
          <p:nvPicPr>
            <p:cNvPr id="8"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33948204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1124745"/>
            <a:ext cx="10972800" cy="4525963"/>
          </a:xfrm>
        </p:spPr>
        <p:txBody>
          <a:bodyPr/>
          <a:lstStyle/>
          <a:p>
            <a:endParaRPr lang="en-US" sz="2800" dirty="0" smtClean="0"/>
          </a:p>
          <a:p>
            <a:r>
              <a:rPr lang="en-US" dirty="0" smtClean="0"/>
              <a:t>Sport and other forms of physical recreation</a:t>
            </a:r>
          </a:p>
          <a:p>
            <a:r>
              <a:rPr lang="en-US" sz="2800" dirty="0" smtClean="0"/>
              <a:t>Scope</a:t>
            </a:r>
            <a:r>
              <a:rPr lang="en-US" sz="2800" dirty="0" smtClean="0"/>
              <a:t>:</a:t>
            </a:r>
          </a:p>
          <a:p>
            <a:pPr lvl="1"/>
            <a:r>
              <a:rPr lang="en-US" sz="2400" dirty="0"/>
              <a:t>s</a:t>
            </a:r>
            <a:r>
              <a:rPr lang="en-US" sz="2400" dirty="0" smtClean="0"/>
              <a:t>port: competitive/challenging physical activity, ranging from informal to highly formal</a:t>
            </a:r>
          </a:p>
          <a:p>
            <a:pPr lvl="1"/>
            <a:r>
              <a:rPr lang="en-US" sz="2400" dirty="0"/>
              <a:t>o</a:t>
            </a:r>
            <a:r>
              <a:rPr lang="en-US" sz="2400" dirty="0" smtClean="0"/>
              <a:t>ther physical recreation: e.g. walking, non-competitive cycling or water-based recreation</a:t>
            </a:r>
          </a:p>
          <a:p>
            <a:r>
              <a:rPr lang="en-US" sz="2800" dirty="0" smtClean="0"/>
              <a:t>Australian term: ‘activity for exercise, recreation and sport’ (ERAS)</a:t>
            </a:r>
          </a:p>
          <a:p>
            <a:r>
              <a:rPr lang="en-US" sz="2800" dirty="0" smtClean="0"/>
              <a:t>UK term: ‘sport and active recreation’ (Active People survey)</a:t>
            </a:r>
          </a:p>
        </p:txBody>
      </p:sp>
      <p:grpSp>
        <p:nvGrpSpPr>
          <p:cNvPr id="9" name="Групиране 8"/>
          <p:cNvGrpSpPr/>
          <p:nvPr/>
        </p:nvGrpSpPr>
        <p:grpSpPr>
          <a:xfrm>
            <a:off x="1176346" y="207130"/>
            <a:ext cx="9957322" cy="1240121"/>
            <a:chOff x="1176346" y="207130"/>
            <a:chExt cx="9957322" cy="1240121"/>
          </a:xfrm>
        </p:grpSpPr>
        <p:pic>
          <p:nvPicPr>
            <p:cNvPr id="10"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11"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2"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3"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229271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381" y="1196753"/>
            <a:ext cx="10972800" cy="4525963"/>
          </a:xfrm>
        </p:spPr>
        <p:txBody>
          <a:bodyPr>
            <a:normAutofit/>
          </a:bodyPr>
          <a:lstStyle/>
          <a:p>
            <a:endParaRPr lang="en-US" b="1" dirty="0" smtClean="0">
              <a:solidFill>
                <a:srgbClr val="0070C0"/>
              </a:solidFill>
            </a:endParaRPr>
          </a:p>
          <a:p>
            <a:r>
              <a:rPr lang="en-US" b="1" dirty="0" smtClean="0">
                <a:solidFill>
                  <a:srgbClr val="0070C0"/>
                </a:solidFill>
              </a:rPr>
              <a:t>Sport : policy rationale and goals</a:t>
            </a:r>
            <a:endParaRPr lang="en-US" b="1" dirty="0" smtClean="0">
              <a:solidFill>
                <a:srgbClr val="0070C0"/>
              </a:solidFill>
            </a:endParaRPr>
          </a:p>
          <a:p>
            <a:r>
              <a:rPr lang="en-US" sz="2800" b="1" dirty="0" smtClean="0">
                <a:solidFill>
                  <a:srgbClr val="0070C0"/>
                </a:solidFill>
              </a:rPr>
              <a:t>Goals</a:t>
            </a:r>
            <a:r>
              <a:rPr lang="en-US" sz="2800" b="1" dirty="0" smtClean="0">
                <a:solidFill>
                  <a:srgbClr val="0070C0"/>
                </a:solidFill>
              </a:rPr>
              <a:t>:</a:t>
            </a:r>
          </a:p>
          <a:p>
            <a:pPr lvl="1"/>
            <a:r>
              <a:rPr lang="en-US" sz="2400" dirty="0">
                <a:solidFill>
                  <a:srgbClr val="0070C0"/>
                </a:solidFill>
              </a:rPr>
              <a:t>m</a:t>
            </a:r>
            <a:r>
              <a:rPr lang="en-US" sz="2400" dirty="0" smtClean="0">
                <a:solidFill>
                  <a:srgbClr val="0070C0"/>
                </a:solidFill>
              </a:rPr>
              <a:t>ass participation</a:t>
            </a:r>
            <a:r>
              <a:rPr lang="en-US" sz="2400" dirty="0" smtClean="0"/>
              <a:t>: maximize – ‘Sport for All’ campaign</a:t>
            </a:r>
          </a:p>
          <a:p>
            <a:pPr lvl="1"/>
            <a:r>
              <a:rPr lang="en-US" sz="2400" dirty="0">
                <a:solidFill>
                  <a:srgbClr val="0070C0"/>
                </a:solidFill>
              </a:rPr>
              <a:t>e</a:t>
            </a:r>
            <a:r>
              <a:rPr lang="en-US" sz="2400" dirty="0" smtClean="0">
                <a:solidFill>
                  <a:srgbClr val="0070C0"/>
                </a:solidFill>
              </a:rPr>
              <a:t>lite success</a:t>
            </a:r>
            <a:r>
              <a:rPr lang="en-US" sz="2400" dirty="0" smtClean="0"/>
              <a:t>: maximize</a:t>
            </a:r>
          </a:p>
          <a:p>
            <a:r>
              <a:rPr lang="en-US" sz="2800" b="1" dirty="0" smtClean="0">
                <a:solidFill>
                  <a:srgbClr val="0070C0"/>
                </a:solidFill>
              </a:rPr>
              <a:t>Rationale/benefits:</a:t>
            </a:r>
          </a:p>
          <a:p>
            <a:pPr lvl="1"/>
            <a:r>
              <a:rPr lang="en-US" sz="2400" dirty="0" smtClean="0"/>
              <a:t>health</a:t>
            </a:r>
          </a:p>
          <a:p>
            <a:pPr lvl="1"/>
            <a:r>
              <a:rPr lang="en-US" sz="2400" dirty="0" smtClean="0"/>
              <a:t>community cohesiveness and pride</a:t>
            </a:r>
          </a:p>
          <a:p>
            <a:pPr lvl="1"/>
            <a:r>
              <a:rPr lang="en-US" sz="2400" dirty="0" smtClean="0"/>
              <a:t>economic development factors (e.g. sport tourism)</a:t>
            </a:r>
          </a:p>
          <a:p>
            <a:r>
              <a:rPr lang="en-US" sz="2800" b="1" dirty="0" smtClean="0">
                <a:solidFill>
                  <a:srgbClr val="0070C0"/>
                </a:solidFill>
              </a:rPr>
              <a:t>‘Trickle down effect’: </a:t>
            </a:r>
            <a:r>
              <a:rPr lang="en-US" sz="2800" dirty="0"/>
              <a:t>D</a:t>
            </a:r>
            <a:r>
              <a:rPr lang="en-US" sz="2800" dirty="0" smtClean="0"/>
              <a:t>oes it work?</a:t>
            </a:r>
          </a:p>
          <a:p>
            <a:endParaRPr lang="en-AU" dirty="0"/>
          </a:p>
        </p:txBody>
      </p:sp>
      <p:grpSp>
        <p:nvGrpSpPr>
          <p:cNvPr id="7" name="Групиране 6"/>
          <p:cNvGrpSpPr/>
          <p:nvPr/>
        </p:nvGrpSpPr>
        <p:grpSpPr>
          <a:xfrm>
            <a:off x="1176346" y="207130"/>
            <a:ext cx="9957322" cy="1240121"/>
            <a:chOff x="1176346" y="207130"/>
            <a:chExt cx="9957322" cy="1240121"/>
          </a:xfrm>
        </p:grpSpPr>
        <p:pic>
          <p:nvPicPr>
            <p:cNvPr id="8"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239764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osceles Triangle 2"/>
          <p:cNvSpPr/>
          <p:nvPr/>
        </p:nvSpPr>
        <p:spPr>
          <a:xfrm>
            <a:off x="1199456" y="1052736"/>
            <a:ext cx="9601067" cy="5184576"/>
          </a:xfrm>
          <a:prstGeom prst="triangl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p:cNvCxnSpPr/>
          <p:nvPr/>
        </p:nvCxnSpPr>
        <p:spPr>
          <a:xfrm>
            <a:off x="3503712" y="4005064"/>
            <a:ext cx="4992555"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559829" y="2852936"/>
            <a:ext cx="288032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351584" y="5229200"/>
            <a:ext cx="72008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791744" y="5445224"/>
            <a:ext cx="3936437" cy="523220"/>
          </a:xfrm>
          <a:prstGeom prst="rect">
            <a:avLst/>
          </a:prstGeom>
          <a:noFill/>
        </p:spPr>
        <p:txBody>
          <a:bodyPr wrap="square" rtlCol="0">
            <a:spAutoFit/>
          </a:bodyPr>
          <a:lstStyle/>
          <a:p>
            <a:r>
              <a:rPr lang="en-US" sz="2800" dirty="0" smtClean="0"/>
              <a:t>Mass participation</a:t>
            </a:r>
            <a:endParaRPr lang="en-AU" sz="2800" dirty="0"/>
          </a:p>
        </p:txBody>
      </p:sp>
      <p:sp>
        <p:nvSpPr>
          <p:cNvPr id="16" name="TextBox 15"/>
          <p:cNvSpPr txBox="1"/>
          <p:nvPr/>
        </p:nvSpPr>
        <p:spPr>
          <a:xfrm>
            <a:off x="4175787" y="4077073"/>
            <a:ext cx="3264363" cy="954107"/>
          </a:xfrm>
          <a:prstGeom prst="rect">
            <a:avLst/>
          </a:prstGeom>
          <a:noFill/>
        </p:spPr>
        <p:txBody>
          <a:bodyPr wrap="square" rtlCol="0">
            <a:spAutoFit/>
          </a:bodyPr>
          <a:lstStyle/>
          <a:p>
            <a:pPr algn="ctr"/>
            <a:r>
              <a:rPr lang="en-US" sz="2800" dirty="0" smtClean="0"/>
              <a:t>Local/regional competition</a:t>
            </a:r>
            <a:endParaRPr lang="en-AU" sz="2800" dirty="0"/>
          </a:p>
        </p:txBody>
      </p:sp>
      <p:sp>
        <p:nvSpPr>
          <p:cNvPr id="17" name="TextBox 16"/>
          <p:cNvSpPr txBox="1"/>
          <p:nvPr/>
        </p:nvSpPr>
        <p:spPr>
          <a:xfrm>
            <a:off x="4463819" y="2924945"/>
            <a:ext cx="2880320" cy="954107"/>
          </a:xfrm>
          <a:prstGeom prst="rect">
            <a:avLst/>
          </a:prstGeom>
          <a:noFill/>
        </p:spPr>
        <p:txBody>
          <a:bodyPr wrap="square" rtlCol="0">
            <a:spAutoFit/>
          </a:bodyPr>
          <a:lstStyle/>
          <a:p>
            <a:pPr algn="ctr"/>
            <a:r>
              <a:rPr lang="en-US" sz="2800" dirty="0" smtClean="0"/>
              <a:t>National competition</a:t>
            </a:r>
            <a:endParaRPr lang="en-AU" sz="2800" dirty="0"/>
          </a:p>
        </p:txBody>
      </p:sp>
      <p:sp>
        <p:nvSpPr>
          <p:cNvPr id="31" name="TextBox 30"/>
          <p:cNvSpPr txBox="1"/>
          <p:nvPr/>
        </p:nvSpPr>
        <p:spPr>
          <a:xfrm>
            <a:off x="5327915" y="2116872"/>
            <a:ext cx="1344149" cy="523220"/>
          </a:xfrm>
          <a:prstGeom prst="rect">
            <a:avLst/>
          </a:prstGeom>
          <a:noFill/>
        </p:spPr>
        <p:txBody>
          <a:bodyPr wrap="square" rtlCol="0">
            <a:spAutoFit/>
          </a:bodyPr>
          <a:lstStyle/>
          <a:p>
            <a:r>
              <a:rPr lang="en-US" sz="2800" dirty="0" smtClean="0"/>
              <a:t>Elite</a:t>
            </a:r>
            <a:endParaRPr lang="en-AU" sz="2800" dirty="0"/>
          </a:p>
        </p:txBody>
      </p:sp>
      <p:sp>
        <p:nvSpPr>
          <p:cNvPr id="11" name="TextBox 10"/>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US" sz="1400" dirty="0" smtClean="0"/>
              <a:t>SPORT PARTICIPITION PYRAMID</a:t>
            </a:r>
            <a:endParaRPr lang="en-US" sz="1400" dirty="0"/>
          </a:p>
        </p:txBody>
      </p:sp>
      <p:grpSp>
        <p:nvGrpSpPr>
          <p:cNvPr id="12" name="Групиране 11"/>
          <p:cNvGrpSpPr/>
          <p:nvPr/>
        </p:nvGrpSpPr>
        <p:grpSpPr>
          <a:xfrm>
            <a:off x="1176346" y="207130"/>
            <a:ext cx="9957322" cy="1124959"/>
            <a:chOff x="1176346" y="207130"/>
            <a:chExt cx="9957322" cy="1240121"/>
          </a:xfrm>
        </p:grpSpPr>
        <p:pic>
          <p:nvPicPr>
            <p:cNvPr id="13"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14"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8"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9"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17788755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apezoid 2"/>
          <p:cNvSpPr/>
          <p:nvPr/>
        </p:nvSpPr>
        <p:spPr>
          <a:xfrm>
            <a:off x="1967541" y="4365104"/>
            <a:ext cx="8160907" cy="1584176"/>
          </a:xfrm>
          <a:prstGeom prst="trapezoid">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Isosceles Triangle 3"/>
          <p:cNvSpPr/>
          <p:nvPr/>
        </p:nvSpPr>
        <p:spPr>
          <a:xfrm>
            <a:off x="4751851" y="1124744"/>
            <a:ext cx="2304256" cy="3600400"/>
          </a:xfrm>
          <a:prstGeom prst="triangl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6" name="Straight Connector 5"/>
          <p:cNvCxnSpPr/>
          <p:nvPr/>
        </p:nvCxnSpPr>
        <p:spPr>
          <a:xfrm>
            <a:off x="5135893" y="3501008"/>
            <a:ext cx="1536171"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983766" y="5157192"/>
            <a:ext cx="3936437" cy="523220"/>
          </a:xfrm>
          <a:prstGeom prst="rect">
            <a:avLst/>
          </a:prstGeom>
          <a:noFill/>
        </p:spPr>
        <p:txBody>
          <a:bodyPr wrap="square" rtlCol="0">
            <a:spAutoFit/>
          </a:bodyPr>
          <a:lstStyle/>
          <a:p>
            <a:r>
              <a:rPr lang="en-US" sz="2800" dirty="0" smtClean="0"/>
              <a:t>Mass participation</a:t>
            </a:r>
            <a:endParaRPr lang="en-AU" sz="2800" dirty="0"/>
          </a:p>
        </p:txBody>
      </p:sp>
      <p:sp>
        <p:nvSpPr>
          <p:cNvPr id="10" name="TextBox 9"/>
          <p:cNvSpPr txBox="1"/>
          <p:nvPr/>
        </p:nvSpPr>
        <p:spPr>
          <a:xfrm>
            <a:off x="4655840" y="3645025"/>
            <a:ext cx="2496277" cy="830997"/>
          </a:xfrm>
          <a:prstGeom prst="rect">
            <a:avLst/>
          </a:prstGeom>
          <a:noFill/>
        </p:spPr>
        <p:txBody>
          <a:bodyPr wrap="square" rtlCol="0">
            <a:spAutoFit/>
          </a:bodyPr>
          <a:lstStyle/>
          <a:p>
            <a:pPr algn="ctr"/>
            <a:r>
              <a:rPr lang="en-US" sz="2400" dirty="0" smtClean="0"/>
              <a:t>Regional/ local elite</a:t>
            </a:r>
            <a:endParaRPr lang="en-AU" sz="2400" dirty="0"/>
          </a:p>
        </p:txBody>
      </p:sp>
      <p:sp>
        <p:nvSpPr>
          <p:cNvPr id="11" name="TextBox 10"/>
          <p:cNvSpPr txBox="1"/>
          <p:nvPr/>
        </p:nvSpPr>
        <p:spPr>
          <a:xfrm>
            <a:off x="4559830" y="2132857"/>
            <a:ext cx="2784309" cy="830997"/>
          </a:xfrm>
          <a:prstGeom prst="rect">
            <a:avLst/>
          </a:prstGeom>
          <a:noFill/>
        </p:spPr>
        <p:txBody>
          <a:bodyPr wrap="square" rtlCol="0">
            <a:spAutoFit/>
          </a:bodyPr>
          <a:lstStyle/>
          <a:p>
            <a:r>
              <a:rPr lang="en-US" sz="2400" dirty="0" smtClean="0"/>
              <a:t>International/ national elite</a:t>
            </a:r>
            <a:endParaRPr lang="en-AU" sz="2400" dirty="0"/>
          </a:p>
        </p:txBody>
      </p:sp>
      <p:sp>
        <p:nvSpPr>
          <p:cNvPr id="9" name="TextBox 8"/>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US" sz="1400" dirty="0" smtClean="0"/>
              <a:t>Sport and selective elitism</a:t>
            </a:r>
            <a:endParaRPr lang="en-US" sz="1400" dirty="0"/>
          </a:p>
        </p:txBody>
      </p:sp>
      <p:grpSp>
        <p:nvGrpSpPr>
          <p:cNvPr id="12" name="Групиране 11"/>
          <p:cNvGrpSpPr/>
          <p:nvPr/>
        </p:nvGrpSpPr>
        <p:grpSpPr>
          <a:xfrm>
            <a:off x="1176346" y="207130"/>
            <a:ext cx="9957322" cy="1240121"/>
            <a:chOff x="1176346" y="207130"/>
            <a:chExt cx="9957322" cy="1240121"/>
          </a:xfrm>
        </p:grpSpPr>
        <p:pic>
          <p:nvPicPr>
            <p:cNvPr id="13"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14"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5"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6"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4095622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23911"/>
            <a:ext cx="10515600" cy="3953052"/>
          </a:xfrm>
        </p:spPr>
        <p:txBody>
          <a:bodyPr>
            <a:normAutofit/>
          </a:bodyPr>
          <a:lstStyle/>
          <a:p>
            <a:r>
              <a:rPr lang="en-US" sz="2800" b="1" dirty="0" smtClean="0"/>
              <a:t>Traditional measure</a:t>
            </a:r>
            <a:r>
              <a:rPr lang="en-US" sz="2800" dirty="0" smtClean="0"/>
              <a:t>: % participating at least once in previous year</a:t>
            </a:r>
          </a:p>
          <a:p>
            <a:r>
              <a:rPr lang="en-US" sz="2800" b="1" dirty="0" smtClean="0"/>
              <a:t>Health-related measure</a:t>
            </a:r>
            <a:r>
              <a:rPr lang="en-US" sz="2800" dirty="0" smtClean="0"/>
              <a:t>:  % participating with at least minimum frequency, duration and intensity – e.g. at least ‘moderate’ exercise, for at least 30 minutes, most days</a:t>
            </a:r>
          </a:p>
          <a:p>
            <a:r>
              <a:rPr lang="en-US" sz="2800" dirty="0" smtClean="0"/>
              <a:t>N.B. taking account only of health-qualifying activity will not cater for all demand</a:t>
            </a:r>
            <a:endParaRPr lang="en-AU" sz="2800" dirty="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SPORT: MEASUREMENT OF PARTICIPATION</a:t>
            </a:r>
            <a:endParaRPr lang="en-US" sz="1400" dirty="0"/>
          </a:p>
        </p:txBody>
      </p:sp>
      <p:grpSp>
        <p:nvGrpSpPr>
          <p:cNvPr id="6" name="Групиране 5"/>
          <p:cNvGrpSpPr/>
          <p:nvPr/>
        </p:nvGrpSpPr>
        <p:grpSpPr>
          <a:xfrm>
            <a:off x="1176346" y="207130"/>
            <a:ext cx="9957322" cy="1240121"/>
            <a:chOff x="1176346" y="207130"/>
            <a:chExt cx="9957322" cy="1240121"/>
          </a:xfrm>
        </p:grpSpPr>
        <p:pic>
          <p:nvPicPr>
            <p:cNvPr id="7"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257058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178958041"/>
              </p:ext>
            </p:extLst>
          </p:nvPr>
        </p:nvGraphicFramePr>
        <p:xfrm>
          <a:off x="527382" y="1411110"/>
          <a:ext cx="11232221" cy="4924470"/>
        </p:xfrm>
        <a:graphic>
          <a:graphicData uri="http://schemas.openxmlformats.org/drawingml/2006/table">
            <a:tbl>
              <a:tblPr firstRow="1" bandRow="1">
                <a:tableStyleId>{073A0DAA-6AF3-43AB-8588-CEC1D06C72B9}</a:tableStyleId>
              </a:tblPr>
              <a:tblGrid>
                <a:gridCol w="4991529"/>
                <a:gridCol w="2881345"/>
                <a:gridCol w="3359347"/>
              </a:tblGrid>
              <a:tr h="339734">
                <a:tc>
                  <a:txBody>
                    <a:bodyPr/>
                    <a:lstStyle/>
                    <a:p>
                      <a:pPr algn="l" fontAlgn="t"/>
                      <a:r>
                        <a:rPr lang="en-AU" sz="1800" u="none" strike="noStrike" dirty="0"/>
                        <a:t>Sport </a:t>
                      </a:r>
                      <a:r>
                        <a:rPr lang="en-AU" sz="1800" u="none" strike="noStrike" dirty="0" smtClean="0"/>
                        <a:t>organizations</a:t>
                      </a:r>
                      <a:endParaRPr lang="en-AU" sz="1800" b="1" i="0" u="none" strike="noStrike" dirty="0">
                        <a:solidFill>
                          <a:schemeClr val="bg1"/>
                        </a:solidFill>
                        <a:latin typeface="Arial"/>
                      </a:endParaRPr>
                    </a:p>
                  </a:txBody>
                  <a:tcPr marL="12700" marR="12700" marT="9525" marB="0" anchor="ctr"/>
                </a:tc>
                <a:tc>
                  <a:txBody>
                    <a:bodyPr/>
                    <a:lstStyle/>
                    <a:p>
                      <a:pPr algn="l" fontAlgn="t"/>
                      <a:r>
                        <a:rPr lang="en-AU" sz="1800" u="none" strike="noStrike" dirty="0"/>
                        <a:t>Government</a:t>
                      </a:r>
                      <a:endParaRPr lang="en-AU" sz="1800" b="1" i="0" u="none" strike="noStrike" dirty="0">
                        <a:solidFill>
                          <a:schemeClr val="bg1"/>
                        </a:solidFill>
                        <a:latin typeface="Arial"/>
                      </a:endParaRPr>
                    </a:p>
                  </a:txBody>
                  <a:tcPr marL="12700" marR="12700" marT="9525" marB="0" anchor="ctr"/>
                </a:tc>
                <a:tc>
                  <a:txBody>
                    <a:bodyPr/>
                    <a:lstStyle/>
                    <a:p>
                      <a:pPr algn="l" fontAlgn="t"/>
                      <a:r>
                        <a:rPr lang="en-AU" sz="1800" u="none" strike="noStrike" dirty="0"/>
                        <a:t>Commerce</a:t>
                      </a:r>
                      <a:endParaRPr lang="en-AU" sz="1800" b="1" i="0" u="none" strike="noStrike" dirty="0">
                        <a:solidFill>
                          <a:schemeClr val="bg1"/>
                        </a:solidFill>
                        <a:latin typeface="Arial"/>
                      </a:endParaRPr>
                    </a:p>
                  </a:txBody>
                  <a:tcPr marL="12700" marR="12700" marT="9525" marB="0" anchor="ctr"/>
                </a:tc>
              </a:tr>
              <a:tr h="339734">
                <a:tc>
                  <a:txBody>
                    <a:bodyPr/>
                    <a:lstStyle/>
                    <a:p>
                      <a:pPr algn="l" fontAlgn="t"/>
                      <a:r>
                        <a:rPr lang="en-AU" sz="1800" b="1" u="none" strike="noStrike" dirty="0"/>
                        <a:t>International</a:t>
                      </a:r>
                      <a:endParaRPr lang="en-AU" sz="1800" b="1" i="0" u="none" strike="noStrike" dirty="0">
                        <a:solidFill>
                          <a:srgbClr val="000000"/>
                        </a:solidFill>
                        <a:latin typeface="Arial"/>
                      </a:endParaRPr>
                    </a:p>
                  </a:txBody>
                  <a:tcPr marL="12700" marR="12700" marT="9525" marB="0" anchor="ctr"/>
                </a:tc>
                <a:tc>
                  <a:txBody>
                    <a:bodyPr/>
                    <a:lstStyle/>
                    <a:p>
                      <a:pPr algn="l" fontAlgn="t"/>
                      <a:r>
                        <a:rPr lang="en-AU" sz="1400" u="none" strike="noStrike"/>
                        <a:t> </a:t>
                      </a:r>
                      <a:endParaRPr lang="en-AU" sz="1400" b="0" i="0" u="none" strike="noStrike">
                        <a:solidFill>
                          <a:srgbClr val="000000"/>
                        </a:solidFill>
                        <a:latin typeface="Arial"/>
                      </a:endParaRPr>
                    </a:p>
                  </a:txBody>
                  <a:tcPr marL="12700" marR="12700" marT="9525" marB="0"/>
                </a:tc>
                <a:tc>
                  <a:txBody>
                    <a:bodyPr/>
                    <a:lstStyle/>
                    <a:p>
                      <a:pPr algn="l" fontAlgn="t"/>
                      <a:r>
                        <a:rPr lang="en-AU" sz="1400" u="none" strike="noStrike" dirty="0"/>
                        <a:t> </a:t>
                      </a:r>
                      <a:endParaRPr lang="en-AU" sz="1400" b="0" i="0" u="none" strike="noStrike" dirty="0">
                        <a:solidFill>
                          <a:srgbClr val="000000"/>
                        </a:solidFill>
                        <a:latin typeface="Arial"/>
                      </a:endParaRPr>
                    </a:p>
                  </a:txBody>
                  <a:tcPr marL="12700" marR="12700" marT="9525" marB="0"/>
                </a:tc>
              </a:tr>
              <a:tr h="1080865">
                <a:tc>
                  <a:txBody>
                    <a:bodyPr/>
                    <a:lstStyle/>
                    <a:p>
                      <a:pPr algn="l" fontAlgn="t"/>
                      <a:r>
                        <a:rPr lang="en-AU" sz="1400" u="none" strike="noStrike" dirty="0"/>
                        <a:t>International Federations of Sport </a:t>
                      </a:r>
                    </a:p>
                    <a:p>
                      <a:pPr algn="l" fontAlgn="t"/>
                      <a:r>
                        <a:rPr lang="en-AU" sz="1400" u="none" strike="noStrike" dirty="0"/>
                        <a:t>International multi-sport </a:t>
                      </a:r>
                      <a:r>
                        <a:rPr lang="en-AU" sz="1400" u="none" strike="noStrike" dirty="0" smtClean="0"/>
                        <a:t>organizations </a:t>
                      </a:r>
                      <a:r>
                        <a:rPr lang="en-AU" sz="1400" u="none" strike="noStrike" dirty="0"/>
                        <a:t>(Olympics, Paralympics, </a:t>
                      </a:r>
                      <a:r>
                        <a:rPr lang="en-AU" sz="1400" u="none" strike="noStrike" dirty="0" smtClean="0"/>
                        <a:t>Commonwealth Games </a:t>
                      </a:r>
                      <a:r>
                        <a:rPr lang="en-AU" sz="1400" u="none" strike="noStrike" dirty="0"/>
                        <a:t>etc.)</a:t>
                      </a:r>
                    </a:p>
                    <a:p>
                      <a:pPr algn="l" fontAlgn="t"/>
                      <a:r>
                        <a:rPr lang="en-AU" sz="1400" u="none" strike="noStrike" dirty="0"/>
                        <a:t>World Anti-Doping Agency</a:t>
                      </a:r>
                    </a:p>
                    <a:p>
                      <a:pPr algn="l" fontAlgn="t"/>
                      <a:r>
                        <a:rPr lang="en-AU" sz="1400" u="none" strike="noStrike" dirty="0"/>
                        <a:t>Professional sports </a:t>
                      </a:r>
                      <a:r>
                        <a:rPr lang="en-AU" sz="1400" u="none" strike="noStrike" dirty="0" smtClean="0"/>
                        <a:t>organizations</a:t>
                      </a:r>
                      <a:endParaRPr lang="en-AU" sz="1400" b="0" i="0" u="none" strike="noStrike" dirty="0">
                        <a:solidFill>
                          <a:srgbClr val="000000"/>
                        </a:solidFill>
                        <a:latin typeface="Arial"/>
                      </a:endParaRPr>
                    </a:p>
                  </a:txBody>
                  <a:tcPr marL="12700" marR="12700" marT="76200" marB="36830"/>
                </a:tc>
                <a:tc>
                  <a:txBody>
                    <a:bodyPr/>
                    <a:lstStyle/>
                    <a:p>
                      <a:pPr algn="l" fontAlgn="t"/>
                      <a:r>
                        <a:rPr lang="en-AU" sz="1400" u="none" strike="noStrike" dirty="0"/>
                        <a:t>European Union</a:t>
                      </a:r>
                      <a:endParaRPr lang="en-AU" sz="1400" b="0" i="0" u="none" strike="noStrike" dirty="0">
                        <a:solidFill>
                          <a:srgbClr val="000000"/>
                        </a:solidFill>
                        <a:latin typeface="Arial"/>
                      </a:endParaRPr>
                    </a:p>
                  </a:txBody>
                  <a:tcPr marL="12700" marR="12700" marT="76200" marB="36830"/>
                </a:tc>
                <a:tc>
                  <a:txBody>
                    <a:bodyPr/>
                    <a:lstStyle/>
                    <a:p>
                      <a:pPr algn="l" fontAlgn="t"/>
                      <a:r>
                        <a:rPr lang="en-AU" sz="1400" u="none" strike="noStrike" dirty="0"/>
                        <a:t>Multi-national leisure clothing, media corporations, sport management agencies, </a:t>
                      </a:r>
                      <a:r>
                        <a:rPr lang="en-AU" sz="1400" u="none" strike="noStrike" dirty="0" smtClean="0"/>
                        <a:t>sponsors</a:t>
                      </a:r>
                      <a:endParaRPr lang="en-AU" sz="1400" b="0" i="0" u="none" strike="noStrike" dirty="0">
                        <a:solidFill>
                          <a:srgbClr val="000000"/>
                        </a:solidFill>
                        <a:latin typeface="Arial"/>
                      </a:endParaRPr>
                    </a:p>
                  </a:txBody>
                  <a:tcPr marL="12700" marR="12700" marT="76200" marB="36830"/>
                </a:tc>
              </a:tr>
              <a:tr h="339734">
                <a:tc>
                  <a:txBody>
                    <a:bodyPr/>
                    <a:lstStyle/>
                    <a:p>
                      <a:pPr algn="l" fontAlgn="t"/>
                      <a:r>
                        <a:rPr lang="en-AU" sz="1800" b="1" u="none" strike="noStrike" dirty="0"/>
                        <a:t>National</a:t>
                      </a:r>
                      <a:endParaRPr lang="en-AU" sz="1800" b="1" i="0" u="none" strike="noStrike" dirty="0">
                        <a:solidFill>
                          <a:srgbClr val="000000"/>
                        </a:solidFill>
                        <a:latin typeface="Arial"/>
                      </a:endParaRPr>
                    </a:p>
                  </a:txBody>
                  <a:tcPr marL="12700" marR="12700" marT="9525" marB="0"/>
                </a:tc>
                <a:tc>
                  <a:txBody>
                    <a:bodyPr/>
                    <a:lstStyle/>
                    <a:p>
                      <a:pPr algn="l" fontAlgn="t"/>
                      <a:endParaRPr lang="en-AU" sz="1400" b="0" i="0" u="none" strike="noStrike">
                        <a:solidFill>
                          <a:srgbClr val="000000"/>
                        </a:solidFill>
                        <a:latin typeface="Arial"/>
                      </a:endParaRPr>
                    </a:p>
                  </a:txBody>
                  <a:tcPr marL="12700" marR="12700" marT="9525" marB="0"/>
                </a:tc>
                <a:tc>
                  <a:txBody>
                    <a:bodyPr/>
                    <a:lstStyle/>
                    <a:p>
                      <a:pPr algn="l" fontAlgn="t"/>
                      <a:endParaRPr lang="en-AU" sz="1400" b="0" i="0" u="none" strike="noStrike" dirty="0">
                        <a:solidFill>
                          <a:srgbClr val="000000"/>
                        </a:solidFill>
                        <a:latin typeface="Arial"/>
                      </a:endParaRPr>
                    </a:p>
                  </a:txBody>
                  <a:tcPr marL="12700" marR="12700" marT="9525" marB="0"/>
                </a:tc>
              </a:tr>
              <a:tr h="736554">
                <a:tc>
                  <a:txBody>
                    <a:bodyPr/>
                    <a:lstStyle/>
                    <a:p>
                      <a:pPr algn="l" fontAlgn="t"/>
                      <a:r>
                        <a:rPr lang="en-AU" sz="1400" u="none" strike="noStrike" dirty="0"/>
                        <a:t>National governing bodies of </a:t>
                      </a:r>
                      <a:r>
                        <a:rPr lang="en-AU" sz="1400" u="none" strike="noStrike" dirty="0" smtClean="0"/>
                        <a:t>sport/franchises</a:t>
                      </a:r>
                      <a:endParaRPr lang="en-AU" sz="1400" u="none" strike="noStrike" dirty="0"/>
                    </a:p>
                    <a:p>
                      <a:pPr algn="l" fontAlgn="t"/>
                      <a:r>
                        <a:rPr lang="en-AU" sz="1400" u="none" strike="noStrike" dirty="0"/>
                        <a:t>National Olympic and </a:t>
                      </a:r>
                      <a:r>
                        <a:rPr lang="en-AU" sz="1400" u="none" strike="noStrike" dirty="0" err="1"/>
                        <a:t>Paralympic</a:t>
                      </a:r>
                      <a:r>
                        <a:rPr lang="en-AU" sz="1400" u="none" strike="noStrike" dirty="0"/>
                        <a:t> Committees</a:t>
                      </a:r>
                      <a:endParaRPr lang="en-AU" sz="1400" b="0" i="0" u="none" strike="noStrike" dirty="0">
                        <a:solidFill>
                          <a:srgbClr val="000000"/>
                        </a:solidFill>
                        <a:latin typeface="Arial"/>
                      </a:endParaRPr>
                    </a:p>
                  </a:txBody>
                  <a:tcPr marL="12700" marR="12700" marT="76200" marB="36830"/>
                </a:tc>
                <a:tc>
                  <a:txBody>
                    <a:bodyPr/>
                    <a:lstStyle/>
                    <a:p>
                      <a:pPr algn="l" fontAlgn="t"/>
                      <a:r>
                        <a:rPr lang="en-AU" sz="1400" u="none" strike="noStrike" dirty="0"/>
                        <a:t>Ministries of Sport</a:t>
                      </a:r>
                    </a:p>
                    <a:p>
                      <a:pPr algn="l" fontAlgn="t"/>
                      <a:r>
                        <a:rPr lang="en-AU" sz="1400" u="none" strike="noStrike" dirty="0"/>
                        <a:t>Sports commissions</a:t>
                      </a:r>
                    </a:p>
                    <a:p>
                      <a:pPr algn="l" fontAlgn="t"/>
                      <a:r>
                        <a:rPr lang="en-AU" sz="1400" u="none" strike="noStrike" dirty="0"/>
                        <a:t>Universities (in USA)</a:t>
                      </a:r>
                      <a:endParaRPr lang="en-AU" sz="1400" b="0" i="0" u="none" strike="noStrike" dirty="0">
                        <a:solidFill>
                          <a:srgbClr val="000000"/>
                        </a:solidFill>
                        <a:latin typeface="Arial"/>
                      </a:endParaRPr>
                    </a:p>
                  </a:txBody>
                  <a:tcPr marL="12700" marR="12700" marT="76200" marB="36830"/>
                </a:tc>
                <a:tc>
                  <a:txBody>
                    <a:bodyPr/>
                    <a:lstStyle/>
                    <a:p>
                      <a:pPr algn="l" fontAlgn="t"/>
                      <a:r>
                        <a:rPr lang="en-AU" sz="1400" u="none" strike="noStrike" dirty="0"/>
                        <a:t>National leisure clothing, media corporations, sport </a:t>
                      </a:r>
                      <a:r>
                        <a:rPr lang="en-AU" sz="1400" u="none" strike="noStrike" dirty="0" smtClean="0"/>
                        <a:t>management </a:t>
                      </a:r>
                      <a:r>
                        <a:rPr lang="en-AU" sz="1400" u="none" strike="noStrike" dirty="0"/>
                        <a:t>agencies, sponsors </a:t>
                      </a:r>
                      <a:endParaRPr lang="en-AU" sz="1400" b="0" i="0" u="none" strike="noStrike" dirty="0">
                        <a:solidFill>
                          <a:srgbClr val="000000"/>
                        </a:solidFill>
                        <a:latin typeface="Arial"/>
                      </a:endParaRPr>
                    </a:p>
                  </a:txBody>
                  <a:tcPr marL="12700" marR="12700" marT="76200" marB="36830"/>
                </a:tc>
              </a:tr>
              <a:tr h="339734">
                <a:tc>
                  <a:txBody>
                    <a:bodyPr/>
                    <a:lstStyle/>
                    <a:p>
                      <a:pPr algn="l" fontAlgn="t"/>
                      <a:r>
                        <a:rPr lang="en-AU" sz="1800" b="1" u="none" strike="noStrike" dirty="0" smtClean="0"/>
                        <a:t>State/provincial/regional</a:t>
                      </a:r>
                      <a:endParaRPr lang="en-AU" sz="1800" b="1" i="0" u="none" strike="noStrike" dirty="0">
                        <a:solidFill>
                          <a:srgbClr val="000000"/>
                        </a:solidFill>
                        <a:latin typeface="Arial"/>
                      </a:endParaRPr>
                    </a:p>
                  </a:txBody>
                  <a:tcPr marL="12700" marR="12700" marT="9525" marB="0" anchor="ctr"/>
                </a:tc>
                <a:tc>
                  <a:txBody>
                    <a:bodyPr/>
                    <a:lstStyle/>
                    <a:p>
                      <a:pPr algn="l" fontAlgn="t"/>
                      <a:endParaRPr lang="en-AU" sz="1400" b="0" i="0" u="none" strike="noStrike">
                        <a:solidFill>
                          <a:srgbClr val="000000"/>
                        </a:solidFill>
                        <a:latin typeface="Arial"/>
                      </a:endParaRPr>
                    </a:p>
                  </a:txBody>
                  <a:tcPr marL="12700" marR="12700" marT="9525" marB="0"/>
                </a:tc>
                <a:tc>
                  <a:txBody>
                    <a:bodyPr/>
                    <a:lstStyle/>
                    <a:p>
                      <a:pPr algn="l" fontAlgn="t"/>
                      <a:endParaRPr lang="en-AU" sz="1400" b="0" i="0" u="none" strike="noStrike" dirty="0">
                        <a:solidFill>
                          <a:srgbClr val="000000"/>
                        </a:solidFill>
                        <a:latin typeface="Arial"/>
                      </a:endParaRPr>
                    </a:p>
                  </a:txBody>
                  <a:tcPr marL="12700" marR="12700" marT="9525" marB="0"/>
                </a:tc>
              </a:tr>
              <a:tr h="689938">
                <a:tc>
                  <a:txBody>
                    <a:bodyPr/>
                    <a:lstStyle/>
                    <a:p>
                      <a:pPr algn="l" fontAlgn="t"/>
                      <a:r>
                        <a:rPr lang="en-AU" sz="1400" u="none" strike="noStrike" dirty="0" smtClean="0"/>
                        <a:t>State/provincial/regional </a:t>
                      </a:r>
                      <a:r>
                        <a:rPr lang="en-AU" sz="1400" u="none" strike="noStrike" dirty="0"/>
                        <a:t>sport </a:t>
                      </a:r>
                      <a:r>
                        <a:rPr lang="en-AU" sz="1400" u="none" strike="noStrike" dirty="0" smtClean="0"/>
                        <a:t>organizations </a:t>
                      </a:r>
                      <a:endParaRPr lang="en-AU" sz="1400" b="0" i="0" u="none" strike="noStrike" dirty="0">
                        <a:solidFill>
                          <a:srgbClr val="000000"/>
                        </a:solidFill>
                        <a:latin typeface="Arial"/>
                      </a:endParaRPr>
                    </a:p>
                  </a:txBody>
                  <a:tcPr marL="12700" marR="12700" marT="76200" marB="36830"/>
                </a:tc>
                <a:tc>
                  <a:txBody>
                    <a:bodyPr/>
                    <a:lstStyle/>
                    <a:p>
                      <a:pPr algn="l" fontAlgn="t"/>
                      <a:r>
                        <a:rPr lang="en-AU" sz="1400" u="none" strike="noStrike" dirty="0" smtClean="0"/>
                        <a:t>State/provincial </a:t>
                      </a:r>
                      <a:r>
                        <a:rPr lang="en-AU" sz="1400" u="none" strike="noStrike" dirty="0"/>
                        <a:t>governments: ministries of sport and recreation, sports commissions</a:t>
                      </a:r>
                      <a:endParaRPr lang="en-AU" sz="1400" b="0" i="0" u="none" strike="noStrike" dirty="0">
                        <a:solidFill>
                          <a:srgbClr val="000000"/>
                        </a:solidFill>
                        <a:latin typeface="Arial"/>
                      </a:endParaRPr>
                    </a:p>
                  </a:txBody>
                  <a:tcPr marL="12700" marR="12700" marT="76200" marB="36830"/>
                </a:tc>
                <a:tc>
                  <a:txBody>
                    <a:bodyPr/>
                    <a:lstStyle/>
                    <a:p>
                      <a:pPr algn="l" fontAlgn="t"/>
                      <a:r>
                        <a:rPr lang="en-AU" sz="1400" u="none" strike="noStrike" dirty="0" smtClean="0"/>
                        <a:t>State/provincial </a:t>
                      </a:r>
                      <a:r>
                        <a:rPr lang="en-AU" sz="1400" u="none" strike="noStrike" dirty="0"/>
                        <a:t>media, sport businesses and sponsors</a:t>
                      </a:r>
                      <a:endParaRPr lang="en-AU" sz="1400" b="0" i="0" u="none" strike="noStrike" dirty="0">
                        <a:solidFill>
                          <a:srgbClr val="000000"/>
                        </a:solidFill>
                        <a:latin typeface="Arial"/>
                      </a:endParaRPr>
                    </a:p>
                  </a:txBody>
                  <a:tcPr marL="12700" marR="12700" marT="76200" marB="36830"/>
                </a:tc>
              </a:tr>
              <a:tr h="339734">
                <a:tc>
                  <a:txBody>
                    <a:bodyPr/>
                    <a:lstStyle/>
                    <a:p>
                      <a:pPr algn="l" fontAlgn="t"/>
                      <a:r>
                        <a:rPr lang="en-AU" sz="1800" b="1" u="none" strike="noStrike" dirty="0"/>
                        <a:t>Local</a:t>
                      </a:r>
                      <a:endParaRPr lang="en-AU" sz="1800" b="1" i="0" u="none" strike="noStrike" dirty="0">
                        <a:solidFill>
                          <a:srgbClr val="000000"/>
                        </a:solidFill>
                        <a:latin typeface="Arial"/>
                      </a:endParaRPr>
                    </a:p>
                  </a:txBody>
                  <a:tcPr marL="12700" marR="12700" marT="9525" marB="0" anchor="ctr"/>
                </a:tc>
                <a:tc>
                  <a:txBody>
                    <a:bodyPr/>
                    <a:lstStyle/>
                    <a:p>
                      <a:pPr algn="l" fontAlgn="t"/>
                      <a:endParaRPr lang="en-AU" sz="1400" b="0" i="0" u="none" strike="noStrike" dirty="0">
                        <a:solidFill>
                          <a:srgbClr val="000000"/>
                        </a:solidFill>
                        <a:latin typeface="Arial"/>
                      </a:endParaRPr>
                    </a:p>
                  </a:txBody>
                  <a:tcPr marL="12700" marR="12700" marT="9525" marB="0"/>
                </a:tc>
                <a:tc>
                  <a:txBody>
                    <a:bodyPr/>
                    <a:lstStyle/>
                    <a:p>
                      <a:pPr algn="l" fontAlgn="t"/>
                      <a:endParaRPr lang="en-AU" sz="1400" b="0" i="0" u="none" strike="noStrike" dirty="0">
                        <a:solidFill>
                          <a:srgbClr val="000000"/>
                        </a:solidFill>
                        <a:latin typeface="Arial"/>
                      </a:endParaRPr>
                    </a:p>
                  </a:txBody>
                  <a:tcPr marL="12700" marR="12700" marT="9525" marB="0"/>
                </a:tc>
              </a:tr>
              <a:tr h="494475">
                <a:tc>
                  <a:txBody>
                    <a:bodyPr/>
                    <a:lstStyle/>
                    <a:p>
                      <a:pPr algn="l" fontAlgn="t"/>
                      <a:r>
                        <a:rPr lang="en-AU" sz="1400" u="none" strike="noStrike" dirty="0"/>
                        <a:t>Sporting clubs</a:t>
                      </a:r>
                      <a:endParaRPr lang="en-AU" sz="1400" b="0" i="0" u="none" strike="noStrike" dirty="0">
                        <a:solidFill>
                          <a:srgbClr val="000000"/>
                        </a:solidFill>
                        <a:latin typeface="Arial"/>
                      </a:endParaRPr>
                    </a:p>
                  </a:txBody>
                  <a:tcPr marL="12700" marR="12700" marT="76200" marB="36830">
                    <a:lnB w="12700" cap="flat" cmpd="sng" algn="ctr">
                      <a:solidFill>
                        <a:schemeClr val="tx1"/>
                      </a:solidFill>
                      <a:prstDash val="solid"/>
                      <a:round/>
                      <a:headEnd type="none" w="med" len="med"/>
                      <a:tailEnd type="none" w="med" len="med"/>
                    </a:lnB>
                  </a:tcPr>
                </a:tc>
                <a:tc>
                  <a:txBody>
                    <a:bodyPr/>
                    <a:lstStyle/>
                    <a:p>
                      <a:pPr algn="l" fontAlgn="t"/>
                      <a:r>
                        <a:rPr lang="en-AU" sz="1400" u="none" strike="noStrike" dirty="0"/>
                        <a:t>Local government parks, sports etc. departments</a:t>
                      </a:r>
                      <a:endParaRPr lang="en-AU" sz="1400" b="0" i="0" u="none" strike="noStrike" dirty="0">
                        <a:solidFill>
                          <a:srgbClr val="000000"/>
                        </a:solidFill>
                        <a:latin typeface="Arial"/>
                      </a:endParaRPr>
                    </a:p>
                  </a:txBody>
                  <a:tcPr marL="12700" marR="12700" marT="76200" marB="36830">
                    <a:lnB w="12700" cap="flat" cmpd="sng" algn="ctr">
                      <a:solidFill>
                        <a:schemeClr val="tx1"/>
                      </a:solidFill>
                      <a:prstDash val="solid"/>
                      <a:round/>
                      <a:headEnd type="none" w="med" len="med"/>
                      <a:tailEnd type="none" w="med" len="med"/>
                    </a:lnB>
                  </a:tcPr>
                </a:tc>
                <a:tc>
                  <a:txBody>
                    <a:bodyPr/>
                    <a:lstStyle/>
                    <a:p>
                      <a:pPr algn="l" fontAlgn="t"/>
                      <a:r>
                        <a:rPr lang="en-AU" sz="1400" u="none" strike="noStrike" dirty="0"/>
                        <a:t>Local sport businesses and </a:t>
                      </a:r>
                      <a:r>
                        <a:rPr lang="en-AU" sz="1400" u="none" strike="noStrike" dirty="0" smtClean="0"/>
                        <a:t>sponsors</a:t>
                      </a:r>
                      <a:endParaRPr lang="en-AU" sz="1400" b="0" i="0" u="none" strike="noStrike" dirty="0">
                        <a:solidFill>
                          <a:srgbClr val="000000"/>
                        </a:solidFill>
                        <a:latin typeface="Arial"/>
                      </a:endParaRPr>
                    </a:p>
                  </a:txBody>
                  <a:tcPr marL="12700" marR="12700" marT="76200" marB="36830">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US" sz="1400" dirty="0" err="1" smtClean="0"/>
              <a:t>Sport:institutional:examples</a:t>
            </a:r>
            <a:endParaRPr lang="en-US" sz="1400" dirty="0"/>
          </a:p>
        </p:txBody>
      </p:sp>
      <p:grpSp>
        <p:nvGrpSpPr>
          <p:cNvPr id="7" name="Групиране 6"/>
          <p:cNvGrpSpPr/>
          <p:nvPr/>
        </p:nvGrpSpPr>
        <p:grpSpPr>
          <a:xfrm>
            <a:off x="1176346" y="207130"/>
            <a:ext cx="9957322" cy="1240121"/>
            <a:chOff x="1176346" y="207130"/>
            <a:chExt cx="9957322" cy="1240121"/>
          </a:xfrm>
        </p:grpSpPr>
        <p:pic>
          <p:nvPicPr>
            <p:cNvPr id="8"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2615446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1682044"/>
            <a:ext cx="11233248" cy="4771292"/>
          </a:xfrm>
        </p:spPr>
        <p:txBody>
          <a:bodyPr>
            <a:normAutofit/>
          </a:bodyPr>
          <a:lstStyle/>
          <a:p>
            <a:pPr marL="0" indent="0">
              <a:buNone/>
            </a:pPr>
            <a:endParaRPr lang="en-US" sz="2800" dirty="0" smtClean="0">
              <a:solidFill>
                <a:srgbClr val="0070C0"/>
              </a:solidFill>
            </a:endParaRPr>
          </a:p>
          <a:p>
            <a:pPr marL="0" indent="0">
              <a:buNone/>
            </a:pPr>
            <a:endParaRPr lang="en-US" dirty="0" smtClean="0">
              <a:solidFill>
                <a:srgbClr val="0070C0"/>
              </a:solidFill>
            </a:endParaRPr>
          </a:p>
          <a:p>
            <a:pPr marL="0" indent="0">
              <a:buNone/>
            </a:pPr>
            <a:r>
              <a:rPr lang="en-US" sz="2800" dirty="0" smtClean="0">
                <a:solidFill>
                  <a:srgbClr val="0070C0"/>
                </a:solidFill>
              </a:rPr>
              <a:t>Scope</a:t>
            </a:r>
            <a:r>
              <a:rPr lang="en-US" sz="2800" dirty="0" smtClean="0">
                <a:solidFill>
                  <a:srgbClr val="0070C0"/>
                </a:solidFill>
              </a:rPr>
              <a:t>:</a:t>
            </a:r>
          </a:p>
          <a:p>
            <a:pPr lvl="1"/>
            <a:r>
              <a:rPr lang="en-US" sz="2400" dirty="0" smtClean="0"/>
              <a:t>arts/entertainment: performing arts, painting, sculpture, craft activities, literature, architecture /design, film, TV, radio</a:t>
            </a:r>
          </a:p>
          <a:p>
            <a:pPr marL="0" indent="0">
              <a:buNone/>
            </a:pPr>
            <a:r>
              <a:rPr lang="en-US" sz="2800" dirty="0" smtClean="0">
                <a:solidFill>
                  <a:srgbClr val="0070C0"/>
                </a:solidFill>
              </a:rPr>
              <a:t>Rationale and goals:</a:t>
            </a:r>
          </a:p>
          <a:p>
            <a:r>
              <a:rPr lang="en-US" sz="2400" dirty="0"/>
              <a:t>p</a:t>
            </a:r>
            <a:r>
              <a:rPr lang="en-US" sz="2400" dirty="0" smtClean="0"/>
              <a:t>ublic support justified on market failure </a:t>
            </a:r>
            <a:r>
              <a:rPr lang="en-US" sz="2400" dirty="0" smtClean="0"/>
              <a:t>grounds</a:t>
            </a:r>
            <a:endParaRPr lang="en-US" sz="2400" dirty="0" smtClean="0"/>
          </a:p>
          <a:p>
            <a:r>
              <a:rPr lang="en-US" sz="2400" dirty="0"/>
              <a:t>a</a:t>
            </a:r>
            <a:r>
              <a:rPr lang="en-US" sz="2400" dirty="0" smtClean="0"/>
              <a:t>lso: growing significance of the ‘cultural industries’ in the economy</a:t>
            </a:r>
          </a:p>
          <a:p>
            <a:pPr marL="0" indent="0">
              <a:buNone/>
            </a:pPr>
            <a:endParaRPr lang="en-US" sz="2400" dirty="0" smtClean="0"/>
          </a:p>
          <a:p>
            <a:pPr marL="0" indent="0">
              <a:buNone/>
            </a:pPr>
            <a:endParaRPr lang="en-US" sz="2400" dirty="0" smtClean="0"/>
          </a:p>
          <a:p>
            <a:pPr lvl="1"/>
            <a:endParaRPr lang="en-US" dirty="0" smtClean="0"/>
          </a:p>
          <a:p>
            <a:pPr lvl="1"/>
            <a:endParaRPr lang="en-US" dirty="0" smtClean="0"/>
          </a:p>
          <a:p>
            <a:pPr lvl="1"/>
            <a:endParaRPr lang="en-AU" dirty="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Arts and entertainment</a:t>
            </a:r>
            <a:endParaRPr lang="en-US" sz="1400" dirty="0"/>
          </a:p>
        </p:txBody>
      </p:sp>
      <p:grpSp>
        <p:nvGrpSpPr>
          <p:cNvPr id="5" name="Групиране 4"/>
          <p:cNvGrpSpPr/>
          <p:nvPr/>
        </p:nvGrpSpPr>
        <p:grpSpPr>
          <a:xfrm>
            <a:off x="1176346" y="207130"/>
            <a:ext cx="9957322" cy="1240121"/>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385556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381" y="1693333"/>
            <a:ext cx="10972800" cy="4173399"/>
          </a:xfrm>
        </p:spPr>
        <p:txBody>
          <a:bodyPr>
            <a:normAutofit/>
          </a:bodyPr>
          <a:lstStyle/>
          <a:p>
            <a:endParaRPr lang="en-US" sz="3000" dirty="0" smtClean="0"/>
          </a:p>
          <a:p>
            <a:r>
              <a:rPr lang="en-US" sz="3000" dirty="0" smtClean="0"/>
              <a:t>Financially </a:t>
            </a:r>
            <a:r>
              <a:rPr lang="en-US" sz="3000" dirty="0" smtClean="0"/>
              <a:t>profitable sector often classified as ‘entertainment’, publicly subsidized sector seen as ‘the arts’</a:t>
            </a:r>
          </a:p>
          <a:p>
            <a:r>
              <a:rPr lang="en-US" sz="3000" dirty="0" smtClean="0"/>
              <a:t>Some interesting differences between the arts and  sport:</a:t>
            </a:r>
          </a:p>
          <a:p>
            <a:pPr lvl="1"/>
            <a:r>
              <a:rPr lang="en-US" sz="2400" dirty="0" smtClean="0"/>
              <a:t> </a:t>
            </a:r>
            <a:r>
              <a:rPr lang="en-US" sz="2600" dirty="0" smtClean="0"/>
              <a:t>subsidies often aimed at reducing costs for audiences (</a:t>
            </a:r>
            <a:r>
              <a:rPr lang="en-US" sz="2600" dirty="0"/>
              <a:t>s</a:t>
            </a:r>
            <a:r>
              <a:rPr lang="en-US" sz="2600" dirty="0" smtClean="0"/>
              <a:t>pectators) rather than participants</a:t>
            </a:r>
          </a:p>
          <a:p>
            <a:pPr lvl="1"/>
            <a:r>
              <a:rPr lang="en-US" sz="2600" dirty="0" smtClean="0"/>
              <a:t>‘amateur’ has a relatively low status in the arts</a:t>
            </a:r>
          </a:p>
          <a:p>
            <a:pPr lvl="1"/>
            <a:r>
              <a:rPr lang="en-US" sz="2600" dirty="0" smtClean="0"/>
              <a:t>there is often disagreement about what is considered ‘excellence’, and between the ‘popular’ and excellence</a:t>
            </a:r>
          </a:p>
          <a:p>
            <a:endParaRPr lang="en-AU" dirty="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Arts/ entertainment: rational and goals</a:t>
            </a:r>
            <a:endParaRPr lang="en-US" sz="1400" dirty="0"/>
          </a:p>
        </p:txBody>
      </p:sp>
      <p:grpSp>
        <p:nvGrpSpPr>
          <p:cNvPr id="11" name="Заглавие 5"/>
          <p:cNvGrpSpPr>
            <a:grpSpLocks noGrp="1"/>
          </p:cNvGrpSpPr>
          <p:nvPr>
            <p:ph type="title"/>
          </p:nvPr>
        </p:nvGrpSpPr>
        <p:grpSpPr>
          <a:xfrm>
            <a:off x="838200" y="365125"/>
            <a:ext cx="10515600" cy="1325563"/>
            <a:chOff x="1176346" y="207130"/>
            <a:chExt cx="9957322" cy="1240121"/>
          </a:xfrm>
        </p:grpSpPr>
        <p:pic>
          <p:nvPicPr>
            <p:cNvPr id="12"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13"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14"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5"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172220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2348089"/>
            <a:ext cx="10972800" cy="3446635"/>
          </a:xfrm>
        </p:spPr>
        <p:txBody>
          <a:bodyPr>
            <a:normAutofit/>
          </a:bodyPr>
          <a:lstStyle/>
          <a:p>
            <a:pPr>
              <a:buNone/>
            </a:pPr>
            <a:endParaRPr lang="en-US" dirty="0" smtClean="0"/>
          </a:p>
          <a:p>
            <a:endParaRPr lang="en-US" sz="2800" dirty="0" smtClean="0"/>
          </a:p>
          <a:p>
            <a:r>
              <a:rPr lang="en-US" sz="2800" dirty="0" smtClean="0"/>
              <a:t>Planning </a:t>
            </a:r>
            <a:r>
              <a:rPr lang="en-US" sz="2800" dirty="0" smtClean="0"/>
              <a:t>for the arts generally ad hoc rather than systematic</a:t>
            </a:r>
          </a:p>
          <a:p>
            <a:r>
              <a:rPr lang="en-US" sz="2800" dirty="0" smtClean="0"/>
              <a:t>Planning guidelines often use the terms ‘cultural planning’ and ‘cultural industries’, with ‘culture’ defined very widely (e.g. including sport, media) … but, in practice, dealing almost invariably with traditional arts</a:t>
            </a:r>
            <a:endParaRPr lang="en-AU" sz="2800" dirty="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Arts/entertainment: planning</a:t>
            </a:r>
            <a:endParaRPr lang="en-US" sz="1400" dirty="0"/>
          </a:p>
        </p:txBody>
      </p:sp>
      <p:grpSp>
        <p:nvGrpSpPr>
          <p:cNvPr id="6" name="Групиране 5"/>
          <p:cNvGrpSpPr/>
          <p:nvPr/>
        </p:nvGrpSpPr>
        <p:grpSpPr>
          <a:xfrm>
            <a:off x="1176346" y="207130"/>
            <a:ext cx="9957322" cy="1240121"/>
            <a:chOff x="1176346" y="207130"/>
            <a:chExt cx="9957322" cy="1240121"/>
          </a:xfrm>
        </p:grpSpPr>
        <p:pic>
          <p:nvPicPr>
            <p:cNvPr id="7"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200982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36799"/>
            <a:ext cx="10515600" cy="3840163"/>
          </a:xfrm>
        </p:spPr>
        <p:txBody>
          <a:bodyPr>
            <a:normAutofit/>
          </a:bodyPr>
          <a:lstStyle/>
          <a:p>
            <a:endParaRPr lang="en-US" sz="2800" dirty="0" smtClean="0">
              <a:solidFill>
                <a:srgbClr val="0070C0"/>
              </a:solidFill>
            </a:endParaRPr>
          </a:p>
          <a:p>
            <a:endParaRPr lang="en-US" dirty="0" smtClean="0">
              <a:solidFill>
                <a:srgbClr val="0070C0"/>
              </a:solidFill>
            </a:endParaRPr>
          </a:p>
          <a:p>
            <a:r>
              <a:rPr lang="en-US" sz="2800" dirty="0" smtClean="0">
                <a:solidFill>
                  <a:srgbClr val="0070C0"/>
                </a:solidFill>
              </a:rPr>
              <a:t>Scope</a:t>
            </a:r>
            <a:r>
              <a:rPr lang="en-US" sz="2800" dirty="0" smtClean="0">
                <a:solidFill>
                  <a:srgbClr val="0070C0"/>
                </a:solidFill>
              </a:rPr>
              <a:t>:</a:t>
            </a:r>
          </a:p>
          <a:p>
            <a:pPr lvl="1"/>
            <a:r>
              <a:rPr lang="en-US" sz="2400" dirty="0"/>
              <a:t>n</a:t>
            </a:r>
            <a:r>
              <a:rPr lang="en-US" sz="2400" dirty="0" smtClean="0"/>
              <a:t>ational parks, country parks, forests, coast, footpaths and ‘driving for pleasure’/sightseeing and heritage etc. attractions in rural areas</a:t>
            </a:r>
          </a:p>
          <a:p>
            <a:r>
              <a:rPr lang="en-US" sz="2800" dirty="0" smtClean="0">
                <a:solidFill>
                  <a:srgbClr val="0070C0"/>
                </a:solidFill>
              </a:rPr>
              <a:t>Rationale/goals:</a:t>
            </a:r>
          </a:p>
          <a:p>
            <a:pPr lvl="1"/>
            <a:r>
              <a:rPr lang="en-US" sz="2400" dirty="0" smtClean="0"/>
              <a:t>potentially conflicting goals: conservation of the environment versus recreational </a:t>
            </a:r>
            <a:r>
              <a:rPr lang="en-US" sz="2400" dirty="0" smtClean="0"/>
              <a:t>access</a:t>
            </a:r>
            <a:endParaRPr lang="en-US" sz="2400" dirty="0" smtClean="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Outdoor recreation: natural areas</a:t>
            </a:r>
            <a:endParaRPr lang="en-US" sz="1400" dirty="0"/>
          </a:p>
        </p:txBody>
      </p:sp>
      <p:grpSp>
        <p:nvGrpSpPr>
          <p:cNvPr id="6" name="Заглавие 5"/>
          <p:cNvGrpSpPr>
            <a:grpSpLocks noGrp="1"/>
          </p:cNvGrpSpPr>
          <p:nvPr>
            <p:ph type="title"/>
          </p:nvPr>
        </p:nvGrpSpPr>
        <p:grpSpPr>
          <a:xfrm>
            <a:off x="838200" y="365125"/>
            <a:ext cx="10515600" cy="1325563"/>
            <a:chOff x="1176346" y="207130"/>
            <a:chExt cx="9957322" cy="1240121"/>
          </a:xfrm>
        </p:grpSpPr>
        <p:pic>
          <p:nvPicPr>
            <p:cNvPr id="7"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396977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403" y="2212621"/>
            <a:ext cx="10972800" cy="3232603"/>
          </a:xfrm>
        </p:spPr>
        <p:txBody>
          <a:bodyPr>
            <a:normAutofit/>
          </a:bodyPr>
          <a:lstStyle/>
          <a:p>
            <a:r>
              <a:rPr lang="en-US" sz="3000" dirty="0" smtClean="0">
                <a:solidFill>
                  <a:srgbClr val="0070C0"/>
                </a:solidFill>
              </a:rPr>
              <a:t>Planning:</a:t>
            </a:r>
          </a:p>
          <a:p>
            <a:pPr lvl="1"/>
            <a:r>
              <a:rPr lang="en-US" sz="2400" dirty="0"/>
              <a:t>d</a:t>
            </a:r>
            <a:r>
              <a:rPr lang="en-US" sz="2400" dirty="0" smtClean="0"/>
              <a:t>esignation and zoning processes – e.g. wilderness areas with limited human access</a:t>
            </a:r>
          </a:p>
          <a:p>
            <a:pPr lvl="1"/>
            <a:r>
              <a:rPr lang="en-US" sz="2400" dirty="0"/>
              <a:t>c</a:t>
            </a:r>
            <a:r>
              <a:rPr lang="en-US" sz="2400" dirty="0" smtClean="0"/>
              <a:t>oncentration of recreational use in high-density </a:t>
            </a:r>
            <a:r>
              <a:rPr lang="en-US" sz="2400" dirty="0" smtClean="0"/>
              <a:t>zones -  </a:t>
            </a:r>
            <a:r>
              <a:rPr lang="en-US" sz="2400" dirty="0" smtClean="0"/>
              <a:t>country parks, state-owned, designed to take pressure off more sensitive areas, such as national parks </a:t>
            </a:r>
          </a:p>
          <a:p>
            <a:pPr lvl="1"/>
            <a:r>
              <a:rPr lang="en-US" sz="2400" dirty="0" smtClean="0"/>
              <a:t>because most outdoor recreationists are urban dwellers, there is a need for a regional approach to planning, covering urban origins and rural destinations</a:t>
            </a:r>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Outdoor recreation: natural areas</a:t>
            </a:r>
            <a:endParaRPr lang="en-US" sz="1400" dirty="0"/>
          </a:p>
        </p:txBody>
      </p:sp>
      <p:grpSp>
        <p:nvGrpSpPr>
          <p:cNvPr id="5" name="Заглавие 5"/>
          <p:cNvGrpSpPr>
            <a:grpSpLocks noGrp="1"/>
          </p:cNvGrpSpPr>
          <p:nvPr>
            <p:ph type="title"/>
          </p:nvPr>
        </p:nvGrpSpPr>
        <p:grpSpPr>
          <a:xfrm>
            <a:off x="838200" y="365125"/>
            <a:ext cx="10515600" cy="1325563"/>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20145289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1783644"/>
            <a:ext cx="10972800" cy="4083088"/>
          </a:xfrm>
        </p:spPr>
        <p:txBody>
          <a:bodyPr>
            <a:normAutofit/>
          </a:bodyPr>
          <a:lstStyle/>
          <a:p>
            <a:r>
              <a:rPr lang="en-US" sz="3000" dirty="0" smtClean="0">
                <a:solidFill>
                  <a:srgbClr val="0070C0"/>
                </a:solidFill>
              </a:rPr>
              <a:t>Scope:</a:t>
            </a:r>
          </a:p>
          <a:p>
            <a:pPr lvl="1"/>
            <a:r>
              <a:rPr lang="en-US" sz="2600" dirty="0"/>
              <a:t>u</a:t>
            </a:r>
            <a:r>
              <a:rPr lang="en-US" sz="2600" dirty="0" smtClean="0"/>
              <a:t>se of parks, playing fields, playgrounds, squares and plazas</a:t>
            </a:r>
          </a:p>
          <a:p>
            <a:pPr lvl="1"/>
            <a:r>
              <a:rPr lang="en-US" sz="2600" dirty="0"/>
              <a:t>p</a:t>
            </a:r>
            <a:r>
              <a:rPr lang="en-US" sz="2600" dirty="0" smtClean="0"/>
              <a:t>rovision of urban open space is the largest single public leisure service expenditure item (see Table 1.3 , including parks and part of sport) </a:t>
            </a:r>
          </a:p>
          <a:p>
            <a:pPr lvl="1"/>
            <a:r>
              <a:rPr lang="en-US" sz="2600" dirty="0"/>
              <a:t>p</a:t>
            </a:r>
            <a:r>
              <a:rPr lang="en-US" sz="2600" dirty="0" smtClean="0"/>
              <a:t>robably also the most heavily used service (see Box 11.1)</a:t>
            </a:r>
          </a:p>
          <a:p>
            <a:r>
              <a:rPr lang="en-US" sz="3000" dirty="0" smtClean="0">
                <a:solidFill>
                  <a:srgbClr val="0070C0"/>
                </a:solidFill>
              </a:rPr>
              <a:t>Rationale/goals:</a:t>
            </a:r>
          </a:p>
          <a:p>
            <a:pPr lvl="1"/>
            <a:r>
              <a:rPr lang="en-US" sz="2600" dirty="0"/>
              <a:t>u</a:t>
            </a:r>
            <a:r>
              <a:rPr lang="en-US" sz="2600" dirty="0" smtClean="0"/>
              <a:t>rban parks created for recreation</a:t>
            </a:r>
          </a:p>
          <a:p>
            <a:pPr lvl="1"/>
            <a:r>
              <a:rPr lang="en-US" sz="2600" dirty="0"/>
              <a:t>s</a:t>
            </a:r>
            <a:r>
              <a:rPr lang="en-US" sz="2600" dirty="0" smtClean="0"/>
              <a:t>ome larger parks also play a conservation role and botanic gardens play a scientific/horticultural role</a:t>
            </a:r>
          </a:p>
          <a:p>
            <a:pPr lvl="1"/>
            <a:endParaRPr lang="en-AU" dirty="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Urban outdoor recreation</a:t>
            </a:r>
            <a:endParaRPr lang="en-US" sz="1400" dirty="0"/>
          </a:p>
        </p:txBody>
      </p:sp>
      <p:grpSp>
        <p:nvGrpSpPr>
          <p:cNvPr id="5" name="Заглавие 5"/>
          <p:cNvGrpSpPr>
            <a:grpSpLocks noGrp="1"/>
          </p:cNvGrpSpPr>
          <p:nvPr>
            <p:ph type="title"/>
          </p:nvPr>
        </p:nvGrpSpPr>
        <p:grpSpPr>
          <a:xfrm>
            <a:off x="838200" y="365125"/>
            <a:ext cx="10515600" cy="1325563"/>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1794595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381" y="2235200"/>
            <a:ext cx="10972800" cy="3703539"/>
          </a:xfrm>
        </p:spPr>
        <p:txBody>
          <a:bodyPr>
            <a:normAutofit/>
          </a:bodyPr>
          <a:lstStyle/>
          <a:p>
            <a:r>
              <a:rPr lang="en-US" sz="2800" dirty="0" smtClean="0">
                <a:solidFill>
                  <a:srgbClr val="0070C0"/>
                </a:solidFill>
              </a:rPr>
              <a:t>Institutional:</a:t>
            </a:r>
          </a:p>
          <a:p>
            <a:pPr lvl="1"/>
            <a:r>
              <a:rPr lang="en-US" sz="2400" dirty="0"/>
              <a:t>t</a:t>
            </a:r>
            <a:r>
              <a:rPr lang="en-US" sz="2400" dirty="0" smtClean="0"/>
              <a:t>ypically owned/managed by local councils</a:t>
            </a:r>
          </a:p>
          <a:p>
            <a:pPr lvl="1"/>
            <a:r>
              <a:rPr lang="en-US" sz="2400" dirty="0"/>
              <a:t>b</a:t>
            </a:r>
            <a:r>
              <a:rPr lang="en-US" sz="2400" dirty="0" smtClean="0"/>
              <a:t>ut in large cities, sometimes special agencies: e.g. London: Royal Parks Agency; Australia: </a:t>
            </a:r>
            <a:r>
              <a:rPr lang="en-US" sz="2400" dirty="0"/>
              <a:t>P</a:t>
            </a:r>
            <a:r>
              <a:rPr lang="en-US" sz="2400" dirty="0" smtClean="0"/>
              <a:t>arks Victoria</a:t>
            </a:r>
          </a:p>
          <a:p>
            <a:r>
              <a:rPr lang="en-US" sz="2800" dirty="0" smtClean="0">
                <a:solidFill>
                  <a:srgbClr val="0070C0"/>
                </a:solidFill>
              </a:rPr>
              <a:t>Planning:</a:t>
            </a:r>
          </a:p>
          <a:p>
            <a:pPr lvl="1"/>
            <a:r>
              <a:rPr lang="en-US" sz="2400" dirty="0" smtClean="0"/>
              <a:t>one of the earliest forms of leisure planning, based on ‘open space standards</a:t>
            </a:r>
            <a:r>
              <a:rPr lang="en-US" sz="2400" dirty="0" smtClean="0"/>
              <a:t>’</a:t>
            </a:r>
            <a:endParaRPr lang="en-US" sz="2400" dirty="0" smtClean="0"/>
          </a:p>
          <a:p>
            <a:pPr lvl="1"/>
            <a:r>
              <a:rPr lang="en-US" sz="2400" dirty="0" smtClean="0"/>
              <a:t>opportunity for new park provision is often limited in existing urban areas: the emphasis is then on management/design to get the most out of existing provision</a:t>
            </a:r>
            <a:endParaRPr lang="en-AU" sz="2400" dirty="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US" sz="1400" dirty="0" smtClean="0"/>
              <a:t>Urban outdoor recreation</a:t>
            </a:r>
            <a:endParaRPr lang="en-US" sz="1400" dirty="0"/>
          </a:p>
        </p:txBody>
      </p:sp>
      <p:grpSp>
        <p:nvGrpSpPr>
          <p:cNvPr id="6" name="Заглавие 5"/>
          <p:cNvGrpSpPr>
            <a:grpSpLocks noGrp="1"/>
          </p:cNvGrpSpPr>
          <p:nvPr>
            <p:ph type="title"/>
          </p:nvPr>
        </p:nvGrpSpPr>
        <p:grpSpPr>
          <a:xfrm>
            <a:off x="838200" y="365125"/>
            <a:ext cx="10515600" cy="1325563"/>
            <a:chOff x="1176346" y="207130"/>
            <a:chExt cx="9957322" cy="1240121"/>
          </a:xfrm>
        </p:grpSpPr>
        <p:pic>
          <p:nvPicPr>
            <p:cNvPr id="7"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30513107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1806222"/>
            <a:ext cx="10972800" cy="4791129"/>
          </a:xfrm>
        </p:spPr>
        <p:txBody>
          <a:bodyPr>
            <a:normAutofit fontScale="77500" lnSpcReduction="20000"/>
          </a:bodyPr>
          <a:lstStyle/>
          <a:p>
            <a:r>
              <a:rPr lang="en-US" sz="2800" dirty="0" smtClean="0"/>
              <a:t>The people for whom tourism planning is undertaken are not local residents but visitors.</a:t>
            </a:r>
            <a:endParaRPr lang="en-AU" sz="2800" dirty="0" smtClean="0"/>
          </a:p>
          <a:p>
            <a:r>
              <a:rPr lang="en-US" sz="2800" dirty="0" smtClean="0"/>
              <a:t>A trip involving an overnight stay away from home.</a:t>
            </a:r>
          </a:p>
          <a:p>
            <a:r>
              <a:rPr lang="en-US" sz="2800" dirty="0" smtClean="0"/>
              <a:t>Some definitions include day trips.</a:t>
            </a:r>
          </a:p>
          <a:p>
            <a:r>
              <a:rPr lang="en-US" sz="2800" dirty="0" smtClean="0"/>
              <a:t>Leisure trips distinguished from business trips.</a:t>
            </a:r>
          </a:p>
          <a:p>
            <a:r>
              <a:rPr lang="en-US" sz="2800" dirty="0" smtClean="0"/>
              <a:t>International travel is often high-profile, but domestic tourism is generally the larger sector.</a:t>
            </a:r>
          </a:p>
          <a:p>
            <a:r>
              <a:rPr lang="en-US" sz="2800" dirty="0" smtClean="0"/>
              <a:t>Mass tourism versus specific markets, </a:t>
            </a:r>
            <a:r>
              <a:rPr lang="en-US" sz="2800" dirty="0" err="1" smtClean="0"/>
              <a:t>e.g</a:t>
            </a:r>
            <a:r>
              <a:rPr lang="en-US" sz="2800" dirty="0" smtClean="0"/>
              <a:t>:</a:t>
            </a:r>
          </a:p>
          <a:p>
            <a:pPr lvl="1"/>
            <a:r>
              <a:rPr lang="en-US" sz="2400" dirty="0" smtClean="0"/>
              <a:t>ecotourism/nature-based</a:t>
            </a:r>
          </a:p>
          <a:p>
            <a:pPr lvl="1"/>
            <a:r>
              <a:rPr lang="en-US" sz="2400" dirty="0" smtClean="0"/>
              <a:t>cultural tourism </a:t>
            </a:r>
          </a:p>
          <a:p>
            <a:pPr lvl="1"/>
            <a:r>
              <a:rPr lang="en-US" sz="2400" dirty="0" smtClean="0"/>
              <a:t>meetings, incentives, conventions, events (MICE)</a:t>
            </a:r>
          </a:p>
          <a:p>
            <a:pPr lvl="1"/>
            <a:r>
              <a:rPr lang="en-US" sz="2400" dirty="0" smtClean="0"/>
              <a:t>urban tourism</a:t>
            </a:r>
          </a:p>
          <a:p>
            <a:pPr lvl="1"/>
            <a:r>
              <a:rPr lang="en-US" sz="2400" dirty="0" smtClean="0"/>
              <a:t>wine tourism</a:t>
            </a:r>
          </a:p>
          <a:p>
            <a:pPr lvl="1"/>
            <a:r>
              <a:rPr lang="en-US" sz="2400" dirty="0" smtClean="0"/>
              <a:t>backpacker market</a:t>
            </a:r>
          </a:p>
          <a:p>
            <a:pPr lvl="1"/>
            <a:r>
              <a:rPr lang="en-US" sz="2400" dirty="0" smtClean="0"/>
              <a:t>sports tourism</a:t>
            </a:r>
          </a:p>
          <a:p>
            <a:pPr lvl="1"/>
            <a:r>
              <a:rPr lang="en-US" sz="2400" dirty="0" smtClean="0"/>
              <a:t>short breaks</a:t>
            </a:r>
          </a:p>
          <a:p>
            <a:pPr lvl="2"/>
            <a:endParaRPr lang="en-AU" dirty="0"/>
          </a:p>
        </p:txBody>
      </p:sp>
      <p:sp>
        <p:nvSpPr>
          <p:cNvPr id="4" name="TextBox 3"/>
          <p:cNvSpPr txBox="1"/>
          <p:nvPr/>
        </p:nvSpPr>
        <p:spPr>
          <a:xfrm>
            <a:off x="446204" y="6389379"/>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Tourism: scope</a:t>
            </a:r>
            <a:endParaRPr lang="en-US" sz="1400" dirty="0"/>
          </a:p>
        </p:txBody>
      </p:sp>
      <p:grpSp>
        <p:nvGrpSpPr>
          <p:cNvPr id="6" name="Заглавие 5"/>
          <p:cNvGrpSpPr>
            <a:grpSpLocks noGrp="1"/>
          </p:cNvGrpSpPr>
          <p:nvPr>
            <p:ph type="title"/>
          </p:nvPr>
        </p:nvGrpSpPr>
        <p:grpSpPr>
          <a:xfrm>
            <a:off x="838200" y="365125"/>
            <a:ext cx="10515600" cy="1325563"/>
            <a:chOff x="1176346" y="207130"/>
            <a:chExt cx="9957322" cy="1240121"/>
          </a:xfrm>
        </p:grpSpPr>
        <p:pic>
          <p:nvPicPr>
            <p:cNvPr id="7"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32938779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403" y="1817510"/>
            <a:ext cx="10972800" cy="4347793"/>
          </a:xfrm>
        </p:spPr>
        <p:txBody>
          <a:bodyPr>
            <a:normAutofit/>
          </a:bodyPr>
          <a:lstStyle/>
          <a:p>
            <a:r>
              <a:rPr lang="en-US" sz="2800" dirty="0" smtClean="0"/>
              <a:t>The aim is to maximize the net benefits that residents obtain from tourism to the area</a:t>
            </a:r>
          </a:p>
          <a:p>
            <a:r>
              <a:rPr lang="en-US" sz="2800" dirty="0" smtClean="0"/>
              <a:t>Benefits are almost exclusively economic – jobs and incomes.</a:t>
            </a:r>
          </a:p>
          <a:p>
            <a:r>
              <a:rPr lang="en-US" sz="2800" dirty="0" smtClean="0"/>
              <a:t>Costs include costs of infrastructure, congestion and environmental pressures.</a:t>
            </a:r>
          </a:p>
          <a:p>
            <a:r>
              <a:rPr lang="en-US" sz="2800" dirty="0" smtClean="0"/>
              <a:t>Public sector may be a major provider/manager  of attractions – e.g. beaches, historic sites.</a:t>
            </a:r>
          </a:p>
          <a:p>
            <a:r>
              <a:rPr lang="en-US" sz="2800" dirty="0" smtClean="0"/>
              <a:t>Social tourism: holidays for relatively deprived groups in the community – arranged by some welfare agencies.</a:t>
            </a:r>
            <a:endParaRPr lang="en-AU" sz="2800" dirty="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Tourism: rationale / goals</a:t>
            </a:r>
            <a:endParaRPr lang="en-US" sz="1400" dirty="0"/>
          </a:p>
        </p:txBody>
      </p:sp>
      <p:grpSp>
        <p:nvGrpSpPr>
          <p:cNvPr id="5" name="Заглавие 5"/>
          <p:cNvGrpSpPr>
            <a:grpSpLocks noGrp="1"/>
          </p:cNvGrpSpPr>
          <p:nvPr>
            <p:ph type="title"/>
          </p:nvPr>
        </p:nvGrpSpPr>
        <p:grpSpPr>
          <a:xfrm>
            <a:off x="838200" y="365125"/>
            <a:ext cx="10515600" cy="1325563"/>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20700105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381" y="1873956"/>
            <a:ext cx="10972800" cy="3992776"/>
          </a:xfrm>
        </p:spPr>
        <p:txBody>
          <a:bodyPr/>
          <a:lstStyle/>
          <a:p>
            <a:r>
              <a:rPr lang="en-US" sz="2800" dirty="0" smtClean="0">
                <a:solidFill>
                  <a:srgbClr val="0070C0"/>
                </a:solidFill>
              </a:rPr>
              <a:t>Measurement</a:t>
            </a:r>
            <a:r>
              <a:rPr lang="en-US" sz="2800" dirty="0" smtClean="0"/>
              <a:t>:  </a:t>
            </a:r>
          </a:p>
          <a:p>
            <a:pPr lvl="1"/>
            <a:r>
              <a:rPr lang="en-US" sz="2400" dirty="0"/>
              <a:t>c</a:t>
            </a:r>
            <a:r>
              <a:rPr lang="en-US" sz="2400" dirty="0" smtClean="0"/>
              <a:t>ustoms record international arrivals/departures</a:t>
            </a:r>
          </a:p>
          <a:p>
            <a:pPr lvl="1"/>
            <a:r>
              <a:rPr lang="en-US" sz="2400" dirty="0"/>
              <a:t>i</a:t>
            </a:r>
            <a:r>
              <a:rPr lang="en-US" sz="2400" dirty="0" smtClean="0"/>
              <a:t>n most countries public bodies fund substantial domestic and international tourism surveys</a:t>
            </a:r>
          </a:p>
          <a:p>
            <a:r>
              <a:rPr lang="en-US" sz="2800" dirty="0" smtClean="0">
                <a:solidFill>
                  <a:srgbClr val="0070C0"/>
                </a:solidFill>
              </a:rPr>
              <a:t>Institutional:</a:t>
            </a:r>
          </a:p>
          <a:p>
            <a:pPr lvl="1"/>
            <a:r>
              <a:rPr lang="en-US" sz="2400" dirty="0"/>
              <a:t>p</a:t>
            </a:r>
            <a:r>
              <a:rPr lang="en-US" sz="2400" dirty="0" smtClean="0"/>
              <a:t>romotion of tourism generally in the hands of private sector and public tourism commissions</a:t>
            </a:r>
          </a:p>
          <a:p>
            <a:pPr lvl="1"/>
            <a:r>
              <a:rPr lang="en-US" sz="2400" dirty="0"/>
              <a:t>e</a:t>
            </a:r>
            <a:r>
              <a:rPr lang="en-US" sz="2400" dirty="0" smtClean="0"/>
              <a:t>nvironmental planning generally the responsibility of local councils</a:t>
            </a:r>
            <a:endParaRPr lang="en-AU" sz="2400" dirty="0"/>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US" sz="1400" dirty="0" smtClean="0"/>
              <a:t>Tourism</a:t>
            </a:r>
            <a:endParaRPr lang="en-US" sz="1400" dirty="0"/>
          </a:p>
        </p:txBody>
      </p:sp>
      <p:grpSp>
        <p:nvGrpSpPr>
          <p:cNvPr id="5" name="Заглавие 5"/>
          <p:cNvGrpSpPr>
            <a:grpSpLocks noGrp="1"/>
          </p:cNvGrpSpPr>
          <p:nvPr>
            <p:ph type="title"/>
          </p:nvPr>
        </p:nvGrpSpPr>
        <p:grpSpPr>
          <a:xfrm>
            <a:off x="838200" y="365125"/>
            <a:ext cx="10515600" cy="1325563"/>
            <a:chOff x="1176346" y="207130"/>
            <a:chExt cx="9957322" cy="1240121"/>
          </a:xfrm>
        </p:grpSpPr>
        <p:pic>
          <p:nvPicPr>
            <p:cNvPr id="6"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4"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16948184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972" y="1840089"/>
            <a:ext cx="10972800" cy="3954635"/>
          </a:xfrm>
        </p:spPr>
        <p:txBody>
          <a:bodyPr>
            <a:normAutofit/>
          </a:bodyPr>
          <a:lstStyle/>
          <a:p>
            <a:pPr marL="0" indent="0">
              <a:buNone/>
            </a:pPr>
            <a:r>
              <a:rPr lang="en-US" sz="3000" dirty="0" smtClean="0">
                <a:solidFill>
                  <a:srgbClr val="0070C0"/>
                </a:solidFill>
              </a:rPr>
              <a:t>Planning</a:t>
            </a:r>
            <a:r>
              <a:rPr lang="en-US" sz="3000" dirty="0" smtClean="0"/>
              <a:t>:</a:t>
            </a:r>
          </a:p>
          <a:p>
            <a:r>
              <a:rPr lang="en-US" sz="2600" dirty="0"/>
              <a:t>D</a:t>
            </a:r>
            <a:r>
              <a:rPr lang="en-US" sz="2600" dirty="0" smtClean="0"/>
              <a:t>emand forecasting is a key input.</a:t>
            </a:r>
          </a:p>
          <a:p>
            <a:r>
              <a:rPr lang="en-US" sz="2600" dirty="0" smtClean="0"/>
              <a:t>National/state/provincial tourism agencies often set tourism numbers/income targets as part of tourism strategies.</a:t>
            </a:r>
          </a:p>
          <a:p>
            <a:r>
              <a:rPr lang="en-US" sz="2600" dirty="0" smtClean="0"/>
              <a:t>Problems can arise with regard to the capacity of  tourism </a:t>
            </a:r>
            <a:r>
              <a:rPr lang="en-US" sz="2600" dirty="0" smtClean="0"/>
              <a:t>sites/areas.</a:t>
            </a:r>
            <a:endParaRPr lang="en-US" sz="2600" dirty="0" smtClean="0"/>
          </a:p>
          <a:p>
            <a:r>
              <a:rPr lang="en-US" sz="2600" dirty="0" smtClean="0"/>
              <a:t>A key concept is sustainability – the idea that tourism should not irreversibly damage the environment, which is often the prime attraction.</a:t>
            </a:r>
          </a:p>
        </p:txBody>
      </p:sp>
      <p:sp>
        <p:nvSpPr>
          <p:cNvPr id="4" name="TextBox 3"/>
          <p:cNvSpPr txBox="1"/>
          <p:nvPr/>
        </p:nvSpPr>
        <p:spPr>
          <a:xfrm>
            <a:off x="480071" y="6502268"/>
            <a:ext cx="11233248" cy="307777"/>
          </a:xfrm>
          <a:prstGeom prst="rect">
            <a:avLst/>
          </a:prstGeom>
          <a:noFill/>
          <a:ln>
            <a:solidFill>
              <a:schemeClr val="bg1">
                <a:lumMod val="50000"/>
              </a:schemeClr>
            </a:solidFill>
          </a:ln>
        </p:spPr>
        <p:txBody>
          <a:bodyPr wrap="square" rtlCol="0">
            <a:spAutoFit/>
          </a:bodyPr>
          <a:lstStyle/>
          <a:p>
            <a:pPr algn="ctr"/>
            <a:r>
              <a:rPr lang="en-AU" sz="1400" dirty="0" smtClean="0"/>
              <a:t>Tourism</a:t>
            </a:r>
            <a:endParaRPr lang="en-US" sz="1400" dirty="0"/>
          </a:p>
        </p:txBody>
      </p:sp>
      <p:grpSp>
        <p:nvGrpSpPr>
          <p:cNvPr id="5" name="Заглавие 5"/>
          <p:cNvGrpSpPr>
            <a:grpSpLocks noGrp="1"/>
          </p:cNvGrpSpPr>
          <p:nvPr>
            <p:ph type="title"/>
          </p:nvPr>
        </p:nvGrpSpPr>
        <p:grpSpPr>
          <a:xfrm>
            <a:off x="838200" y="365125"/>
            <a:ext cx="10515600" cy="1325563"/>
            <a:chOff x="1176346" y="207130"/>
            <a:chExt cx="9957322" cy="1240121"/>
          </a:xfrm>
        </p:grpSpPr>
        <p:pic>
          <p:nvPicPr>
            <p:cNvPr id="6" name="Picture 6"/>
            <p:cNvPicPr>
              <a:picLocks noChangeAspect="1"/>
            </p:cNvPicPr>
            <p:nvPr/>
          </p:nvPicPr>
          <p:blipFill rotWithShape="1">
            <a:blip r:embed="rId2" cstate="print">
              <a:extLst>
                <a:ext uri="{28A0092B-C50C-407E-A947-70E740481C1C}">
                  <a14:useLocalDpi xmlns="" xmlns:a14="http://schemas.microsoft.com/office/drawing/2010/main"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3" cstate="print">
              <a:extLst>
                <a:ext uri="{28A0092B-C50C-407E-A947-70E740481C1C}">
                  <a14:useLocalDpi xmlns="" xmlns:a14="http://schemas.microsoft.com/office/drawing/2010/main"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531096" y="207130"/>
              <a:ext cx="1602572" cy="1210601"/>
            </a:xfrm>
            <a:prstGeom prst="rect">
              <a:avLst/>
            </a:prstGeom>
          </p:spPr>
        </p:pic>
      </p:grpSp>
    </p:spTree>
    <p:extLst>
      <p:ext uri="{BB962C8B-B14F-4D97-AF65-F5344CB8AC3E}">
        <p14:creationId xmlns="" xmlns:p14="http://schemas.microsoft.com/office/powerpoint/2010/main" val="237629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endParaRPr lang="en-US" dirty="0" smtClean="0"/>
          </a:p>
          <a:p>
            <a:pPr>
              <a:buNone/>
            </a:pPr>
            <a:endParaRPr lang="en-US" dirty="0" smtClean="0"/>
          </a:p>
          <a:p>
            <a:pPr>
              <a:buNone/>
            </a:pPr>
            <a:endParaRPr lang="en-US" dirty="0" smtClean="0"/>
          </a:p>
          <a:p>
            <a:endParaRPr lang="en-US" dirty="0" smtClean="0"/>
          </a:p>
          <a:p>
            <a:pPr algn="ctr"/>
            <a:r>
              <a:rPr lang="en-US" sz="4400" dirty="0" smtClean="0">
                <a:latin typeface="Algerian" pitchFamily="82" charset="0"/>
              </a:rPr>
              <a:t>THANK YOU FOR YOUR ATTENTION!</a:t>
            </a:r>
            <a:endParaRPr lang="bg-BG" sz="4400" dirty="0"/>
          </a:p>
        </p:txBody>
      </p:sp>
      <p:pic>
        <p:nvPicPr>
          <p:cNvPr id="4" name="Picture 8"/>
          <p:cNvPicPr>
            <a:picLocks noChangeAspect="1"/>
          </p:cNvPicPr>
          <p:nvPr/>
        </p:nvPicPr>
        <p:blipFill rotWithShape="1">
          <a:blip r:embed="rId2" cstate="print">
            <a:extLst>
              <a:ext uri="{28A0092B-C50C-407E-A947-70E740481C1C}">
                <a14:useLocalDpi xmlns="" xmlns:a14="http://schemas.microsoft.com/office/drawing/2010/main" val="0"/>
              </a:ext>
            </a:extLst>
          </a:blip>
          <a:srcRect l="70115" t="7091" r="2677" b="11953"/>
          <a:stretch/>
        </p:blipFill>
        <p:spPr>
          <a:xfrm>
            <a:off x="4874831" y="362211"/>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 xmlns:a14="http://schemas.microsoft.com/office/drawing/2010/main"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610119" y="240996"/>
            <a:ext cx="1602572" cy="12106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1312</Words>
  <Application>Microsoft Office PowerPoint</Application>
  <PresentationFormat>По избор</PresentationFormat>
  <Paragraphs>228</Paragraphs>
  <Slides>22</Slides>
  <Notes>18</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22</vt:i4>
      </vt:variant>
    </vt:vector>
  </HeadingPairs>
  <TitlesOfParts>
    <vt:vector size="23" baseType="lpstr">
      <vt:lpstr>Office Theme</vt:lpstr>
      <vt:lpstr>YOUTH TOUR</vt:lpstr>
      <vt:lpstr>Слайд 2</vt:lpstr>
      <vt:lpstr>                      Rationales compared: multiple goals in public leisure policy</vt:lpstr>
      <vt:lpstr>                  Rationales compared: multiple goals in public leisure policy</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TOUR</dc:title>
  <dc:creator>Milena Andonova</dc:creator>
  <cp:lastModifiedBy>Work</cp:lastModifiedBy>
  <cp:revision>20</cp:revision>
  <dcterms:created xsi:type="dcterms:W3CDTF">2017-11-10T10:26:59Z</dcterms:created>
  <dcterms:modified xsi:type="dcterms:W3CDTF">2017-11-11T07:11:32Z</dcterms:modified>
</cp:coreProperties>
</file>