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15" autoAdjust="0"/>
    <p:restoredTop sz="94660"/>
  </p:normalViewPr>
  <p:slideViewPr>
    <p:cSldViewPr snapToGrid="0">
      <p:cViewPr varScale="1">
        <p:scale>
          <a:sx n="84" d="100"/>
          <a:sy n="84" d="100"/>
        </p:scale>
        <p:origin x="-96" y="-150"/>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86A8509-BFB2-44E7-A838-5EF596C72BCD}" type="datetimeFigureOut">
              <a:rPr lang="en-US" smtClean="0"/>
              <a:pPr/>
              <a:t>11/11/2017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444DA0-E318-4EFE-9E79-E1E9608E2C2D}" type="slidenum">
              <a:rPr lang="en-US" smtClean="0"/>
              <a:pPr/>
              <a:t>‹#›</a:t>
            </a:fld>
            <a:endParaRPr lang="en-US"/>
          </a:p>
        </p:txBody>
      </p:sp>
    </p:spTree>
    <p:extLst>
      <p:ext uri="{BB962C8B-B14F-4D97-AF65-F5344CB8AC3E}">
        <p14:creationId xmlns:p14="http://schemas.microsoft.com/office/powerpoint/2010/main" xmlns="" val="39774615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86A8509-BFB2-44E7-A838-5EF596C72BCD}" type="datetimeFigureOut">
              <a:rPr lang="en-US" smtClean="0"/>
              <a:pPr/>
              <a:t>11/11/2017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444DA0-E318-4EFE-9E79-E1E9608E2C2D}" type="slidenum">
              <a:rPr lang="en-US" smtClean="0"/>
              <a:pPr/>
              <a:t>‹#›</a:t>
            </a:fld>
            <a:endParaRPr lang="en-US"/>
          </a:p>
        </p:txBody>
      </p:sp>
    </p:spTree>
    <p:extLst>
      <p:ext uri="{BB962C8B-B14F-4D97-AF65-F5344CB8AC3E}">
        <p14:creationId xmlns:p14="http://schemas.microsoft.com/office/powerpoint/2010/main" xmlns="" val="20327936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386A8509-BFB2-44E7-A838-5EF596C72BCD}" type="datetimeFigureOut">
              <a:rPr lang="en-US" smtClean="0"/>
              <a:pPr/>
              <a:t>11/11/2017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444DA0-E318-4EFE-9E79-E1E9608E2C2D}" type="slidenum">
              <a:rPr lang="en-US" smtClean="0"/>
              <a:pPr/>
              <a:t>‹#›</a:t>
            </a:fld>
            <a:endParaRPr lang="en-US"/>
          </a:p>
        </p:txBody>
      </p:sp>
    </p:spTree>
    <p:extLst>
      <p:ext uri="{BB962C8B-B14F-4D97-AF65-F5344CB8AC3E}">
        <p14:creationId xmlns:p14="http://schemas.microsoft.com/office/powerpoint/2010/main" xmlns="" val="34340493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86A8509-BFB2-44E7-A838-5EF596C72BCD}" type="datetimeFigureOut">
              <a:rPr lang="en-US" smtClean="0"/>
              <a:pPr/>
              <a:t>11/11/2017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4444DA0-E318-4EFE-9E79-E1E9608E2C2D}" type="slidenum">
              <a:rPr lang="en-US" smtClean="0"/>
              <a:pPr/>
              <a:t>‹#›</a:t>
            </a:fld>
            <a:endParaRPr lang="en-US"/>
          </a:p>
        </p:txBody>
      </p:sp>
    </p:spTree>
    <p:extLst>
      <p:ext uri="{BB962C8B-B14F-4D97-AF65-F5344CB8AC3E}">
        <p14:creationId xmlns:p14="http://schemas.microsoft.com/office/powerpoint/2010/main" xmlns="" val="1995150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86A8509-BFB2-44E7-A838-5EF596C72BCD}" type="datetimeFigureOut">
              <a:rPr lang="en-US" smtClean="0"/>
              <a:pPr/>
              <a:t>11/11/2017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4444DA0-E318-4EFE-9E79-E1E9608E2C2D}" type="slidenum">
              <a:rPr lang="en-US" smtClean="0"/>
              <a:pPr/>
              <a:t>‹#›</a:t>
            </a:fld>
            <a:endParaRPr lang="en-US"/>
          </a:p>
        </p:txBody>
      </p:sp>
    </p:spTree>
    <p:extLst>
      <p:ext uri="{BB962C8B-B14F-4D97-AF65-F5344CB8AC3E}">
        <p14:creationId xmlns:p14="http://schemas.microsoft.com/office/powerpoint/2010/main" xmlns="" val="9243157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86A8509-BFB2-44E7-A838-5EF596C72BCD}" type="datetimeFigureOut">
              <a:rPr lang="en-US" smtClean="0"/>
              <a:pPr/>
              <a:t>11/11/2017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4444DA0-E318-4EFE-9E79-E1E9608E2C2D}" type="slidenum">
              <a:rPr lang="en-US" smtClean="0"/>
              <a:pPr/>
              <a:t>‹#›</a:t>
            </a:fld>
            <a:endParaRPr lang="en-US"/>
          </a:p>
        </p:txBody>
      </p:sp>
    </p:spTree>
    <p:extLst>
      <p:ext uri="{BB962C8B-B14F-4D97-AF65-F5344CB8AC3E}">
        <p14:creationId xmlns:p14="http://schemas.microsoft.com/office/powerpoint/2010/main" xmlns="" val="40565710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86A8509-BFB2-44E7-A838-5EF596C72BCD}" type="datetimeFigureOut">
              <a:rPr lang="en-US" smtClean="0"/>
              <a:pPr/>
              <a:t>11/11/2017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4444DA0-E318-4EFE-9E79-E1E9608E2C2D}" type="slidenum">
              <a:rPr lang="en-US" smtClean="0"/>
              <a:pPr/>
              <a:t>‹#›</a:t>
            </a:fld>
            <a:endParaRPr lang="en-US"/>
          </a:p>
        </p:txBody>
      </p:sp>
    </p:spTree>
    <p:extLst>
      <p:ext uri="{BB962C8B-B14F-4D97-AF65-F5344CB8AC3E}">
        <p14:creationId xmlns:p14="http://schemas.microsoft.com/office/powerpoint/2010/main" xmlns="" val="6968778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386A8509-BFB2-44E7-A838-5EF596C72BCD}" type="datetimeFigureOut">
              <a:rPr lang="en-US" smtClean="0"/>
              <a:pPr/>
              <a:t>11/11/2017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4444DA0-E318-4EFE-9E79-E1E9608E2C2D}" type="slidenum">
              <a:rPr lang="en-US" smtClean="0"/>
              <a:pPr/>
              <a:t>‹#›</a:t>
            </a:fld>
            <a:endParaRPr lang="en-US"/>
          </a:p>
        </p:txBody>
      </p:sp>
    </p:spTree>
    <p:extLst>
      <p:ext uri="{BB962C8B-B14F-4D97-AF65-F5344CB8AC3E}">
        <p14:creationId xmlns:p14="http://schemas.microsoft.com/office/powerpoint/2010/main" xmlns="" val="21580639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386A8509-BFB2-44E7-A838-5EF596C72BCD}" type="datetimeFigureOut">
              <a:rPr lang="en-US" smtClean="0"/>
              <a:pPr/>
              <a:t>11/11/2017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4444DA0-E318-4EFE-9E79-E1E9608E2C2D}" type="slidenum">
              <a:rPr lang="en-US" smtClean="0"/>
              <a:pPr/>
              <a:t>‹#›</a:t>
            </a:fld>
            <a:endParaRPr lang="en-US"/>
          </a:p>
        </p:txBody>
      </p:sp>
    </p:spTree>
    <p:extLst>
      <p:ext uri="{BB962C8B-B14F-4D97-AF65-F5344CB8AC3E}">
        <p14:creationId xmlns:p14="http://schemas.microsoft.com/office/powerpoint/2010/main" xmlns="" val="19288503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86A8509-BFB2-44E7-A838-5EF596C72BCD}" type="datetimeFigureOut">
              <a:rPr lang="en-US" smtClean="0"/>
              <a:pPr/>
              <a:t>11/11/2017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444DA0-E318-4EFE-9E79-E1E9608E2C2D}" type="slidenum">
              <a:rPr lang="en-US" smtClean="0"/>
              <a:pPr/>
              <a:t>‹#›</a:t>
            </a:fld>
            <a:endParaRPr lang="en-US"/>
          </a:p>
        </p:txBody>
      </p:sp>
    </p:spTree>
    <p:extLst>
      <p:ext uri="{BB962C8B-B14F-4D97-AF65-F5344CB8AC3E}">
        <p14:creationId xmlns:p14="http://schemas.microsoft.com/office/powerpoint/2010/main" xmlns="" val="10675888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86A8509-BFB2-44E7-A838-5EF596C72BCD}" type="datetimeFigureOut">
              <a:rPr lang="en-US" smtClean="0"/>
              <a:pPr/>
              <a:t>11/11/2017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444DA0-E318-4EFE-9E79-E1E9608E2C2D}" type="slidenum">
              <a:rPr lang="en-US" smtClean="0"/>
              <a:pPr/>
              <a:t>‹#›</a:t>
            </a:fld>
            <a:endParaRPr lang="en-US"/>
          </a:p>
        </p:txBody>
      </p:sp>
    </p:spTree>
    <p:extLst>
      <p:ext uri="{BB962C8B-B14F-4D97-AF65-F5344CB8AC3E}">
        <p14:creationId xmlns:p14="http://schemas.microsoft.com/office/powerpoint/2010/main" xmlns="" val="40620394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86A8509-BFB2-44E7-A838-5EF596C72BCD}" type="datetimeFigureOut">
              <a:rPr lang="en-US" smtClean="0"/>
              <a:pPr/>
              <a:t>11/11/2017</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4444DA0-E318-4EFE-9E79-E1E9608E2C2D}" type="slidenum">
              <a:rPr lang="en-US" smtClean="0"/>
              <a:pPr/>
              <a:t>‹#›</a:t>
            </a:fld>
            <a:endParaRPr lang="en-US"/>
          </a:p>
        </p:txBody>
      </p:sp>
    </p:spTree>
    <p:extLst>
      <p:ext uri="{BB962C8B-B14F-4D97-AF65-F5344CB8AC3E}">
        <p14:creationId xmlns:p14="http://schemas.microsoft.com/office/powerpoint/2010/main" xmlns="" val="17152266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jpeg"/><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4.jpeg"/></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jpeg"/><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4.jpeg"/></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jpeg"/><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4.jpeg"/></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jpeg"/><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4.jpeg"/></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jpeg"/><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4.jpeg"/></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jpeg"/><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4.jpeg"/></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5.wmf"/><Relationship Id="rId5" Type="http://schemas.openxmlformats.org/officeDocument/2006/relationships/image" Target="../media/image2.png"/><Relationship Id="rId4" Type="http://schemas.openxmlformats.org/officeDocument/2006/relationships/image" Target="../media/image4.jpeg"/></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6.wmf"/><Relationship Id="rId5" Type="http://schemas.openxmlformats.org/officeDocument/2006/relationships/image" Target="../media/image2.png"/><Relationship Id="rId4" Type="http://schemas.openxmlformats.org/officeDocument/2006/relationships/image" Target="../media/image4.jpeg"/></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jpeg"/><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4.jpeg"/></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jpeg"/><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4.jpeg"/></Relationships>
</file>

<file path=ppt/slides/_rels/slide1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jpeg"/><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2124750"/>
            <a:ext cx="9144000" cy="548641"/>
          </a:xfrm>
        </p:spPr>
        <p:txBody>
          <a:bodyPr>
            <a:noAutofit/>
          </a:bodyPr>
          <a:lstStyle/>
          <a:p>
            <a:r>
              <a:rPr lang="en-US" sz="4000" dirty="0" smtClean="0">
                <a:solidFill>
                  <a:schemeClr val="accent5">
                    <a:lumMod val="75000"/>
                  </a:schemeClr>
                </a:solidFill>
              </a:rPr>
              <a:t>YOUTH TOUR</a:t>
            </a:r>
            <a:endParaRPr lang="en-US" sz="4000" dirty="0">
              <a:solidFill>
                <a:schemeClr val="accent5">
                  <a:lumMod val="75000"/>
                </a:schemeClr>
              </a:solidFill>
            </a:endParaRPr>
          </a:p>
        </p:txBody>
      </p:sp>
      <p:sp>
        <p:nvSpPr>
          <p:cNvPr id="3" name="Subtitle 2"/>
          <p:cNvSpPr>
            <a:spLocks noGrp="1"/>
          </p:cNvSpPr>
          <p:nvPr>
            <p:ph type="subTitle" idx="1"/>
          </p:nvPr>
        </p:nvSpPr>
        <p:spPr>
          <a:xfrm>
            <a:off x="1524000" y="2673391"/>
            <a:ext cx="9144000" cy="1655762"/>
          </a:xfrm>
        </p:spPr>
        <p:txBody>
          <a:bodyPr>
            <a:normAutofit/>
          </a:bodyPr>
          <a:lstStyle/>
          <a:p>
            <a:r>
              <a:rPr lang="en-US" sz="4000" dirty="0" smtClean="0">
                <a:effectLst>
                  <a:outerShdw blurRad="38100" dist="38100" dir="2700000" algn="tl">
                    <a:srgbClr val="FFFFFF"/>
                  </a:outerShdw>
                </a:effectLst>
                <a:latin typeface="Footlight MT Light" pitchFamily="18" charset="0"/>
              </a:rPr>
              <a:t>Introducing the World’s Largest Industry, Tourism</a:t>
            </a:r>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xmlns="" val="0"/>
              </a:ext>
            </a:extLst>
          </a:blip>
          <a:srcRect r="29027"/>
          <a:stretch/>
        </p:blipFill>
        <p:spPr>
          <a:xfrm>
            <a:off x="1435990" y="391605"/>
            <a:ext cx="3587831" cy="1123379"/>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9610119" y="240996"/>
            <a:ext cx="1602572" cy="1210601"/>
          </a:xfrm>
          <a:prstGeom prst="rect">
            <a:avLst/>
          </a:prstGeom>
        </p:spPr>
      </p:pic>
      <p:pic>
        <p:nvPicPr>
          <p:cNvPr id="6" name="Picture 5"/>
          <p:cNvPicPr>
            <a:picLocks noChangeAspect="1"/>
          </p:cNvPicPr>
          <p:nvPr/>
        </p:nvPicPr>
        <p:blipFill rotWithShape="1">
          <a:blip r:embed="rId4" cstate="print">
            <a:extLst>
              <a:ext uri="{28A0092B-C50C-407E-A947-70E740481C1C}">
                <a14:useLocalDpi xmlns:a14="http://schemas.microsoft.com/office/drawing/2010/main" xmlns="" val="0"/>
              </a:ext>
            </a:extLst>
          </a:blip>
          <a:srcRect l="70115" t="7091" r="2677" b="11953"/>
          <a:stretch/>
        </p:blipFill>
        <p:spPr>
          <a:xfrm>
            <a:off x="5145764" y="283189"/>
            <a:ext cx="1703282" cy="1126214"/>
          </a:xfrm>
          <a:prstGeom prst="rect">
            <a:avLst/>
          </a:prstGeom>
        </p:spPr>
      </p:pic>
      <p:sp>
        <p:nvSpPr>
          <p:cNvPr id="7" name="TextBox 6"/>
          <p:cNvSpPr txBox="1"/>
          <p:nvPr/>
        </p:nvSpPr>
        <p:spPr>
          <a:xfrm>
            <a:off x="1523999" y="5550946"/>
            <a:ext cx="9481073" cy="830997"/>
          </a:xfrm>
          <a:prstGeom prst="rect">
            <a:avLst/>
          </a:prstGeom>
          <a:noFill/>
        </p:spPr>
        <p:txBody>
          <a:bodyPr wrap="square" rtlCol="0">
            <a:spAutoFit/>
          </a:bodyPr>
          <a:lstStyle/>
          <a:p>
            <a:r>
              <a:rPr lang="en-US" sz="1200" dirty="0" smtClean="0">
                <a:solidFill>
                  <a:schemeClr val="accent5">
                    <a:lumMod val="75000"/>
                  </a:schemeClr>
                </a:solidFill>
              </a:rPr>
              <a:t>This publication has been produced with the assistance of the European Union through the </a:t>
            </a:r>
            <a:r>
              <a:rPr lang="en-US" sz="1200" dirty="0" err="1" smtClean="0">
                <a:solidFill>
                  <a:schemeClr val="accent5">
                    <a:lumMod val="75000"/>
                  </a:schemeClr>
                </a:solidFill>
              </a:rPr>
              <a:t>Interreg</a:t>
            </a:r>
            <a:r>
              <a:rPr lang="en-US" sz="1200" dirty="0" smtClean="0">
                <a:solidFill>
                  <a:schemeClr val="accent5">
                    <a:lumMod val="75000"/>
                  </a:schemeClr>
                </a:solidFill>
              </a:rPr>
              <a:t>-IPA CBC Bulgaria-Turkey </a:t>
            </a:r>
            <a:r>
              <a:rPr lang="en-US" sz="1200" dirty="0" err="1" smtClean="0">
                <a:solidFill>
                  <a:schemeClr val="accent5">
                    <a:lumMod val="75000"/>
                  </a:schemeClr>
                </a:solidFill>
              </a:rPr>
              <a:t>Programme</a:t>
            </a:r>
            <a:r>
              <a:rPr lang="en-US" sz="1200" dirty="0" smtClean="0">
                <a:solidFill>
                  <a:schemeClr val="accent5">
                    <a:lumMod val="75000"/>
                  </a:schemeClr>
                </a:solidFill>
              </a:rPr>
              <a:t>, CCI No 2014TC16I5CB005.</a:t>
            </a:r>
          </a:p>
          <a:p>
            <a:r>
              <a:rPr lang="en-US" sz="1200" dirty="0" smtClean="0">
                <a:solidFill>
                  <a:schemeClr val="accent5">
                    <a:lumMod val="75000"/>
                  </a:schemeClr>
                </a:solidFill>
              </a:rPr>
              <a:t>The contents of this publication are the sole responsibility of Geo Milev English Language Secondary School and can in no way be taken to reflect the views of the European Union or the Managing Authority of the </a:t>
            </a:r>
            <a:r>
              <a:rPr lang="en-US" sz="1200" dirty="0" err="1" smtClean="0">
                <a:solidFill>
                  <a:schemeClr val="accent5">
                    <a:lumMod val="75000"/>
                  </a:schemeClr>
                </a:solidFill>
              </a:rPr>
              <a:t>Programme</a:t>
            </a:r>
            <a:r>
              <a:rPr lang="en-US" sz="1200" dirty="0" smtClean="0">
                <a:solidFill>
                  <a:schemeClr val="accent5">
                    <a:lumMod val="75000"/>
                  </a:schemeClr>
                </a:solidFill>
              </a:rPr>
              <a:t>.</a:t>
            </a:r>
            <a:endParaRPr lang="en-US" sz="1200" dirty="0">
              <a:solidFill>
                <a:schemeClr val="accent5">
                  <a:lumMod val="75000"/>
                </a:schemeClr>
              </a:solidFill>
            </a:endParaRPr>
          </a:p>
        </p:txBody>
      </p:sp>
      <p:pic>
        <p:nvPicPr>
          <p:cNvPr id="8" name="Picture 7"/>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6931498" y="516771"/>
            <a:ext cx="2513716" cy="772371"/>
          </a:xfrm>
          <a:prstGeom prst="rect">
            <a:avLst/>
          </a:prstGeom>
        </p:spPr>
      </p:pic>
    </p:spTree>
    <p:extLst>
      <p:ext uri="{BB962C8B-B14F-4D97-AF65-F5344CB8AC3E}">
        <p14:creationId xmlns:p14="http://schemas.microsoft.com/office/powerpoint/2010/main" xmlns="" val="37560699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524000" y="1688951"/>
            <a:ext cx="9481072" cy="4615030"/>
          </a:xfrm>
        </p:spPr>
        <p:txBody>
          <a:bodyPr/>
          <a:lstStyle/>
          <a:p>
            <a:r>
              <a:rPr lang="en-US" dirty="0" smtClean="0"/>
              <a:t>Learning Objectives</a:t>
            </a:r>
          </a:p>
          <a:p>
            <a:pPr algn="just">
              <a:buFont typeface="Wingdings" pitchFamily="2" charset="2"/>
              <a:buChar char="v"/>
            </a:pPr>
            <a:r>
              <a:rPr lang="en-US" dirty="0" smtClean="0"/>
              <a:t>Understand and explain the basic definition of tourism;</a:t>
            </a:r>
          </a:p>
          <a:p>
            <a:pPr algn="just">
              <a:buFont typeface="Wingdings" pitchFamily="2" charset="2"/>
              <a:buChar char="v"/>
            </a:pPr>
            <a:r>
              <a:rPr lang="en-US" dirty="0" smtClean="0"/>
              <a:t>Identify the major participants and forces shaping the tourism industry;</a:t>
            </a:r>
          </a:p>
          <a:p>
            <a:pPr algn="just">
              <a:buFont typeface="Wingdings" pitchFamily="2" charset="2"/>
              <a:buChar char="v"/>
            </a:pPr>
            <a:r>
              <a:rPr lang="en-US" dirty="0" smtClean="0"/>
              <a:t>Explain the historical factors that encouraged the development of tourism;</a:t>
            </a:r>
          </a:p>
          <a:p>
            <a:pPr algn="just">
              <a:buFont typeface="Wingdings" pitchFamily="2" charset="2"/>
              <a:buChar char="v"/>
            </a:pPr>
            <a:r>
              <a:rPr lang="en-US" dirty="0" smtClean="0"/>
              <a:t>Explain the impact of physical, human, and regional geography on tourism activities;</a:t>
            </a:r>
          </a:p>
          <a:p>
            <a:pPr algn="just">
              <a:buFont typeface="Wingdings" pitchFamily="2" charset="2"/>
              <a:buChar char="v"/>
            </a:pPr>
            <a:r>
              <a:rPr lang="en-US" dirty="0" smtClean="0"/>
              <a:t>Explain why tourism should be studied from marketing, management and financial perspectives;</a:t>
            </a:r>
          </a:p>
          <a:p>
            <a:pPr algn="just">
              <a:buFont typeface="Wingdings" pitchFamily="2" charset="2"/>
              <a:buChar char="v"/>
            </a:pPr>
            <a:r>
              <a:rPr lang="en-US" dirty="0" smtClean="0"/>
              <a:t>Identify future challenges and opportunities facing the tourism industry;</a:t>
            </a:r>
          </a:p>
          <a:p>
            <a:pPr algn="just">
              <a:buFont typeface="Wingdings" pitchFamily="2" charset="2"/>
              <a:buChar char="v"/>
            </a:pPr>
            <a:r>
              <a:rPr lang="en-US" dirty="0" smtClean="0"/>
              <a:t>Discuss career prospects in the tourism industry.</a:t>
            </a:r>
          </a:p>
          <a:p>
            <a:endParaRPr lang="en-US" dirty="0"/>
          </a:p>
        </p:txBody>
      </p:sp>
      <p:pic>
        <p:nvPicPr>
          <p:cNvPr id="7" name="Picture 6"/>
          <p:cNvPicPr>
            <a:picLocks noChangeAspect="1"/>
          </p:cNvPicPr>
          <p:nvPr/>
        </p:nvPicPr>
        <p:blipFill rotWithShape="1">
          <a:blip r:embed="rId2" cstate="print">
            <a:extLst>
              <a:ext uri="{28A0092B-C50C-407E-A947-70E740481C1C}">
                <a14:useLocalDpi xmlns:a14="http://schemas.microsoft.com/office/drawing/2010/main" xmlns="" val="0"/>
              </a:ext>
            </a:extLst>
          </a:blip>
          <a:srcRect r="29027"/>
          <a:stretch/>
        </p:blipFill>
        <p:spPr>
          <a:xfrm>
            <a:off x="1244079" y="357739"/>
            <a:ext cx="3587831" cy="1123379"/>
          </a:xfrm>
          <a:prstGeom prst="rect">
            <a:avLst/>
          </a:prstGeom>
        </p:spPr>
      </p:pic>
      <p:pic>
        <p:nvPicPr>
          <p:cNvPr id="8" name="Picture 7"/>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9610119" y="240996"/>
            <a:ext cx="1602572" cy="1210601"/>
          </a:xfrm>
          <a:prstGeom prst="rect">
            <a:avLst/>
          </a:prstGeom>
        </p:spPr>
      </p:pic>
      <p:pic>
        <p:nvPicPr>
          <p:cNvPr id="9" name="Picture 8"/>
          <p:cNvPicPr>
            <a:picLocks noChangeAspect="1"/>
          </p:cNvPicPr>
          <p:nvPr/>
        </p:nvPicPr>
        <p:blipFill rotWithShape="1">
          <a:blip r:embed="rId4" cstate="print">
            <a:extLst>
              <a:ext uri="{28A0092B-C50C-407E-A947-70E740481C1C}">
                <a14:useLocalDpi xmlns:a14="http://schemas.microsoft.com/office/drawing/2010/main" xmlns="" val="0"/>
              </a:ext>
            </a:extLst>
          </a:blip>
          <a:srcRect l="70115" t="7091" r="2677" b="11953"/>
          <a:stretch/>
        </p:blipFill>
        <p:spPr>
          <a:xfrm>
            <a:off x="5145764" y="283189"/>
            <a:ext cx="1703282" cy="1126214"/>
          </a:xfrm>
          <a:prstGeom prst="rect">
            <a:avLst/>
          </a:prstGeom>
        </p:spPr>
      </p:pic>
      <p:pic>
        <p:nvPicPr>
          <p:cNvPr id="10" name="Picture 9"/>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6931498" y="516771"/>
            <a:ext cx="2513716" cy="772371"/>
          </a:xfrm>
          <a:prstGeom prst="rect">
            <a:avLst/>
          </a:prstGeom>
        </p:spPr>
      </p:pic>
    </p:spTree>
    <p:extLst>
      <p:ext uri="{BB962C8B-B14F-4D97-AF65-F5344CB8AC3E}">
        <p14:creationId xmlns:p14="http://schemas.microsoft.com/office/powerpoint/2010/main" xmlns="" val="22275960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Контейнер за съдържание 2"/>
          <p:cNvSpPr>
            <a:spLocks noGrp="1"/>
          </p:cNvSpPr>
          <p:nvPr>
            <p:ph idx="1"/>
          </p:nvPr>
        </p:nvSpPr>
        <p:spPr/>
        <p:txBody>
          <a:bodyPr/>
          <a:lstStyle/>
          <a:p>
            <a:pPr algn="ctr">
              <a:buNone/>
            </a:pPr>
            <a:r>
              <a:rPr lang="en-US" dirty="0" smtClean="0"/>
              <a:t>Services and Tourism</a:t>
            </a:r>
          </a:p>
          <a:p>
            <a:pPr algn="just">
              <a:buNone/>
            </a:pPr>
            <a:endParaRPr lang="en-US" dirty="0" smtClean="0"/>
          </a:p>
          <a:p>
            <a:r>
              <a:rPr lang="en-US" dirty="0" smtClean="0"/>
              <a:t>Service and Tourism go hand in hand;</a:t>
            </a:r>
          </a:p>
          <a:p>
            <a:r>
              <a:rPr lang="en-US" dirty="0" smtClean="0"/>
              <a:t>Growth rate of services sector faster than any other;</a:t>
            </a:r>
          </a:p>
          <a:p>
            <a:r>
              <a:rPr lang="en-US" dirty="0" smtClean="0"/>
              <a:t>Tourism is the leader in the production of new jobs;</a:t>
            </a:r>
          </a:p>
          <a:p>
            <a:r>
              <a:rPr lang="en-US" dirty="0" smtClean="0"/>
              <a:t>Tourism has developed an important part of the economic foundation of many countries.</a:t>
            </a:r>
            <a:endParaRPr lang="bg-BG" dirty="0"/>
          </a:p>
        </p:txBody>
      </p:sp>
      <p:pic>
        <p:nvPicPr>
          <p:cNvPr id="4" name="Picture 6"/>
          <p:cNvPicPr>
            <a:picLocks noChangeAspect="1"/>
          </p:cNvPicPr>
          <p:nvPr/>
        </p:nvPicPr>
        <p:blipFill rotWithShape="1">
          <a:blip r:embed="rId2" cstate="print">
            <a:extLst>
              <a:ext uri="{28A0092B-C50C-407E-A947-70E740481C1C}">
                <a14:useLocalDpi xmlns:a14="http://schemas.microsoft.com/office/drawing/2010/main" xmlns="" val="0"/>
              </a:ext>
            </a:extLst>
          </a:blip>
          <a:srcRect r="29027"/>
          <a:stretch/>
        </p:blipFill>
        <p:spPr>
          <a:xfrm>
            <a:off x="894124" y="402895"/>
            <a:ext cx="3587831" cy="1123379"/>
          </a:xfrm>
          <a:prstGeom prst="rect">
            <a:avLst/>
          </a:prstGeom>
        </p:spPr>
      </p:pic>
      <p:pic>
        <p:nvPicPr>
          <p:cNvPr id="5" name="Picture 8"/>
          <p:cNvPicPr>
            <a:picLocks noChangeAspect="1"/>
          </p:cNvPicPr>
          <p:nvPr/>
        </p:nvPicPr>
        <p:blipFill rotWithShape="1">
          <a:blip r:embed="rId3" cstate="print">
            <a:extLst>
              <a:ext uri="{28A0092B-C50C-407E-A947-70E740481C1C}">
                <a14:useLocalDpi xmlns:a14="http://schemas.microsoft.com/office/drawing/2010/main" xmlns="" val="0"/>
              </a:ext>
            </a:extLst>
          </a:blip>
          <a:srcRect l="70115" t="7091" r="2677" b="11953"/>
          <a:stretch/>
        </p:blipFill>
        <p:spPr>
          <a:xfrm>
            <a:off x="5145764" y="283189"/>
            <a:ext cx="1703282" cy="1126214"/>
          </a:xfrm>
          <a:prstGeom prst="rect">
            <a:avLst/>
          </a:prstGeom>
        </p:spPr>
      </p:pic>
      <p:pic>
        <p:nvPicPr>
          <p:cNvPr id="6" name="Picture 9"/>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6931498" y="516771"/>
            <a:ext cx="2513716" cy="772371"/>
          </a:xfrm>
          <a:prstGeom prst="rect">
            <a:avLst/>
          </a:prstGeom>
        </p:spPr>
      </p:pic>
      <p:pic>
        <p:nvPicPr>
          <p:cNvPr id="7" name="Picture 7"/>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9610119" y="240996"/>
            <a:ext cx="1602572" cy="1210601"/>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Контейнер за съдържание 2"/>
          <p:cNvSpPr>
            <a:spLocks noGrp="1"/>
          </p:cNvSpPr>
          <p:nvPr>
            <p:ph idx="1"/>
          </p:nvPr>
        </p:nvSpPr>
        <p:spPr/>
        <p:txBody>
          <a:bodyPr/>
          <a:lstStyle/>
          <a:p>
            <a:r>
              <a:rPr lang="en-US" dirty="0" smtClean="0"/>
              <a:t>What is Tourism?</a:t>
            </a:r>
          </a:p>
          <a:p>
            <a:endParaRPr lang="en-US" dirty="0" smtClean="0"/>
          </a:p>
          <a:p>
            <a:pPr>
              <a:buNone/>
            </a:pPr>
            <a:endParaRPr lang="en-US" dirty="0" smtClean="0"/>
          </a:p>
          <a:p>
            <a:pPr>
              <a:buNone/>
            </a:pPr>
            <a:r>
              <a:rPr lang="en-US" dirty="0" smtClean="0"/>
              <a:t>“Tourism is the temporary movement of people to destinations outside their normal places of work and residence, the activities undertaken during their stay in those destinations, and the facilities created to cater to their needs”</a:t>
            </a:r>
          </a:p>
          <a:p>
            <a:endParaRPr lang="bg-BG" dirty="0"/>
          </a:p>
        </p:txBody>
      </p:sp>
      <p:pic>
        <p:nvPicPr>
          <p:cNvPr id="4" name="Picture 6"/>
          <p:cNvPicPr>
            <a:picLocks noChangeAspect="1"/>
          </p:cNvPicPr>
          <p:nvPr/>
        </p:nvPicPr>
        <p:blipFill rotWithShape="1">
          <a:blip r:embed="rId2" cstate="print">
            <a:extLst>
              <a:ext uri="{28A0092B-C50C-407E-A947-70E740481C1C}">
                <a14:useLocalDpi xmlns:a14="http://schemas.microsoft.com/office/drawing/2010/main" xmlns="" val="0"/>
              </a:ext>
            </a:extLst>
          </a:blip>
          <a:srcRect r="29027"/>
          <a:stretch/>
        </p:blipFill>
        <p:spPr>
          <a:xfrm>
            <a:off x="894124" y="402895"/>
            <a:ext cx="3587831" cy="1123379"/>
          </a:xfrm>
          <a:prstGeom prst="rect">
            <a:avLst/>
          </a:prstGeom>
        </p:spPr>
      </p:pic>
      <p:pic>
        <p:nvPicPr>
          <p:cNvPr id="5" name="Picture 8"/>
          <p:cNvPicPr>
            <a:picLocks noChangeAspect="1"/>
          </p:cNvPicPr>
          <p:nvPr/>
        </p:nvPicPr>
        <p:blipFill rotWithShape="1">
          <a:blip r:embed="rId3" cstate="print">
            <a:extLst>
              <a:ext uri="{28A0092B-C50C-407E-A947-70E740481C1C}">
                <a14:useLocalDpi xmlns:a14="http://schemas.microsoft.com/office/drawing/2010/main" xmlns="" val="0"/>
              </a:ext>
            </a:extLst>
          </a:blip>
          <a:srcRect l="70115" t="7091" r="2677" b="11953"/>
          <a:stretch/>
        </p:blipFill>
        <p:spPr>
          <a:xfrm>
            <a:off x="5145764" y="283189"/>
            <a:ext cx="1703282" cy="1126214"/>
          </a:xfrm>
          <a:prstGeom prst="rect">
            <a:avLst/>
          </a:prstGeom>
        </p:spPr>
      </p:pic>
      <p:pic>
        <p:nvPicPr>
          <p:cNvPr id="6" name="Picture 9"/>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6931498" y="516771"/>
            <a:ext cx="2513716" cy="772371"/>
          </a:xfrm>
          <a:prstGeom prst="rect">
            <a:avLst/>
          </a:prstGeom>
        </p:spPr>
      </p:pic>
      <p:pic>
        <p:nvPicPr>
          <p:cNvPr id="7" name="Picture 7"/>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9610119" y="240996"/>
            <a:ext cx="1602572" cy="1210601"/>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Контейнер за съдържание 2"/>
          <p:cNvSpPr>
            <a:spLocks noGrp="1"/>
          </p:cNvSpPr>
          <p:nvPr>
            <p:ph idx="1"/>
          </p:nvPr>
        </p:nvSpPr>
        <p:spPr/>
        <p:txBody>
          <a:bodyPr/>
          <a:lstStyle/>
          <a:p>
            <a:pPr algn="ctr">
              <a:buNone/>
            </a:pPr>
            <a:r>
              <a:rPr lang="en-US" sz="3600" dirty="0" smtClean="0"/>
              <a:t>A Tourism Model</a:t>
            </a:r>
          </a:p>
          <a:p>
            <a:r>
              <a:rPr lang="en-US" dirty="0" smtClean="0"/>
              <a:t>Dynamic and interrelated nature of tourism;</a:t>
            </a:r>
          </a:p>
          <a:p>
            <a:r>
              <a:rPr lang="en-US" dirty="0" smtClean="0"/>
              <a:t>The traveling public (tourists) are the focal point (heart) of the model;</a:t>
            </a:r>
          </a:p>
          <a:p>
            <a:r>
              <a:rPr lang="en-US" dirty="0" smtClean="0"/>
              <a:t>Tourism promoters link the traveling public with the suppliers of services;</a:t>
            </a:r>
          </a:p>
          <a:p>
            <a:r>
              <a:rPr lang="en-US" dirty="0" smtClean="0"/>
              <a:t>Tourism suppliers provide the services that tourists need when they travel;</a:t>
            </a:r>
          </a:p>
          <a:p>
            <a:r>
              <a:rPr lang="en-US" dirty="0" smtClean="0"/>
              <a:t>External forces affect all participants in tourism; tourists, promoters and suppliers.</a:t>
            </a:r>
          </a:p>
          <a:p>
            <a:endParaRPr lang="bg-BG" dirty="0"/>
          </a:p>
        </p:txBody>
      </p:sp>
      <p:pic>
        <p:nvPicPr>
          <p:cNvPr id="5" name="Picture 6"/>
          <p:cNvPicPr>
            <a:picLocks noChangeAspect="1"/>
          </p:cNvPicPr>
          <p:nvPr/>
        </p:nvPicPr>
        <p:blipFill rotWithShape="1">
          <a:blip r:embed="rId2" cstate="print">
            <a:extLst>
              <a:ext uri="{28A0092B-C50C-407E-A947-70E740481C1C}">
                <a14:useLocalDpi xmlns:a14="http://schemas.microsoft.com/office/drawing/2010/main" xmlns="" val="0"/>
              </a:ext>
            </a:extLst>
          </a:blip>
          <a:srcRect r="29027"/>
          <a:stretch/>
        </p:blipFill>
        <p:spPr>
          <a:xfrm>
            <a:off x="894124" y="402895"/>
            <a:ext cx="3587831" cy="1123379"/>
          </a:xfrm>
          <a:prstGeom prst="rect">
            <a:avLst/>
          </a:prstGeom>
        </p:spPr>
      </p:pic>
      <p:pic>
        <p:nvPicPr>
          <p:cNvPr id="6" name="Picture 8"/>
          <p:cNvPicPr>
            <a:picLocks noChangeAspect="1"/>
          </p:cNvPicPr>
          <p:nvPr/>
        </p:nvPicPr>
        <p:blipFill rotWithShape="1">
          <a:blip r:embed="rId3" cstate="print">
            <a:extLst>
              <a:ext uri="{28A0092B-C50C-407E-A947-70E740481C1C}">
                <a14:useLocalDpi xmlns:a14="http://schemas.microsoft.com/office/drawing/2010/main" xmlns="" val="0"/>
              </a:ext>
            </a:extLst>
          </a:blip>
          <a:srcRect l="70115" t="7091" r="2677" b="11953"/>
          <a:stretch/>
        </p:blipFill>
        <p:spPr>
          <a:xfrm>
            <a:off x="5145764" y="283189"/>
            <a:ext cx="1703282" cy="1126214"/>
          </a:xfrm>
          <a:prstGeom prst="rect">
            <a:avLst/>
          </a:prstGeom>
        </p:spPr>
      </p:pic>
      <p:pic>
        <p:nvPicPr>
          <p:cNvPr id="7" name="Picture 9"/>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6931498" y="516771"/>
            <a:ext cx="2513716" cy="772371"/>
          </a:xfrm>
          <a:prstGeom prst="rect">
            <a:avLst/>
          </a:prstGeom>
        </p:spPr>
      </p:pic>
      <p:pic>
        <p:nvPicPr>
          <p:cNvPr id="8" name="Picture 7"/>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9610119" y="240996"/>
            <a:ext cx="1602572" cy="1210601"/>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Контейнер за съдържание 2"/>
          <p:cNvSpPr>
            <a:spLocks noGrp="1"/>
          </p:cNvSpPr>
          <p:nvPr>
            <p:ph idx="1"/>
          </p:nvPr>
        </p:nvSpPr>
        <p:spPr/>
        <p:txBody>
          <a:bodyPr/>
          <a:lstStyle/>
          <a:p>
            <a:pPr algn="ctr">
              <a:buNone/>
            </a:pPr>
            <a:r>
              <a:rPr lang="en-US" sz="3600" dirty="0" smtClean="0"/>
              <a:t>The History of Tourism</a:t>
            </a:r>
          </a:p>
          <a:p>
            <a:r>
              <a:rPr lang="en-US" sz="2400" dirty="0" smtClean="0"/>
              <a:t>Early travelers migrated for food and hunting</a:t>
            </a:r>
          </a:p>
          <a:p>
            <a:r>
              <a:rPr lang="en-US" sz="2400" dirty="0" smtClean="0"/>
              <a:t>Phoenicians, </a:t>
            </a:r>
            <a:r>
              <a:rPr lang="en-US" sz="2400" dirty="0" err="1" smtClean="0"/>
              <a:t>Olmecs</a:t>
            </a:r>
            <a:r>
              <a:rPr lang="en-US" sz="2400" dirty="0" smtClean="0"/>
              <a:t>, early Chinese traveled for trade and military control</a:t>
            </a:r>
          </a:p>
          <a:p>
            <a:r>
              <a:rPr lang="en-US" sz="2400" dirty="0" smtClean="0"/>
              <a:t>The Empire Era</a:t>
            </a:r>
          </a:p>
          <a:p>
            <a:pPr lvl="1"/>
            <a:r>
              <a:rPr lang="en-US" sz="2000" dirty="0" smtClean="0"/>
              <a:t>Affluent population with time and money to travel</a:t>
            </a:r>
          </a:p>
          <a:p>
            <a:pPr lvl="1"/>
            <a:r>
              <a:rPr lang="en-US" sz="2000" dirty="0" smtClean="0"/>
              <a:t>Safe and easy travel</a:t>
            </a:r>
          </a:p>
          <a:p>
            <a:pPr lvl="1"/>
            <a:r>
              <a:rPr lang="en-US" sz="2000" dirty="0" smtClean="0"/>
              <a:t>Widely accepted currencies</a:t>
            </a:r>
          </a:p>
          <a:p>
            <a:pPr lvl="1"/>
            <a:r>
              <a:rPr lang="en-US" sz="2000" dirty="0" smtClean="0"/>
              <a:t>Widely used languages</a:t>
            </a:r>
          </a:p>
          <a:p>
            <a:pPr lvl="1"/>
            <a:r>
              <a:rPr lang="en-US" sz="2000" dirty="0" smtClean="0"/>
              <a:t>Legal system which protects personal safety</a:t>
            </a:r>
            <a:endParaRPr lang="bg-BG" dirty="0"/>
          </a:p>
        </p:txBody>
      </p:sp>
      <p:pic>
        <p:nvPicPr>
          <p:cNvPr id="5" name="Picture 8"/>
          <p:cNvPicPr>
            <a:picLocks noChangeAspect="1"/>
          </p:cNvPicPr>
          <p:nvPr/>
        </p:nvPicPr>
        <p:blipFill rotWithShape="1">
          <a:blip r:embed="rId2" cstate="print">
            <a:extLst>
              <a:ext uri="{28A0092B-C50C-407E-A947-70E740481C1C}">
                <a14:useLocalDpi xmlns:a14="http://schemas.microsoft.com/office/drawing/2010/main" xmlns="" val="0"/>
              </a:ext>
            </a:extLst>
          </a:blip>
          <a:srcRect l="70115" t="7091" r="2677" b="11953"/>
          <a:stretch/>
        </p:blipFill>
        <p:spPr>
          <a:xfrm>
            <a:off x="5145764" y="283189"/>
            <a:ext cx="1703282" cy="1126214"/>
          </a:xfrm>
          <a:prstGeom prst="rect">
            <a:avLst/>
          </a:prstGeom>
        </p:spPr>
      </p:pic>
      <p:pic>
        <p:nvPicPr>
          <p:cNvPr id="6" name="Picture 6"/>
          <p:cNvPicPr>
            <a:picLocks noChangeAspect="1"/>
          </p:cNvPicPr>
          <p:nvPr/>
        </p:nvPicPr>
        <p:blipFill rotWithShape="1">
          <a:blip r:embed="rId3" cstate="print">
            <a:extLst>
              <a:ext uri="{28A0092B-C50C-407E-A947-70E740481C1C}">
                <a14:useLocalDpi xmlns:a14="http://schemas.microsoft.com/office/drawing/2010/main" xmlns="" val="0"/>
              </a:ext>
            </a:extLst>
          </a:blip>
          <a:srcRect r="29027"/>
          <a:stretch/>
        </p:blipFill>
        <p:spPr>
          <a:xfrm>
            <a:off x="894124" y="402895"/>
            <a:ext cx="3587831" cy="1123379"/>
          </a:xfrm>
          <a:prstGeom prst="rect">
            <a:avLst/>
          </a:prstGeom>
        </p:spPr>
      </p:pic>
      <p:pic>
        <p:nvPicPr>
          <p:cNvPr id="7" name="Picture 9"/>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6931498" y="516771"/>
            <a:ext cx="2513716" cy="772371"/>
          </a:xfrm>
          <a:prstGeom prst="rect">
            <a:avLst/>
          </a:prstGeom>
        </p:spPr>
      </p:pic>
      <p:pic>
        <p:nvPicPr>
          <p:cNvPr id="8" name="Picture 7"/>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9610119" y="240996"/>
            <a:ext cx="1602572" cy="1210601"/>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Контейнер за съдържание 2"/>
          <p:cNvSpPr>
            <a:spLocks noGrp="1"/>
          </p:cNvSpPr>
          <p:nvPr>
            <p:ph idx="1"/>
          </p:nvPr>
        </p:nvSpPr>
        <p:spPr/>
        <p:txBody>
          <a:bodyPr>
            <a:normAutofit/>
          </a:bodyPr>
          <a:lstStyle/>
          <a:p>
            <a:pPr algn="ctr"/>
            <a:r>
              <a:rPr lang="en-US" sz="4000" dirty="0" smtClean="0"/>
              <a:t>The History of Tourism, continued</a:t>
            </a:r>
          </a:p>
          <a:p>
            <a:r>
              <a:rPr lang="en-US" b="1" dirty="0" smtClean="0"/>
              <a:t>The Middle Ages (5</a:t>
            </a:r>
            <a:r>
              <a:rPr lang="en-US" b="1" baseline="30000" dirty="0" smtClean="0"/>
              <a:t>th</a:t>
            </a:r>
            <a:r>
              <a:rPr lang="en-US" b="1" dirty="0" smtClean="0"/>
              <a:t> to 14</a:t>
            </a:r>
            <a:r>
              <a:rPr lang="en-US" b="1" baseline="30000" dirty="0" smtClean="0"/>
              <a:t>th</a:t>
            </a:r>
            <a:r>
              <a:rPr lang="en-US" b="1" dirty="0" smtClean="0"/>
              <a:t> centuries) and the Renaissance Era (14</a:t>
            </a:r>
            <a:r>
              <a:rPr lang="en-US" b="1" baseline="30000" dirty="0" smtClean="0"/>
              <a:t>th</a:t>
            </a:r>
            <a:r>
              <a:rPr lang="en-US" b="1" dirty="0" smtClean="0"/>
              <a:t> to 16</a:t>
            </a:r>
            <a:r>
              <a:rPr lang="en-US" b="1" baseline="30000" dirty="0" smtClean="0"/>
              <a:t>th</a:t>
            </a:r>
            <a:r>
              <a:rPr lang="en-US" b="1" dirty="0" smtClean="0"/>
              <a:t> centuries)</a:t>
            </a:r>
          </a:p>
          <a:p>
            <a:pPr lvl="1"/>
            <a:r>
              <a:rPr lang="en-US" sz="2800" dirty="0" smtClean="0"/>
              <a:t>Transportation and safety declined</a:t>
            </a:r>
          </a:p>
          <a:p>
            <a:pPr lvl="1"/>
            <a:r>
              <a:rPr lang="en-US" sz="2800" dirty="0" smtClean="0"/>
              <a:t>Less acceptance of currencies and less knowledge of common languages</a:t>
            </a:r>
          </a:p>
          <a:p>
            <a:pPr lvl="1"/>
            <a:r>
              <a:rPr lang="en-US" sz="2800" dirty="0" smtClean="0"/>
              <a:t>Some travel by crusaders to Holy Land</a:t>
            </a:r>
          </a:p>
          <a:p>
            <a:pPr lvl="1"/>
            <a:r>
              <a:rPr lang="en-US" sz="2800" dirty="0" smtClean="0"/>
              <a:t>Marco Polo’s historic travels in the late 13</a:t>
            </a:r>
            <a:r>
              <a:rPr lang="en-US" sz="2800" baseline="30000" dirty="0" smtClean="0"/>
              <a:t>th</a:t>
            </a:r>
            <a:r>
              <a:rPr lang="en-US" sz="2800" dirty="0" smtClean="0"/>
              <a:t> century</a:t>
            </a:r>
          </a:p>
          <a:p>
            <a:pPr lvl="1"/>
            <a:r>
              <a:rPr lang="en-US" sz="2800" dirty="0" smtClean="0"/>
              <a:t>Increased interest in travel for commerce and pleasure</a:t>
            </a:r>
            <a:endParaRPr lang="bg-BG" sz="2800" dirty="0"/>
          </a:p>
        </p:txBody>
      </p:sp>
      <p:pic>
        <p:nvPicPr>
          <p:cNvPr id="4" name="Picture 8"/>
          <p:cNvPicPr>
            <a:picLocks noChangeAspect="1"/>
          </p:cNvPicPr>
          <p:nvPr/>
        </p:nvPicPr>
        <p:blipFill rotWithShape="1">
          <a:blip r:embed="rId2" cstate="print">
            <a:extLst>
              <a:ext uri="{28A0092B-C50C-407E-A947-70E740481C1C}">
                <a14:useLocalDpi xmlns:a14="http://schemas.microsoft.com/office/drawing/2010/main" xmlns="" val="0"/>
              </a:ext>
            </a:extLst>
          </a:blip>
          <a:srcRect l="70115" t="7091" r="2677" b="11953"/>
          <a:stretch/>
        </p:blipFill>
        <p:spPr>
          <a:xfrm>
            <a:off x="5145764" y="283189"/>
            <a:ext cx="1703282" cy="1126214"/>
          </a:xfrm>
          <a:prstGeom prst="rect">
            <a:avLst/>
          </a:prstGeom>
        </p:spPr>
      </p:pic>
      <p:pic>
        <p:nvPicPr>
          <p:cNvPr id="5" name="Picture 6"/>
          <p:cNvPicPr>
            <a:picLocks noChangeAspect="1"/>
          </p:cNvPicPr>
          <p:nvPr/>
        </p:nvPicPr>
        <p:blipFill rotWithShape="1">
          <a:blip r:embed="rId3" cstate="print">
            <a:extLst>
              <a:ext uri="{28A0092B-C50C-407E-A947-70E740481C1C}">
                <a14:useLocalDpi xmlns:a14="http://schemas.microsoft.com/office/drawing/2010/main" xmlns="" val="0"/>
              </a:ext>
            </a:extLst>
          </a:blip>
          <a:srcRect r="29027"/>
          <a:stretch/>
        </p:blipFill>
        <p:spPr>
          <a:xfrm>
            <a:off x="894124" y="402895"/>
            <a:ext cx="3587831" cy="1123379"/>
          </a:xfrm>
          <a:prstGeom prst="rect">
            <a:avLst/>
          </a:prstGeom>
        </p:spPr>
      </p:pic>
      <p:pic>
        <p:nvPicPr>
          <p:cNvPr id="6" name="Picture 9"/>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6931498" y="516771"/>
            <a:ext cx="2513716" cy="772371"/>
          </a:xfrm>
          <a:prstGeom prst="rect">
            <a:avLst/>
          </a:prstGeom>
        </p:spPr>
      </p:pic>
      <p:pic>
        <p:nvPicPr>
          <p:cNvPr id="7" name="Picture 7"/>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9610119" y="240996"/>
            <a:ext cx="1602572" cy="1210601"/>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Контейнер за съдържание 2"/>
          <p:cNvSpPr>
            <a:spLocks noGrp="1"/>
          </p:cNvSpPr>
          <p:nvPr>
            <p:ph idx="1"/>
          </p:nvPr>
        </p:nvSpPr>
        <p:spPr/>
        <p:txBody>
          <a:bodyPr>
            <a:normAutofit/>
          </a:bodyPr>
          <a:lstStyle/>
          <a:p>
            <a:pPr algn="ctr">
              <a:buNone/>
            </a:pPr>
            <a:r>
              <a:rPr lang="en-US" sz="3200" dirty="0" smtClean="0"/>
              <a:t>The History of Tourism, continued</a:t>
            </a:r>
          </a:p>
          <a:p>
            <a:pPr algn="ctr">
              <a:buNone/>
            </a:pPr>
            <a:endParaRPr lang="en-US" sz="3200" dirty="0" smtClean="0"/>
          </a:p>
          <a:p>
            <a:r>
              <a:rPr lang="en-US" dirty="0" smtClean="0"/>
              <a:t>The Grand Tour Era (1613 to 1785 A.D.)</a:t>
            </a:r>
          </a:p>
          <a:p>
            <a:pPr lvl="1"/>
            <a:r>
              <a:rPr lang="en-US" dirty="0" smtClean="0"/>
              <a:t>Trend of luxurious travel started by wealthy English</a:t>
            </a:r>
          </a:p>
          <a:p>
            <a:pPr lvl="1"/>
            <a:r>
              <a:rPr lang="en-US" dirty="0" smtClean="0"/>
              <a:t>Developed as a status symbol and spread throughout Europe</a:t>
            </a:r>
          </a:p>
          <a:p>
            <a:pPr lvl="1"/>
            <a:r>
              <a:rPr lang="en-US" dirty="0" smtClean="0"/>
              <a:t>Goal was to experience the “civilized world” and study the arts and sciences</a:t>
            </a:r>
          </a:p>
          <a:p>
            <a:pPr lvl="1"/>
            <a:r>
              <a:rPr lang="en-US" dirty="0" smtClean="0"/>
              <a:t>These travels often lasted for several years</a:t>
            </a:r>
          </a:p>
          <a:p>
            <a:pPr lvl="1"/>
            <a:r>
              <a:rPr lang="en-US" dirty="0" smtClean="0"/>
              <a:t>Growth in travel for business reasons</a:t>
            </a:r>
          </a:p>
          <a:p>
            <a:pPr algn="ctr">
              <a:buNone/>
            </a:pPr>
            <a:endParaRPr lang="bg-BG" sz="3200" dirty="0"/>
          </a:p>
        </p:txBody>
      </p:sp>
      <p:pic>
        <p:nvPicPr>
          <p:cNvPr id="4" name="Picture 8"/>
          <p:cNvPicPr>
            <a:picLocks noChangeAspect="1"/>
          </p:cNvPicPr>
          <p:nvPr/>
        </p:nvPicPr>
        <p:blipFill rotWithShape="1">
          <a:blip r:embed="rId2" cstate="print">
            <a:extLst>
              <a:ext uri="{28A0092B-C50C-407E-A947-70E740481C1C}">
                <a14:useLocalDpi xmlns:a14="http://schemas.microsoft.com/office/drawing/2010/main" xmlns="" val="0"/>
              </a:ext>
            </a:extLst>
          </a:blip>
          <a:srcRect l="70115" t="7091" r="2677" b="11953"/>
          <a:stretch/>
        </p:blipFill>
        <p:spPr>
          <a:xfrm>
            <a:off x="5145764" y="283189"/>
            <a:ext cx="1703282" cy="1126214"/>
          </a:xfrm>
          <a:prstGeom prst="rect">
            <a:avLst/>
          </a:prstGeom>
        </p:spPr>
      </p:pic>
      <p:pic>
        <p:nvPicPr>
          <p:cNvPr id="5" name="Picture 6"/>
          <p:cNvPicPr>
            <a:picLocks noChangeAspect="1"/>
          </p:cNvPicPr>
          <p:nvPr/>
        </p:nvPicPr>
        <p:blipFill rotWithShape="1">
          <a:blip r:embed="rId3" cstate="print">
            <a:extLst>
              <a:ext uri="{28A0092B-C50C-407E-A947-70E740481C1C}">
                <a14:useLocalDpi xmlns:a14="http://schemas.microsoft.com/office/drawing/2010/main" xmlns="" val="0"/>
              </a:ext>
            </a:extLst>
          </a:blip>
          <a:srcRect r="29027"/>
          <a:stretch/>
        </p:blipFill>
        <p:spPr>
          <a:xfrm>
            <a:off x="894124" y="402895"/>
            <a:ext cx="3587831" cy="1123379"/>
          </a:xfrm>
          <a:prstGeom prst="rect">
            <a:avLst/>
          </a:prstGeom>
        </p:spPr>
      </p:pic>
      <p:pic>
        <p:nvPicPr>
          <p:cNvPr id="6" name="Picture 9"/>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6931498" y="516771"/>
            <a:ext cx="2513716" cy="772371"/>
          </a:xfrm>
          <a:prstGeom prst="rect">
            <a:avLst/>
          </a:prstGeom>
        </p:spPr>
      </p:pic>
      <p:pic>
        <p:nvPicPr>
          <p:cNvPr id="7" name="Picture 7"/>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9610119" y="240996"/>
            <a:ext cx="1602572" cy="1210601"/>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Контейнер за съдържание 2"/>
          <p:cNvSpPr>
            <a:spLocks noGrp="1"/>
          </p:cNvSpPr>
          <p:nvPr>
            <p:ph idx="1"/>
          </p:nvPr>
        </p:nvSpPr>
        <p:spPr/>
        <p:txBody>
          <a:bodyPr>
            <a:normAutofit/>
          </a:bodyPr>
          <a:lstStyle/>
          <a:p>
            <a:pPr algn="ctr">
              <a:buNone/>
            </a:pPr>
            <a:r>
              <a:rPr lang="en-US" sz="3600" dirty="0" smtClean="0"/>
              <a:t>The History of Tourism, continued</a:t>
            </a:r>
          </a:p>
          <a:p>
            <a:pPr algn="ctr">
              <a:buNone/>
            </a:pPr>
            <a:endParaRPr lang="en-US" sz="3600" dirty="0" smtClean="0"/>
          </a:p>
          <a:p>
            <a:r>
              <a:rPr lang="en-US" dirty="0" smtClean="0"/>
              <a:t>The Mobility Era (1800-1944)</a:t>
            </a:r>
          </a:p>
          <a:p>
            <a:pPr lvl="1"/>
            <a:r>
              <a:rPr lang="en-US" dirty="0" smtClean="0"/>
              <a:t>Growing economic prosperity</a:t>
            </a:r>
          </a:p>
          <a:p>
            <a:pPr lvl="1"/>
            <a:r>
              <a:rPr lang="en-US" dirty="0" smtClean="0"/>
              <a:t>Increase in systems, modes, and speeds of travel (roads, railroads, steamships)</a:t>
            </a:r>
          </a:p>
          <a:p>
            <a:pPr lvl="1"/>
            <a:r>
              <a:rPr lang="en-US" dirty="0" smtClean="0"/>
              <a:t>Thomas Cook developed tour packages for mass travel</a:t>
            </a:r>
          </a:p>
          <a:p>
            <a:pPr lvl="1"/>
            <a:r>
              <a:rPr lang="en-US" dirty="0" smtClean="0"/>
              <a:t>Invention of automobile and airplane expanded freedom to travel</a:t>
            </a:r>
          </a:p>
          <a:p>
            <a:pPr algn="ctr">
              <a:buNone/>
            </a:pPr>
            <a:endParaRPr lang="bg-BG" sz="3600" dirty="0"/>
          </a:p>
        </p:txBody>
      </p:sp>
      <p:pic>
        <p:nvPicPr>
          <p:cNvPr id="4" name="Picture 8"/>
          <p:cNvPicPr>
            <a:picLocks noChangeAspect="1"/>
          </p:cNvPicPr>
          <p:nvPr/>
        </p:nvPicPr>
        <p:blipFill rotWithShape="1">
          <a:blip r:embed="rId2" cstate="print">
            <a:extLst>
              <a:ext uri="{28A0092B-C50C-407E-A947-70E740481C1C}">
                <a14:useLocalDpi xmlns:a14="http://schemas.microsoft.com/office/drawing/2010/main" xmlns="" val="0"/>
              </a:ext>
            </a:extLst>
          </a:blip>
          <a:srcRect l="70115" t="7091" r="2677" b="11953"/>
          <a:stretch/>
        </p:blipFill>
        <p:spPr>
          <a:xfrm>
            <a:off x="5145764" y="283189"/>
            <a:ext cx="1703282" cy="1126214"/>
          </a:xfrm>
          <a:prstGeom prst="rect">
            <a:avLst/>
          </a:prstGeom>
        </p:spPr>
      </p:pic>
      <p:pic>
        <p:nvPicPr>
          <p:cNvPr id="5" name="Picture 6"/>
          <p:cNvPicPr>
            <a:picLocks noChangeAspect="1"/>
          </p:cNvPicPr>
          <p:nvPr/>
        </p:nvPicPr>
        <p:blipFill rotWithShape="1">
          <a:blip r:embed="rId3" cstate="print">
            <a:extLst>
              <a:ext uri="{28A0092B-C50C-407E-A947-70E740481C1C}">
                <a14:useLocalDpi xmlns:a14="http://schemas.microsoft.com/office/drawing/2010/main" xmlns="" val="0"/>
              </a:ext>
            </a:extLst>
          </a:blip>
          <a:srcRect r="29027"/>
          <a:stretch/>
        </p:blipFill>
        <p:spPr>
          <a:xfrm>
            <a:off x="894124" y="402895"/>
            <a:ext cx="3587831" cy="1123379"/>
          </a:xfrm>
          <a:prstGeom prst="rect">
            <a:avLst/>
          </a:prstGeom>
        </p:spPr>
      </p:pic>
      <p:pic>
        <p:nvPicPr>
          <p:cNvPr id="6" name="Picture 9"/>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6931498" y="516771"/>
            <a:ext cx="2513716" cy="772371"/>
          </a:xfrm>
          <a:prstGeom prst="rect">
            <a:avLst/>
          </a:prstGeom>
        </p:spPr>
      </p:pic>
      <p:pic>
        <p:nvPicPr>
          <p:cNvPr id="7" name="Picture 7"/>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9610119" y="240996"/>
            <a:ext cx="1602572" cy="1210601"/>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Контейнер за съдържание 2"/>
          <p:cNvSpPr>
            <a:spLocks noGrp="1"/>
          </p:cNvSpPr>
          <p:nvPr>
            <p:ph idx="1"/>
          </p:nvPr>
        </p:nvSpPr>
        <p:spPr/>
        <p:txBody>
          <a:bodyPr>
            <a:normAutofit/>
          </a:bodyPr>
          <a:lstStyle/>
          <a:p>
            <a:pPr algn="ctr">
              <a:buNone/>
            </a:pPr>
            <a:r>
              <a:rPr lang="en-US" sz="4000" dirty="0" smtClean="0"/>
              <a:t>The History of Tourism, continued</a:t>
            </a:r>
          </a:p>
          <a:p>
            <a:pPr algn="ctr">
              <a:buNone/>
            </a:pPr>
            <a:endParaRPr lang="en-US" sz="4000" dirty="0" smtClean="0"/>
          </a:p>
          <a:p>
            <a:r>
              <a:rPr lang="en-US" sz="2400" dirty="0" smtClean="0"/>
              <a:t>The Modern Era (1945 to present)</a:t>
            </a:r>
          </a:p>
          <a:p>
            <a:pPr lvl="1"/>
            <a:r>
              <a:rPr lang="en-US" sz="2000" dirty="0" smtClean="0"/>
              <a:t>Paid vacations introduced in the early 1900’s made leisure travel possible for working and middle classes</a:t>
            </a:r>
          </a:p>
          <a:p>
            <a:pPr lvl="1"/>
            <a:r>
              <a:rPr lang="en-US" sz="2000" dirty="0" smtClean="0"/>
              <a:t>Millions of people were introduced to international travel during World War II</a:t>
            </a:r>
          </a:p>
          <a:p>
            <a:pPr lvl="1"/>
            <a:r>
              <a:rPr lang="en-US" sz="2000" dirty="0" smtClean="0"/>
              <a:t>Postwar prosperity made mass ownerships of automobiles possible</a:t>
            </a:r>
          </a:p>
          <a:p>
            <a:pPr lvl="1"/>
            <a:r>
              <a:rPr lang="en-US" sz="2000" dirty="0" smtClean="0"/>
              <a:t>Advent of jet travel shortened travel time</a:t>
            </a:r>
          </a:p>
          <a:p>
            <a:pPr lvl="1"/>
            <a:r>
              <a:rPr lang="en-US" sz="2000" dirty="0" smtClean="0"/>
              <a:t>Time, money, safety and interest in travel led to unparalleled growth of tourism</a:t>
            </a:r>
          </a:p>
          <a:p>
            <a:pPr lvl="1"/>
            <a:r>
              <a:rPr lang="en-US" sz="2000" dirty="0" smtClean="0"/>
              <a:t>Development of mass tourism</a:t>
            </a:r>
            <a:endParaRPr lang="bg-BG" sz="4000" dirty="0"/>
          </a:p>
        </p:txBody>
      </p:sp>
      <p:pic>
        <p:nvPicPr>
          <p:cNvPr id="4" name="Picture 8"/>
          <p:cNvPicPr>
            <a:picLocks noChangeAspect="1"/>
          </p:cNvPicPr>
          <p:nvPr/>
        </p:nvPicPr>
        <p:blipFill rotWithShape="1">
          <a:blip r:embed="rId2" cstate="print">
            <a:extLst>
              <a:ext uri="{28A0092B-C50C-407E-A947-70E740481C1C}">
                <a14:useLocalDpi xmlns:a14="http://schemas.microsoft.com/office/drawing/2010/main" xmlns="" val="0"/>
              </a:ext>
            </a:extLst>
          </a:blip>
          <a:srcRect l="70115" t="7091" r="2677" b="11953"/>
          <a:stretch/>
        </p:blipFill>
        <p:spPr>
          <a:xfrm>
            <a:off x="5145764" y="283189"/>
            <a:ext cx="1703282" cy="1126214"/>
          </a:xfrm>
          <a:prstGeom prst="rect">
            <a:avLst/>
          </a:prstGeom>
        </p:spPr>
      </p:pic>
      <p:pic>
        <p:nvPicPr>
          <p:cNvPr id="5" name="Picture 6"/>
          <p:cNvPicPr>
            <a:picLocks noChangeAspect="1"/>
          </p:cNvPicPr>
          <p:nvPr/>
        </p:nvPicPr>
        <p:blipFill rotWithShape="1">
          <a:blip r:embed="rId3" cstate="print">
            <a:extLst>
              <a:ext uri="{28A0092B-C50C-407E-A947-70E740481C1C}">
                <a14:useLocalDpi xmlns:a14="http://schemas.microsoft.com/office/drawing/2010/main" xmlns="" val="0"/>
              </a:ext>
            </a:extLst>
          </a:blip>
          <a:srcRect r="29027"/>
          <a:stretch/>
        </p:blipFill>
        <p:spPr>
          <a:xfrm>
            <a:off x="894124" y="402895"/>
            <a:ext cx="3587831" cy="1123379"/>
          </a:xfrm>
          <a:prstGeom prst="rect">
            <a:avLst/>
          </a:prstGeom>
        </p:spPr>
      </p:pic>
      <p:pic>
        <p:nvPicPr>
          <p:cNvPr id="6" name="Picture 9"/>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6931498" y="516771"/>
            <a:ext cx="2513716" cy="772371"/>
          </a:xfrm>
          <a:prstGeom prst="rect">
            <a:avLst/>
          </a:prstGeom>
        </p:spPr>
      </p:pic>
      <p:pic>
        <p:nvPicPr>
          <p:cNvPr id="7" name="Picture 7"/>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9610119" y="240996"/>
            <a:ext cx="1602572" cy="1210601"/>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Контейнер за съдържание 2"/>
          <p:cNvSpPr>
            <a:spLocks noGrp="1"/>
          </p:cNvSpPr>
          <p:nvPr>
            <p:ph idx="1"/>
          </p:nvPr>
        </p:nvSpPr>
        <p:spPr/>
        <p:txBody>
          <a:bodyPr>
            <a:normAutofit/>
          </a:bodyPr>
          <a:lstStyle/>
          <a:p>
            <a:pPr algn="ctr">
              <a:buNone/>
            </a:pPr>
            <a:r>
              <a:rPr lang="en-US" sz="4000" dirty="0" smtClean="0"/>
              <a:t>Bringing Tourism into Focus</a:t>
            </a:r>
          </a:p>
          <a:p>
            <a:r>
              <a:rPr lang="en-US" sz="2000" dirty="0" smtClean="0"/>
              <a:t>Typical reasons for travel</a:t>
            </a:r>
          </a:p>
          <a:p>
            <a:pPr lvl="1"/>
            <a:r>
              <a:rPr lang="en-US" sz="2000" dirty="0" smtClean="0"/>
              <a:t>Vacation and leisure trips</a:t>
            </a:r>
          </a:p>
          <a:p>
            <a:pPr lvl="1"/>
            <a:r>
              <a:rPr lang="en-US" sz="2000" dirty="0" smtClean="0"/>
              <a:t>Visits to friends and relatives</a:t>
            </a:r>
          </a:p>
          <a:p>
            <a:pPr lvl="1"/>
            <a:r>
              <a:rPr lang="en-US" sz="2000" dirty="0" smtClean="0"/>
              <a:t>Business and professional trips</a:t>
            </a:r>
          </a:p>
          <a:p>
            <a:r>
              <a:rPr lang="en-US" sz="2000" dirty="0" smtClean="0"/>
              <a:t>Host community affected by tourism</a:t>
            </a:r>
          </a:p>
          <a:p>
            <a:r>
              <a:rPr lang="en-US" sz="2000" dirty="0" smtClean="0"/>
              <a:t>Can study tourism from a variety of perspectives</a:t>
            </a:r>
          </a:p>
          <a:p>
            <a:r>
              <a:rPr lang="en-US" sz="2000" dirty="0" smtClean="0"/>
              <a:t>Wide variety of questions relating to tourism need to be answered</a:t>
            </a:r>
          </a:p>
          <a:p>
            <a:r>
              <a:rPr lang="en-US" sz="2000" dirty="0" smtClean="0"/>
              <a:t>Technology having unprecedented affect on tourism industry</a:t>
            </a:r>
          </a:p>
          <a:p>
            <a:pPr algn="ctr">
              <a:buNone/>
            </a:pPr>
            <a:endParaRPr lang="bg-BG" sz="4000" dirty="0"/>
          </a:p>
        </p:txBody>
      </p:sp>
      <p:pic>
        <p:nvPicPr>
          <p:cNvPr id="4" name="Picture 8"/>
          <p:cNvPicPr>
            <a:picLocks noChangeAspect="1"/>
          </p:cNvPicPr>
          <p:nvPr/>
        </p:nvPicPr>
        <p:blipFill rotWithShape="1">
          <a:blip r:embed="rId2" cstate="print">
            <a:extLst>
              <a:ext uri="{28A0092B-C50C-407E-A947-70E740481C1C}">
                <a14:useLocalDpi xmlns:a14="http://schemas.microsoft.com/office/drawing/2010/main" xmlns="" val="0"/>
              </a:ext>
            </a:extLst>
          </a:blip>
          <a:srcRect l="70115" t="7091" r="2677" b="11953"/>
          <a:stretch/>
        </p:blipFill>
        <p:spPr>
          <a:xfrm>
            <a:off x="5145764" y="283189"/>
            <a:ext cx="1703282" cy="1126214"/>
          </a:xfrm>
          <a:prstGeom prst="rect">
            <a:avLst/>
          </a:prstGeom>
        </p:spPr>
      </p:pic>
      <p:pic>
        <p:nvPicPr>
          <p:cNvPr id="5" name="Picture 6"/>
          <p:cNvPicPr>
            <a:picLocks noChangeAspect="1"/>
          </p:cNvPicPr>
          <p:nvPr/>
        </p:nvPicPr>
        <p:blipFill rotWithShape="1">
          <a:blip r:embed="rId3" cstate="print">
            <a:extLst>
              <a:ext uri="{28A0092B-C50C-407E-A947-70E740481C1C}">
                <a14:useLocalDpi xmlns:a14="http://schemas.microsoft.com/office/drawing/2010/main" xmlns="" val="0"/>
              </a:ext>
            </a:extLst>
          </a:blip>
          <a:srcRect r="29027"/>
          <a:stretch/>
        </p:blipFill>
        <p:spPr>
          <a:xfrm>
            <a:off x="894124" y="402895"/>
            <a:ext cx="3587831" cy="1123379"/>
          </a:xfrm>
          <a:prstGeom prst="rect">
            <a:avLst/>
          </a:prstGeom>
        </p:spPr>
      </p:pic>
      <p:pic>
        <p:nvPicPr>
          <p:cNvPr id="6" name="Picture 9"/>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6931498" y="516771"/>
            <a:ext cx="2513716" cy="772371"/>
          </a:xfrm>
          <a:prstGeom prst="rect">
            <a:avLst/>
          </a:prstGeom>
        </p:spPr>
      </p:pic>
      <p:pic>
        <p:nvPicPr>
          <p:cNvPr id="7" name="Picture 7"/>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9610119" y="240996"/>
            <a:ext cx="1602572" cy="1210601"/>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Контейнер за съдържание 2"/>
          <p:cNvSpPr>
            <a:spLocks noGrp="1"/>
          </p:cNvSpPr>
          <p:nvPr>
            <p:ph idx="1"/>
          </p:nvPr>
        </p:nvSpPr>
        <p:spPr/>
        <p:txBody>
          <a:bodyPr/>
          <a:lstStyle/>
          <a:p>
            <a:pPr algn="ctr">
              <a:buNone/>
            </a:pPr>
            <a:r>
              <a:rPr lang="en-US" dirty="0" smtClean="0"/>
              <a:t>Geography Describes the Traveler’s World</a:t>
            </a:r>
          </a:p>
          <a:p>
            <a:r>
              <a:rPr lang="en-US" b="1" dirty="0" smtClean="0"/>
              <a:t>Physical geography</a:t>
            </a:r>
          </a:p>
          <a:p>
            <a:pPr>
              <a:buNone/>
            </a:pPr>
            <a:r>
              <a:rPr lang="en-US" dirty="0" smtClean="0"/>
              <a:t>- study of natural features of region</a:t>
            </a:r>
          </a:p>
          <a:p>
            <a:r>
              <a:rPr lang="en-US" b="1" dirty="0" smtClean="0"/>
              <a:t>Human geography</a:t>
            </a:r>
          </a:p>
          <a:p>
            <a:pPr>
              <a:buNone/>
            </a:pPr>
            <a:r>
              <a:rPr lang="en-US" dirty="0" smtClean="0"/>
              <a:t>- study of a region’s cultures and peoples</a:t>
            </a:r>
          </a:p>
          <a:p>
            <a:r>
              <a:rPr lang="en-US" b="1" dirty="0" smtClean="0"/>
              <a:t>Regional geography</a:t>
            </a:r>
          </a:p>
          <a:p>
            <a:r>
              <a:rPr lang="en-US" dirty="0" smtClean="0"/>
              <a:t>-combination of physical and human geography</a:t>
            </a:r>
          </a:p>
          <a:p>
            <a:pPr algn="ctr">
              <a:buNone/>
            </a:pPr>
            <a:endParaRPr lang="bg-BG" dirty="0"/>
          </a:p>
        </p:txBody>
      </p:sp>
      <p:pic>
        <p:nvPicPr>
          <p:cNvPr id="4" name="Picture 8"/>
          <p:cNvPicPr>
            <a:picLocks noChangeAspect="1"/>
          </p:cNvPicPr>
          <p:nvPr/>
        </p:nvPicPr>
        <p:blipFill rotWithShape="1">
          <a:blip r:embed="rId2" cstate="print">
            <a:extLst>
              <a:ext uri="{28A0092B-C50C-407E-A947-70E740481C1C}">
                <a14:useLocalDpi xmlns:a14="http://schemas.microsoft.com/office/drawing/2010/main" xmlns="" val="0"/>
              </a:ext>
            </a:extLst>
          </a:blip>
          <a:srcRect l="70115" t="7091" r="2677" b="11953"/>
          <a:stretch/>
        </p:blipFill>
        <p:spPr>
          <a:xfrm>
            <a:off x="5145764" y="283189"/>
            <a:ext cx="1703282" cy="1126214"/>
          </a:xfrm>
          <a:prstGeom prst="rect">
            <a:avLst/>
          </a:prstGeom>
        </p:spPr>
      </p:pic>
      <p:pic>
        <p:nvPicPr>
          <p:cNvPr id="5" name="Picture 6"/>
          <p:cNvPicPr>
            <a:picLocks noChangeAspect="1"/>
          </p:cNvPicPr>
          <p:nvPr/>
        </p:nvPicPr>
        <p:blipFill rotWithShape="1">
          <a:blip r:embed="rId3" cstate="print">
            <a:extLst>
              <a:ext uri="{28A0092B-C50C-407E-A947-70E740481C1C}">
                <a14:useLocalDpi xmlns:a14="http://schemas.microsoft.com/office/drawing/2010/main" xmlns="" val="0"/>
              </a:ext>
            </a:extLst>
          </a:blip>
          <a:srcRect r="29027"/>
          <a:stretch/>
        </p:blipFill>
        <p:spPr>
          <a:xfrm>
            <a:off x="894124" y="402895"/>
            <a:ext cx="3587831" cy="1123379"/>
          </a:xfrm>
          <a:prstGeom prst="rect">
            <a:avLst/>
          </a:prstGeom>
        </p:spPr>
      </p:pic>
      <p:pic>
        <p:nvPicPr>
          <p:cNvPr id="6" name="Picture 9"/>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6931498" y="516771"/>
            <a:ext cx="2513716" cy="772371"/>
          </a:xfrm>
          <a:prstGeom prst="rect">
            <a:avLst/>
          </a:prstGeom>
        </p:spPr>
      </p:pic>
      <p:pic>
        <p:nvPicPr>
          <p:cNvPr id="7" name="Picture 7"/>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9610119" y="240996"/>
            <a:ext cx="1602572" cy="1210601"/>
          </a:xfrm>
          <a:prstGeom prst="rect">
            <a:avLst/>
          </a:prstGeom>
        </p:spPr>
      </p:pic>
      <p:pic>
        <p:nvPicPr>
          <p:cNvPr id="8" name="Picture 5" descr="bd06662_"/>
          <p:cNvPicPr>
            <a:picLocks noChangeAspect="1" noChangeArrowheads="1"/>
          </p:cNvPicPr>
          <p:nvPr/>
        </p:nvPicPr>
        <p:blipFill>
          <a:blip r:embed="rId6" cstate="print"/>
          <a:srcRect/>
          <a:stretch>
            <a:fillRect/>
          </a:stretch>
        </p:blipFill>
        <p:spPr>
          <a:xfrm>
            <a:off x="9282289" y="4205111"/>
            <a:ext cx="2590800" cy="229235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Контейнер за съдържание 2"/>
          <p:cNvSpPr>
            <a:spLocks noGrp="1"/>
          </p:cNvSpPr>
          <p:nvPr>
            <p:ph idx="1"/>
          </p:nvPr>
        </p:nvSpPr>
        <p:spPr/>
        <p:txBody>
          <a:bodyPr/>
          <a:lstStyle/>
          <a:p>
            <a:pPr algn="ctr">
              <a:buNone/>
            </a:pPr>
            <a:r>
              <a:rPr lang="en-US" dirty="0" smtClean="0"/>
              <a:t>Studying Tourism from Business Perspectives</a:t>
            </a:r>
          </a:p>
          <a:p>
            <a:pPr algn="ctr">
              <a:buNone/>
            </a:pPr>
            <a:endParaRPr lang="en-US" dirty="0" smtClean="0"/>
          </a:p>
          <a:p>
            <a:r>
              <a:rPr lang="en-US" dirty="0" smtClean="0"/>
              <a:t>Marketing</a:t>
            </a:r>
          </a:p>
          <a:p>
            <a:r>
              <a:rPr lang="en-US" dirty="0" smtClean="0"/>
              <a:t>Management</a:t>
            </a:r>
          </a:p>
          <a:p>
            <a:r>
              <a:rPr lang="en-US" dirty="0" smtClean="0"/>
              <a:t>Finance</a:t>
            </a:r>
          </a:p>
          <a:p>
            <a:pPr>
              <a:buNone/>
            </a:pPr>
            <a:endParaRPr lang="bg-BG" dirty="0"/>
          </a:p>
        </p:txBody>
      </p:sp>
      <p:pic>
        <p:nvPicPr>
          <p:cNvPr id="4" name="Picture 8"/>
          <p:cNvPicPr>
            <a:picLocks noChangeAspect="1"/>
          </p:cNvPicPr>
          <p:nvPr/>
        </p:nvPicPr>
        <p:blipFill rotWithShape="1">
          <a:blip r:embed="rId2" cstate="print">
            <a:extLst>
              <a:ext uri="{28A0092B-C50C-407E-A947-70E740481C1C}">
                <a14:useLocalDpi xmlns:a14="http://schemas.microsoft.com/office/drawing/2010/main" xmlns="" val="0"/>
              </a:ext>
            </a:extLst>
          </a:blip>
          <a:srcRect l="70115" t="7091" r="2677" b="11953"/>
          <a:stretch/>
        </p:blipFill>
        <p:spPr>
          <a:xfrm>
            <a:off x="5145764" y="283189"/>
            <a:ext cx="1703282" cy="1126214"/>
          </a:xfrm>
          <a:prstGeom prst="rect">
            <a:avLst/>
          </a:prstGeom>
        </p:spPr>
      </p:pic>
      <p:pic>
        <p:nvPicPr>
          <p:cNvPr id="5" name="Picture 6"/>
          <p:cNvPicPr>
            <a:picLocks noChangeAspect="1"/>
          </p:cNvPicPr>
          <p:nvPr/>
        </p:nvPicPr>
        <p:blipFill rotWithShape="1">
          <a:blip r:embed="rId3" cstate="print">
            <a:extLst>
              <a:ext uri="{28A0092B-C50C-407E-A947-70E740481C1C}">
                <a14:useLocalDpi xmlns:a14="http://schemas.microsoft.com/office/drawing/2010/main" xmlns="" val="0"/>
              </a:ext>
            </a:extLst>
          </a:blip>
          <a:srcRect r="29027"/>
          <a:stretch/>
        </p:blipFill>
        <p:spPr>
          <a:xfrm>
            <a:off x="894124" y="402895"/>
            <a:ext cx="3587831" cy="1123379"/>
          </a:xfrm>
          <a:prstGeom prst="rect">
            <a:avLst/>
          </a:prstGeom>
        </p:spPr>
      </p:pic>
      <p:pic>
        <p:nvPicPr>
          <p:cNvPr id="6" name="Picture 9"/>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6931498" y="516771"/>
            <a:ext cx="2513716" cy="772371"/>
          </a:xfrm>
          <a:prstGeom prst="rect">
            <a:avLst/>
          </a:prstGeom>
        </p:spPr>
      </p:pic>
      <p:pic>
        <p:nvPicPr>
          <p:cNvPr id="7" name="Picture 7"/>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9610119" y="240996"/>
            <a:ext cx="1602572" cy="1210601"/>
          </a:xfrm>
          <a:prstGeom prst="rect">
            <a:avLst/>
          </a:prstGeom>
        </p:spPr>
      </p:pic>
      <p:pic>
        <p:nvPicPr>
          <p:cNvPr id="8" name="Picture 5" descr="j0090563"/>
          <p:cNvPicPr>
            <a:picLocks noChangeAspect="1" noChangeArrowheads="1"/>
          </p:cNvPicPr>
          <p:nvPr/>
        </p:nvPicPr>
        <p:blipFill>
          <a:blip r:embed="rId6" cstate="print"/>
          <a:srcRect/>
          <a:stretch>
            <a:fillRect/>
          </a:stretch>
        </p:blipFill>
        <p:spPr bwMode="auto">
          <a:xfrm>
            <a:off x="4851400" y="2487966"/>
            <a:ext cx="3530600" cy="2582862"/>
          </a:xfrm>
          <a:prstGeom prst="rect">
            <a:avLst/>
          </a:prstGeom>
          <a:noFill/>
          <a:ln w="9525">
            <a:noFill/>
            <a:miter lim="800000"/>
            <a:headEnd/>
            <a:tailEnd/>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Контейнер за съдържание 2"/>
          <p:cNvSpPr>
            <a:spLocks noGrp="1"/>
          </p:cNvSpPr>
          <p:nvPr>
            <p:ph idx="1"/>
          </p:nvPr>
        </p:nvSpPr>
        <p:spPr/>
        <p:txBody>
          <a:bodyPr/>
          <a:lstStyle/>
          <a:p>
            <a:pPr algn="ctr">
              <a:buNone/>
            </a:pPr>
            <a:r>
              <a:rPr lang="en-US" dirty="0" smtClean="0"/>
              <a:t>Tourism’s Challenges and Opportunities</a:t>
            </a:r>
          </a:p>
          <a:p>
            <a:pPr algn="ctr">
              <a:buNone/>
            </a:pPr>
            <a:endParaRPr lang="en-US" dirty="0" smtClean="0"/>
          </a:p>
          <a:p>
            <a:pPr>
              <a:lnSpc>
                <a:spcPct val="80000"/>
              </a:lnSpc>
            </a:pPr>
            <a:r>
              <a:rPr lang="en-US" sz="2400" dirty="0" smtClean="0"/>
              <a:t>Encourage growth of tourism as it creates jobs and brings money into the community or country.</a:t>
            </a:r>
          </a:p>
          <a:p>
            <a:pPr lvl="1">
              <a:lnSpc>
                <a:spcPct val="80000"/>
              </a:lnSpc>
            </a:pPr>
            <a:r>
              <a:rPr lang="en-US" dirty="0" smtClean="0"/>
              <a:t>It also serves an important need for the consumer.</a:t>
            </a:r>
          </a:p>
          <a:p>
            <a:pPr lvl="1">
              <a:lnSpc>
                <a:spcPct val="80000"/>
              </a:lnSpc>
            </a:pPr>
            <a:r>
              <a:rPr lang="en-US" dirty="0" smtClean="0"/>
              <a:t>May change social structure</a:t>
            </a:r>
            <a:br>
              <a:rPr lang="en-US" dirty="0" smtClean="0"/>
            </a:br>
            <a:endParaRPr lang="en-US" dirty="0" smtClean="0"/>
          </a:p>
          <a:p>
            <a:pPr>
              <a:lnSpc>
                <a:spcPct val="80000"/>
              </a:lnSpc>
            </a:pPr>
            <a:r>
              <a:rPr lang="en-US" sz="2400" dirty="0" smtClean="0"/>
              <a:t>Unplanned tourism can lead to excessive demands of transportation, public services and degrade the environment.</a:t>
            </a:r>
          </a:p>
        </p:txBody>
      </p:sp>
      <p:pic>
        <p:nvPicPr>
          <p:cNvPr id="4" name="Picture 8"/>
          <p:cNvPicPr>
            <a:picLocks noChangeAspect="1"/>
          </p:cNvPicPr>
          <p:nvPr/>
        </p:nvPicPr>
        <p:blipFill rotWithShape="1">
          <a:blip r:embed="rId2" cstate="print">
            <a:extLst>
              <a:ext uri="{28A0092B-C50C-407E-A947-70E740481C1C}">
                <a14:useLocalDpi xmlns:a14="http://schemas.microsoft.com/office/drawing/2010/main" xmlns="" val="0"/>
              </a:ext>
            </a:extLst>
          </a:blip>
          <a:srcRect l="70115" t="7091" r="2677" b="11953"/>
          <a:stretch/>
        </p:blipFill>
        <p:spPr>
          <a:xfrm>
            <a:off x="5145764" y="283189"/>
            <a:ext cx="1703282" cy="1126214"/>
          </a:xfrm>
          <a:prstGeom prst="rect">
            <a:avLst/>
          </a:prstGeom>
        </p:spPr>
      </p:pic>
      <p:pic>
        <p:nvPicPr>
          <p:cNvPr id="5" name="Picture 6"/>
          <p:cNvPicPr>
            <a:picLocks noChangeAspect="1"/>
          </p:cNvPicPr>
          <p:nvPr/>
        </p:nvPicPr>
        <p:blipFill rotWithShape="1">
          <a:blip r:embed="rId3" cstate="print">
            <a:extLst>
              <a:ext uri="{28A0092B-C50C-407E-A947-70E740481C1C}">
                <a14:useLocalDpi xmlns:a14="http://schemas.microsoft.com/office/drawing/2010/main" xmlns="" val="0"/>
              </a:ext>
            </a:extLst>
          </a:blip>
          <a:srcRect r="29027"/>
          <a:stretch/>
        </p:blipFill>
        <p:spPr>
          <a:xfrm>
            <a:off x="894124" y="402895"/>
            <a:ext cx="3587831" cy="1123379"/>
          </a:xfrm>
          <a:prstGeom prst="rect">
            <a:avLst/>
          </a:prstGeom>
        </p:spPr>
      </p:pic>
      <p:pic>
        <p:nvPicPr>
          <p:cNvPr id="6" name="Picture 9"/>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6931498" y="516771"/>
            <a:ext cx="2513716" cy="772371"/>
          </a:xfrm>
          <a:prstGeom prst="rect">
            <a:avLst/>
          </a:prstGeom>
        </p:spPr>
      </p:pic>
      <p:pic>
        <p:nvPicPr>
          <p:cNvPr id="7" name="Picture 7"/>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9610119" y="240996"/>
            <a:ext cx="1602572" cy="1210601"/>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Контейнер за съдържание 2"/>
          <p:cNvSpPr>
            <a:spLocks noGrp="1"/>
          </p:cNvSpPr>
          <p:nvPr>
            <p:ph idx="1"/>
          </p:nvPr>
        </p:nvSpPr>
        <p:spPr/>
        <p:txBody>
          <a:bodyPr>
            <a:normAutofit/>
          </a:bodyPr>
          <a:lstStyle/>
          <a:p>
            <a:pPr algn="ctr">
              <a:buNone/>
            </a:pPr>
            <a:r>
              <a:rPr lang="en-US" sz="3600" dirty="0" smtClean="0"/>
              <a:t>Where do you fit in?</a:t>
            </a:r>
          </a:p>
          <a:p>
            <a:pPr algn="just">
              <a:buNone/>
            </a:pPr>
            <a:endParaRPr lang="en-US" sz="3600" dirty="0" smtClean="0"/>
          </a:p>
          <a:p>
            <a:r>
              <a:rPr lang="en-US" sz="3600" dirty="0" smtClean="0"/>
              <a:t>Projected to remain the world’s largest industry.</a:t>
            </a:r>
          </a:p>
          <a:p>
            <a:r>
              <a:rPr lang="en-US" sz="3600" dirty="0" smtClean="0"/>
              <a:t>Travel and tourism sales will grow at a rate of 4.1% a year through the year 2020.</a:t>
            </a:r>
          </a:p>
          <a:p>
            <a:r>
              <a:rPr lang="en-US" sz="3600" dirty="0" smtClean="0"/>
              <a:t>Have the choice of working in a really fun place!</a:t>
            </a:r>
          </a:p>
          <a:p>
            <a:pPr algn="ctr">
              <a:buNone/>
            </a:pPr>
            <a:endParaRPr lang="bg-BG" sz="3600" dirty="0"/>
          </a:p>
        </p:txBody>
      </p:sp>
      <p:pic>
        <p:nvPicPr>
          <p:cNvPr id="4" name="Picture 8"/>
          <p:cNvPicPr>
            <a:picLocks noChangeAspect="1"/>
          </p:cNvPicPr>
          <p:nvPr/>
        </p:nvPicPr>
        <p:blipFill rotWithShape="1">
          <a:blip r:embed="rId2" cstate="print">
            <a:extLst>
              <a:ext uri="{28A0092B-C50C-407E-A947-70E740481C1C}">
                <a14:useLocalDpi xmlns:a14="http://schemas.microsoft.com/office/drawing/2010/main" xmlns="" val="0"/>
              </a:ext>
            </a:extLst>
          </a:blip>
          <a:srcRect l="70115" t="7091" r="2677" b="11953"/>
          <a:stretch/>
        </p:blipFill>
        <p:spPr>
          <a:xfrm>
            <a:off x="5145764" y="283189"/>
            <a:ext cx="1703282" cy="1126214"/>
          </a:xfrm>
          <a:prstGeom prst="rect">
            <a:avLst/>
          </a:prstGeom>
        </p:spPr>
      </p:pic>
      <p:pic>
        <p:nvPicPr>
          <p:cNvPr id="5" name="Picture 6"/>
          <p:cNvPicPr>
            <a:picLocks noChangeAspect="1"/>
          </p:cNvPicPr>
          <p:nvPr/>
        </p:nvPicPr>
        <p:blipFill rotWithShape="1">
          <a:blip r:embed="rId3" cstate="print">
            <a:extLst>
              <a:ext uri="{28A0092B-C50C-407E-A947-70E740481C1C}">
                <a14:useLocalDpi xmlns:a14="http://schemas.microsoft.com/office/drawing/2010/main" xmlns="" val="0"/>
              </a:ext>
            </a:extLst>
          </a:blip>
          <a:srcRect r="29027"/>
          <a:stretch/>
        </p:blipFill>
        <p:spPr>
          <a:xfrm>
            <a:off x="894124" y="402895"/>
            <a:ext cx="3587831" cy="1123379"/>
          </a:xfrm>
          <a:prstGeom prst="rect">
            <a:avLst/>
          </a:prstGeom>
        </p:spPr>
      </p:pic>
      <p:pic>
        <p:nvPicPr>
          <p:cNvPr id="6" name="Picture 9"/>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6931498" y="516771"/>
            <a:ext cx="2513716" cy="772371"/>
          </a:xfrm>
          <a:prstGeom prst="rect">
            <a:avLst/>
          </a:prstGeom>
        </p:spPr>
      </p:pic>
      <p:pic>
        <p:nvPicPr>
          <p:cNvPr id="7" name="Picture 7"/>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9610119" y="240996"/>
            <a:ext cx="1602572" cy="1210601"/>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Контейнер за съдържание 2"/>
          <p:cNvSpPr>
            <a:spLocks noGrp="1"/>
          </p:cNvSpPr>
          <p:nvPr>
            <p:ph idx="1"/>
          </p:nvPr>
        </p:nvSpPr>
        <p:spPr/>
        <p:txBody>
          <a:bodyPr/>
          <a:lstStyle/>
          <a:p>
            <a:endParaRPr lang="en-US" dirty="0" smtClean="0"/>
          </a:p>
          <a:p>
            <a:endParaRPr lang="en-US" dirty="0" smtClean="0"/>
          </a:p>
          <a:p>
            <a:pPr>
              <a:buNone/>
            </a:pPr>
            <a:endParaRPr lang="en-US" dirty="0" smtClean="0"/>
          </a:p>
          <a:p>
            <a:endParaRPr lang="en-US" dirty="0" smtClean="0"/>
          </a:p>
          <a:p>
            <a:pPr algn="ctr"/>
            <a:r>
              <a:rPr lang="en-US" sz="4400" dirty="0" smtClean="0">
                <a:latin typeface="Algerian" pitchFamily="82" charset="0"/>
              </a:rPr>
              <a:t>THANK YOU FOR YOUR ATTENTION!</a:t>
            </a:r>
            <a:endParaRPr lang="bg-BG" sz="4400" dirty="0"/>
          </a:p>
        </p:txBody>
      </p:sp>
      <p:pic>
        <p:nvPicPr>
          <p:cNvPr id="4" name="Picture 8"/>
          <p:cNvPicPr>
            <a:picLocks noChangeAspect="1"/>
          </p:cNvPicPr>
          <p:nvPr/>
        </p:nvPicPr>
        <p:blipFill rotWithShape="1">
          <a:blip r:embed="rId2" cstate="print">
            <a:extLst>
              <a:ext uri="{28A0092B-C50C-407E-A947-70E740481C1C}">
                <a14:useLocalDpi xmlns:a14="http://schemas.microsoft.com/office/drawing/2010/main" xmlns="" val="0"/>
              </a:ext>
            </a:extLst>
          </a:blip>
          <a:srcRect l="70115" t="7091" r="2677" b="11953"/>
          <a:stretch/>
        </p:blipFill>
        <p:spPr>
          <a:xfrm>
            <a:off x="4874831" y="362211"/>
            <a:ext cx="1703282" cy="1126214"/>
          </a:xfrm>
          <a:prstGeom prst="rect">
            <a:avLst/>
          </a:prstGeom>
        </p:spPr>
      </p:pic>
      <p:pic>
        <p:nvPicPr>
          <p:cNvPr id="5" name="Picture 6"/>
          <p:cNvPicPr>
            <a:picLocks noChangeAspect="1"/>
          </p:cNvPicPr>
          <p:nvPr/>
        </p:nvPicPr>
        <p:blipFill rotWithShape="1">
          <a:blip r:embed="rId3" cstate="print">
            <a:extLst>
              <a:ext uri="{28A0092B-C50C-407E-A947-70E740481C1C}">
                <a14:useLocalDpi xmlns:a14="http://schemas.microsoft.com/office/drawing/2010/main" xmlns="" val="0"/>
              </a:ext>
            </a:extLst>
          </a:blip>
          <a:srcRect r="29027"/>
          <a:stretch/>
        </p:blipFill>
        <p:spPr>
          <a:xfrm>
            <a:off x="894124" y="402895"/>
            <a:ext cx="3587831" cy="1123379"/>
          </a:xfrm>
          <a:prstGeom prst="rect">
            <a:avLst/>
          </a:prstGeom>
        </p:spPr>
      </p:pic>
      <p:pic>
        <p:nvPicPr>
          <p:cNvPr id="6" name="Picture 9"/>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6931498" y="516771"/>
            <a:ext cx="2513716" cy="772371"/>
          </a:xfrm>
          <a:prstGeom prst="rect">
            <a:avLst/>
          </a:prstGeom>
        </p:spPr>
      </p:pic>
      <p:pic>
        <p:nvPicPr>
          <p:cNvPr id="7" name="Picture 7"/>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9610119" y="240996"/>
            <a:ext cx="1602572" cy="1210601"/>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96</TotalTime>
  <Words>782</Words>
  <Application>Microsoft Office PowerPoint</Application>
  <PresentationFormat>По избор</PresentationFormat>
  <Paragraphs>105</Paragraphs>
  <Slides>16</Slides>
  <Notes>0</Notes>
  <HiddenSlides>0</HiddenSlides>
  <MMClips>0</MMClips>
  <ScaleCrop>false</ScaleCrop>
  <HeadingPairs>
    <vt:vector size="4" baseType="variant">
      <vt:variant>
        <vt:lpstr>Тема</vt:lpstr>
      </vt:variant>
      <vt:variant>
        <vt:i4>1</vt:i4>
      </vt:variant>
      <vt:variant>
        <vt:lpstr>Заглавия на слайдовете</vt:lpstr>
      </vt:variant>
      <vt:variant>
        <vt:i4>16</vt:i4>
      </vt:variant>
    </vt:vector>
  </HeadingPairs>
  <TitlesOfParts>
    <vt:vector size="17" baseType="lpstr">
      <vt:lpstr>Office Theme</vt:lpstr>
      <vt:lpstr>YOUTH TOUR</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YOUTH TOUR</dc:title>
  <dc:creator>Milena Andonova</dc:creator>
  <cp:lastModifiedBy>Work</cp:lastModifiedBy>
  <cp:revision>12</cp:revision>
  <dcterms:created xsi:type="dcterms:W3CDTF">2017-11-10T10:26:59Z</dcterms:created>
  <dcterms:modified xsi:type="dcterms:W3CDTF">2017-11-11T05:40:06Z</dcterms:modified>
</cp:coreProperties>
</file>