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2" r:id="rId1"/>
    <p:sldMasterId id="2147483684" r:id="rId2"/>
  </p:sldMasterIdLst>
  <p:sldIdLst>
    <p:sldId id="256" r:id="rId3"/>
    <p:sldId id="313" r:id="rId4"/>
    <p:sldId id="314" r:id="rId5"/>
    <p:sldId id="315" r:id="rId6"/>
    <p:sldId id="316"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 id="336" r:id="rId27"/>
    <p:sldId id="337" r:id="rId28"/>
    <p:sldId id="338" r:id="rId29"/>
    <p:sldId id="339" r:id="rId30"/>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343" autoAdjust="0"/>
  </p:normalViewPr>
  <p:slideViewPr>
    <p:cSldViewPr>
      <p:cViewPr varScale="1">
        <p:scale>
          <a:sx n="73" d="100"/>
          <a:sy n="73" d="100"/>
        </p:scale>
        <p:origin x="129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bg-BG"/>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pic>
        <p:nvPicPr>
          <p:cNvPr id="7" name="Picture 6"/>
          <p:cNvPicPr>
            <a:picLocks noChangeAspect="1"/>
          </p:cNvPicPr>
          <p:nvPr userDrawn="1"/>
        </p:nvPicPr>
        <p:blipFill>
          <a:blip r:embed="rId2"/>
          <a:stretch>
            <a:fillRect/>
          </a:stretch>
        </p:blipFill>
        <p:spPr>
          <a:xfrm>
            <a:off x="174415" y="30517"/>
            <a:ext cx="8961897" cy="1188823"/>
          </a:xfrm>
          <a:prstGeom prst="rect">
            <a:avLst/>
          </a:prstGeom>
        </p:spPr>
      </p:pic>
    </p:spTree>
    <p:extLst>
      <p:ext uri="{BB962C8B-B14F-4D97-AF65-F5344CB8AC3E}">
        <p14:creationId xmlns:p14="http://schemas.microsoft.com/office/powerpoint/2010/main" val="872259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pic>
        <p:nvPicPr>
          <p:cNvPr id="7" name="Picture 6"/>
          <p:cNvPicPr>
            <a:picLocks noChangeAspect="1"/>
          </p:cNvPicPr>
          <p:nvPr userDrawn="1"/>
        </p:nvPicPr>
        <p:blipFill>
          <a:blip r:embed="rId2"/>
          <a:stretch>
            <a:fillRect/>
          </a:stretch>
        </p:blipFill>
        <p:spPr>
          <a:xfrm>
            <a:off x="91051" y="-2851"/>
            <a:ext cx="8961897" cy="1188823"/>
          </a:xfrm>
          <a:prstGeom prst="rect">
            <a:avLst/>
          </a:prstGeom>
        </p:spPr>
      </p:pic>
    </p:spTree>
    <p:extLst>
      <p:ext uri="{BB962C8B-B14F-4D97-AF65-F5344CB8AC3E}">
        <p14:creationId xmlns:p14="http://schemas.microsoft.com/office/powerpoint/2010/main" val="1983144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bg-BG"/>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pic>
        <p:nvPicPr>
          <p:cNvPr id="7" name="Picture 6"/>
          <p:cNvPicPr>
            <a:picLocks noChangeAspect="1"/>
          </p:cNvPicPr>
          <p:nvPr userDrawn="1"/>
        </p:nvPicPr>
        <p:blipFill>
          <a:blip r:embed="rId2"/>
          <a:stretch>
            <a:fillRect/>
          </a:stretch>
        </p:blipFill>
        <p:spPr>
          <a:xfrm>
            <a:off x="86289" y="50965"/>
            <a:ext cx="8961897" cy="1188823"/>
          </a:xfrm>
          <a:prstGeom prst="rect">
            <a:avLst/>
          </a:prstGeom>
        </p:spPr>
      </p:pic>
    </p:spTree>
    <p:extLst>
      <p:ext uri="{BB962C8B-B14F-4D97-AF65-F5344CB8AC3E}">
        <p14:creationId xmlns:p14="http://schemas.microsoft.com/office/powerpoint/2010/main" val="2019090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49" y="1365054"/>
            <a:ext cx="7886700" cy="776394"/>
          </a:xfrm>
        </p:spPr>
        <p:txBody>
          <a:bodyPr/>
          <a:lstStyle/>
          <a:p>
            <a:r>
              <a:rPr lang="en-US" smtClean="0"/>
              <a:t>Click to edit Master title style</a:t>
            </a:r>
            <a:endParaRPr lang="bg-BG"/>
          </a:p>
        </p:txBody>
      </p:sp>
      <p:sp>
        <p:nvSpPr>
          <p:cNvPr id="3" name="Content Placeholder 2"/>
          <p:cNvSpPr>
            <a:spLocks noGrp="1"/>
          </p:cNvSpPr>
          <p:nvPr>
            <p:ph sz="half" idx="1"/>
          </p:nvPr>
        </p:nvSpPr>
        <p:spPr>
          <a:xfrm>
            <a:off x="628650" y="2420887"/>
            <a:ext cx="3886200" cy="37560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29150" y="2420887"/>
            <a:ext cx="3886200" cy="37560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78E43D3-2409-4803-9846-51C6F1A46F72}" type="slidenum">
              <a:rPr lang="bg-BG" smtClean="0"/>
              <a:pPr/>
              <a:t>‹#›</a:t>
            </a:fld>
            <a:endParaRPr lang="bg-BG"/>
          </a:p>
        </p:txBody>
      </p:sp>
      <p:pic>
        <p:nvPicPr>
          <p:cNvPr id="8" name="Picture 7"/>
          <p:cNvPicPr>
            <a:picLocks noChangeAspect="1"/>
          </p:cNvPicPr>
          <p:nvPr userDrawn="1"/>
        </p:nvPicPr>
        <p:blipFill>
          <a:blip r:embed="rId2"/>
          <a:stretch>
            <a:fillRect/>
          </a:stretch>
        </p:blipFill>
        <p:spPr>
          <a:xfrm>
            <a:off x="91051" y="-47303"/>
            <a:ext cx="8961897" cy="1188823"/>
          </a:xfrm>
          <a:prstGeom prst="rect">
            <a:avLst/>
          </a:prstGeom>
        </p:spPr>
      </p:pic>
    </p:spTree>
    <p:extLst>
      <p:ext uri="{BB962C8B-B14F-4D97-AF65-F5344CB8AC3E}">
        <p14:creationId xmlns:p14="http://schemas.microsoft.com/office/powerpoint/2010/main" val="2726648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bg-BG"/>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4136654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119369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1835555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bg-BG"/>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3880442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bg-BG"/>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bg-BG"/>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896730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2932699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FA2A0995-DDCF-456E-85EC-1B4942CDC6E2}" type="datetimeFigureOut">
              <a:rPr lang="bg-BG" smtClean="0"/>
              <a:pPr/>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B78E43D3-2409-4803-9846-51C6F1A46F72}" type="slidenum">
              <a:rPr lang="bg-BG" smtClean="0"/>
              <a:pPr/>
              <a:t>‹#›</a:t>
            </a:fld>
            <a:endParaRPr lang="bg-BG"/>
          </a:p>
        </p:txBody>
      </p:sp>
    </p:spTree>
    <p:extLst>
      <p:ext uri="{BB962C8B-B14F-4D97-AF65-F5344CB8AC3E}">
        <p14:creationId xmlns:p14="http://schemas.microsoft.com/office/powerpoint/2010/main" val="3540371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bg-BG"/>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3967651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367548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bg-BG"/>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3941284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62865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825625"/>
            <a:ext cx="386715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00869BE2-0315-43F2-819D-AD57ABC38193}" type="datetimeFigureOut">
              <a:rPr lang="bg-BG" smtClean="0"/>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1821959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bg-BG"/>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00869BE2-0315-43F2-819D-AD57ABC38193}" type="datetimeFigureOut">
              <a:rPr lang="bg-BG" smtClean="0"/>
              <a:t>18.10.2018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095690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00869BE2-0315-43F2-819D-AD57ABC38193}" type="datetimeFigureOut">
              <a:rPr lang="bg-BG" smtClean="0"/>
              <a:t>18.10.2018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8207985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69BE2-0315-43F2-819D-AD57ABC38193}" type="datetimeFigureOut">
              <a:rPr lang="bg-BG" smtClean="0"/>
              <a:t>18.10.2018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534390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bg-BG"/>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869BE2-0315-43F2-819D-AD57ABC38193}" type="datetimeFigureOut">
              <a:rPr lang="bg-BG" smtClean="0"/>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9750018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bg-BG"/>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0869BE2-0315-43F2-819D-AD57ABC38193}" type="datetimeFigureOut">
              <a:rPr lang="bg-BG" smtClean="0"/>
              <a:t>18.10.2018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545328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1275076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0869BE2-0315-43F2-819D-AD57ABC38193}" type="datetimeFigureOut">
              <a:rPr lang="bg-BG" smtClean="0"/>
              <a:t>18.10.2018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2433442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00869BE2-0315-43F2-819D-AD57ABC38193}" type="datetimeFigureOut">
              <a:rPr lang="bg-BG" smtClean="0"/>
              <a:t>18.10.2018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EBFC5B5-A578-4D53-949B-2C90FF5ED277}" type="slidenum">
              <a:rPr lang="bg-BG" smtClean="0"/>
              <a:t>‹#›</a:t>
            </a:fld>
            <a:endParaRPr lang="bg-BG"/>
          </a:p>
        </p:txBody>
      </p:sp>
    </p:spTree>
    <p:extLst>
      <p:ext uri="{BB962C8B-B14F-4D97-AF65-F5344CB8AC3E}">
        <p14:creationId xmlns:p14="http://schemas.microsoft.com/office/powerpoint/2010/main" val="402597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A2A0995-DDCF-456E-85EC-1B4942CDC6E2}" type="datetimeFigureOut">
              <a:rPr lang="bg-BG" smtClean="0"/>
              <a:pPr/>
              <a:t>18.10.2018 г.</a:t>
            </a:fld>
            <a:endParaRPr lang="bg-BG"/>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78E43D3-2409-4803-9846-51C6F1A46F72}" type="slidenum">
              <a:rPr lang="bg-BG" smtClean="0"/>
              <a:pPr/>
              <a:t>‹#›</a:t>
            </a:fld>
            <a:endParaRPr lang="bg-BG"/>
          </a:p>
        </p:txBody>
      </p:sp>
    </p:spTree>
    <p:extLst>
      <p:ext uri="{BB962C8B-B14F-4D97-AF65-F5344CB8AC3E}">
        <p14:creationId xmlns:p14="http://schemas.microsoft.com/office/powerpoint/2010/main" val="22459594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bg-BG"/>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69BE2-0315-43F2-819D-AD57ABC38193}" type="datetimeFigureOut">
              <a:rPr lang="bg-BG" smtClean="0"/>
              <a:t>18.10.2018 г.</a:t>
            </a:fld>
            <a:endParaRPr lang="bg-BG"/>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BFC5B5-A578-4D53-949B-2C90FF5ED277}" type="slidenum">
              <a:rPr lang="bg-BG" smtClean="0"/>
              <a:t>‹#›</a:t>
            </a:fld>
            <a:endParaRPr lang="bg-BG"/>
          </a:p>
        </p:txBody>
      </p:sp>
    </p:spTree>
    <p:extLst>
      <p:ext uri="{BB962C8B-B14F-4D97-AF65-F5344CB8AC3E}">
        <p14:creationId xmlns:p14="http://schemas.microsoft.com/office/powerpoint/2010/main" val="90024457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606467"/>
            <a:ext cx="7851648" cy="2286016"/>
          </a:xfrm>
        </p:spPr>
        <p:txBody>
          <a:bodyPr>
            <a:normAutofit fontScale="90000"/>
          </a:bodyPr>
          <a:lstStyle/>
          <a:p>
            <a:pPr algn="ct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dirty="0" smtClean="0"/>
              <a:t/>
            </a:r>
            <a:br>
              <a:rPr lang="bg-BG" dirty="0" smtClean="0"/>
            </a:br>
            <a:r>
              <a:rPr lang="bg-BG" sz="4400" dirty="0" smtClean="0"/>
              <a:t>ТУРОПЕРАТОРСКА, АГЕНТСКА И ТУРИСТИЧЕСКА ТРАНСПОРТНА ДЕЙНОСТ</a:t>
            </a:r>
            <a:endParaRPr lang="bg-BG" sz="4400" dirty="0"/>
          </a:p>
        </p:txBody>
      </p:sp>
      <p:sp>
        <p:nvSpPr>
          <p:cNvPr id="3" name="Subtitle 2"/>
          <p:cNvSpPr>
            <a:spLocks noGrp="1"/>
          </p:cNvSpPr>
          <p:nvPr>
            <p:ph type="subTitle" idx="1"/>
          </p:nvPr>
        </p:nvSpPr>
        <p:spPr>
          <a:xfrm>
            <a:off x="611560" y="5301208"/>
            <a:ext cx="7854696" cy="1266384"/>
          </a:xfrm>
        </p:spPr>
        <p:txBody>
          <a:bodyPr>
            <a:normAutofit/>
          </a:bodyPr>
          <a:lstStyle/>
          <a:p>
            <a:pPr algn="ctr"/>
            <a:r>
              <a:rPr lang="bg-BG" sz="3600" dirty="0" smtClean="0"/>
              <a:t>доц. д-р Златина Караджова</a:t>
            </a:r>
            <a:endParaRPr lang="bg-BG"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24744"/>
            <a:ext cx="7886700" cy="1008112"/>
          </a:xfrm>
        </p:spPr>
        <p:txBody>
          <a:bodyPr>
            <a:normAutofit fontScale="90000"/>
          </a:bodyPr>
          <a:lstStyle/>
          <a:p>
            <a:pPr algn="ctr"/>
            <a:r>
              <a:rPr lang="bg-BG" sz="2000" b="1" dirty="0" smtClean="0"/>
              <a:t>Глава втора</a:t>
            </a:r>
            <a:br>
              <a:rPr lang="bg-BG" sz="2000" b="1" dirty="0" smtClean="0"/>
            </a:br>
            <a:r>
              <a:rPr lang="bg-BG" sz="2000" b="1" dirty="0" smtClean="0"/>
              <a:t>ОРГАНИЗАТОРСКА И ПОСРЕДНИЧЕСКА ДЕЙНОСТ НА ПЪТНИЧЕСКАТА АГЕНЦИЯ	</a:t>
            </a:r>
            <a:r>
              <a:rPr lang="bg-BG" sz="2000" dirty="0" smtClean="0"/>
              <a:t/>
            </a:r>
            <a:br>
              <a:rPr lang="bg-BG" sz="2000" dirty="0" smtClean="0"/>
            </a:br>
            <a:r>
              <a:rPr lang="bg-BG" sz="2000" b="1" dirty="0" smtClean="0"/>
              <a:t>2.1. Дефиниране и характеристика на туроператорската и </a:t>
            </a:r>
            <a:r>
              <a:rPr lang="bg-BG" sz="2000" b="1" dirty="0" err="1" smtClean="0"/>
              <a:t>турагентската</a:t>
            </a:r>
            <a:r>
              <a:rPr lang="bg-BG" sz="2000" b="1" dirty="0" smtClean="0"/>
              <a:t> дейност</a:t>
            </a:r>
            <a:endParaRPr lang="bg-BG" sz="2000" dirty="0"/>
          </a:p>
        </p:txBody>
      </p:sp>
      <p:sp>
        <p:nvSpPr>
          <p:cNvPr id="3" name="Content Placeholder 2"/>
          <p:cNvSpPr>
            <a:spLocks noGrp="1"/>
          </p:cNvSpPr>
          <p:nvPr>
            <p:ph idx="1"/>
          </p:nvPr>
        </p:nvSpPr>
        <p:spPr>
          <a:xfrm>
            <a:off x="628650" y="2276871"/>
            <a:ext cx="7886700" cy="4320481"/>
          </a:xfrm>
        </p:spPr>
        <p:txBody>
          <a:bodyPr>
            <a:normAutofit lnSpcReduction="10000"/>
          </a:bodyPr>
          <a:lstStyle/>
          <a:p>
            <a:pPr marL="0" indent="0" algn="just">
              <a:buNone/>
            </a:pPr>
            <a:r>
              <a:rPr lang="bg-BG" dirty="0" smtClean="0"/>
              <a:t>Някои споделят гледната точка, че туроператорът е в общи линии продавач на едро след като купува услуги на едро /купуват големи количества от определени стоки от принципалите, за да ги продават на дребно/. Но като продавачи на едро не променят продукта, който купуват преди да го разпространят и поради тази причина някои спорят, че туроператорите трябва да се класифицират като принципали по свой собствен начин отколкото прост</a:t>
            </a:r>
            <a:r>
              <a:rPr lang="en-US" dirty="0" smtClean="0"/>
              <a:t>o</a:t>
            </a:r>
            <a:r>
              <a:rPr lang="bg-BG" dirty="0" smtClean="0"/>
              <a:t> медиатори. Техният аргумент е базиран на презумпцията, че окомплектоването на група от индивидуални туристически продукти в единен цялостен нов продукт - инклузивен тур, води до промяна естеството на тези продукти. В този смисъл туроператорът се превръща в предприятие за „частично сглобяване”, осъзнаващ, че клиентите също могат да комплектоват същия пакет и сами, но не задължително на същата цена и най - вече с по - малко удобство.</a:t>
            </a:r>
          </a:p>
          <a:p>
            <a:endParaRPr lang="bg-B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2776"/>
            <a:ext cx="8229600" cy="4911824"/>
          </a:xfrm>
        </p:spPr>
        <p:txBody>
          <a:bodyPr>
            <a:normAutofit lnSpcReduction="10000"/>
          </a:bodyPr>
          <a:lstStyle/>
          <a:p>
            <a:pPr marL="0" indent="0" algn="just">
              <a:buNone/>
            </a:pPr>
            <a:r>
              <a:rPr lang="bg-BG" dirty="0" smtClean="0"/>
              <a:t>На туроператорската и турагентската дейност е посветена отделна глава в Закона за туризма. Там са дадени легални определения за тези дейности. Туроператорската е дефинирана като организиране на групови или индивидуални туристически пътувания с обща цена и продажба на пътувания пряко и/или чрез туристически агент по договор и ваучер на краен потребител.</a:t>
            </a:r>
          </a:p>
          <a:p>
            <a:pPr marL="0" indent="0" algn="just">
              <a:buNone/>
            </a:pPr>
            <a:r>
              <a:rPr lang="bg-BG" dirty="0" smtClean="0"/>
              <a:t>Туристическа агентска дейност е извършването на посредничество при: продажби на организирани пътувания, пасажерски авиационен, воден и автобусен превоз; резервационни, визови, екскурзоводски и други допълнителни туристически услуги, както и на застраховки, свързани с туристическото пътуване. В съответствие с това туроператорът и турагентът са определени като лица, регистрирани по реда на закона за извършване на туроператорска, респ. турагентска дейност. </a:t>
            </a:r>
          </a:p>
          <a:p>
            <a:pPr marL="0" indent="0" algn="just">
              <a:buNone/>
            </a:pPr>
            <a:r>
              <a:rPr lang="bg-BG" dirty="0" smtClean="0"/>
              <a:t>Първоначално в Закона за туризма от 2002 г. бе установен режим на лицензиране, след което се извърши промяна към режим на регистрация /ДВ, бр. 39/2004/</a:t>
            </a:r>
          </a:p>
          <a:p>
            <a:pPr algn="just"/>
            <a:endParaRPr lang="bg-B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8229600" cy="4767808"/>
          </a:xfrm>
        </p:spPr>
        <p:txBody>
          <a:bodyPr>
            <a:normAutofit lnSpcReduction="10000"/>
          </a:bodyPr>
          <a:lstStyle/>
          <a:p>
            <a:pPr marL="0" indent="0" algn="just">
              <a:buNone/>
            </a:pPr>
            <a:r>
              <a:rPr lang="bg-BG" dirty="0" smtClean="0"/>
              <a:t>По своята същност туроператорът е вид пътническа агенция, която:</a:t>
            </a:r>
          </a:p>
          <a:p>
            <a:pPr lvl="0" algn="just"/>
            <a:r>
              <a:rPr lang="en-US" dirty="0" smtClean="0"/>
              <a:t>е </a:t>
            </a:r>
            <a:r>
              <a:rPr lang="en-US" dirty="0" err="1" smtClean="0"/>
              <a:t>целево</a:t>
            </a:r>
            <a:r>
              <a:rPr lang="en-US" dirty="0" smtClean="0"/>
              <a:t> </a:t>
            </a:r>
            <a:r>
              <a:rPr lang="en-US" dirty="0" err="1" smtClean="0"/>
              <a:t>ориентирана</a:t>
            </a:r>
            <a:r>
              <a:rPr lang="en-US" dirty="0" smtClean="0"/>
              <a:t> </a:t>
            </a:r>
            <a:r>
              <a:rPr lang="en-US" i="1" dirty="0" err="1" smtClean="0"/>
              <a:t>микроикономическа</a:t>
            </a:r>
            <a:r>
              <a:rPr lang="en-US" i="1" dirty="0" smtClean="0"/>
              <a:t> </a:t>
            </a:r>
            <a:r>
              <a:rPr lang="en-US" i="1" dirty="0" err="1" smtClean="0"/>
              <a:t>система</a:t>
            </a:r>
            <a:r>
              <a:rPr lang="en-US" i="1" dirty="0" smtClean="0"/>
              <a:t> </a:t>
            </a:r>
            <a:r>
              <a:rPr lang="en-US" dirty="0" smtClean="0"/>
              <a:t> </a:t>
            </a:r>
            <a:r>
              <a:rPr lang="en-US" dirty="0" err="1" smtClean="0"/>
              <a:t>към</a:t>
            </a:r>
            <a:r>
              <a:rPr lang="en-US" dirty="0" smtClean="0"/>
              <a:t> </a:t>
            </a:r>
            <a:r>
              <a:rPr lang="en-US" dirty="0" err="1" smtClean="0"/>
              <a:t>пазара</a:t>
            </a:r>
            <a:r>
              <a:rPr lang="en-US" dirty="0" smtClean="0"/>
              <a:t> </a:t>
            </a:r>
            <a:r>
              <a:rPr lang="en-US" dirty="0" err="1" smtClean="0"/>
              <a:t>на</a:t>
            </a:r>
            <a:r>
              <a:rPr lang="en-US" dirty="0" smtClean="0"/>
              <a:t> </a:t>
            </a:r>
            <a:r>
              <a:rPr lang="en-US" dirty="0" err="1" smtClean="0"/>
              <a:t>организираните</a:t>
            </a:r>
            <a:r>
              <a:rPr lang="en-US" dirty="0" smtClean="0"/>
              <a:t> </a:t>
            </a:r>
            <a:r>
              <a:rPr lang="en-US" dirty="0" err="1" smtClean="0"/>
              <a:t>туристически</a:t>
            </a:r>
            <a:r>
              <a:rPr lang="en-US" dirty="0" smtClean="0"/>
              <a:t> </a:t>
            </a:r>
            <a:r>
              <a:rPr lang="en-US" dirty="0" err="1" smtClean="0"/>
              <a:t>пътувания</a:t>
            </a:r>
            <a:r>
              <a:rPr lang="en-US" dirty="0" smtClean="0"/>
              <a:t>;</a:t>
            </a:r>
            <a:endParaRPr lang="bg-BG" dirty="0" smtClean="0"/>
          </a:p>
          <a:p>
            <a:pPr lvl="0" algn="just"/>
            <a:r>
              <a:rPr lang="en-US" dirty="0" smtClean="0"/>
              <a:t>“</a:t>
            </a:r>
            <a:r>
              <a:rPr lang="en-US" dirty="0" err="1" smtClean="0"/>
              <a:t>произвежда</a:t>
            </a:r>
            <a:r>
              <a:rPr lang="en-US" dirty="0" smtClean="0"/>
              <a:t>” </a:t>
            </a:r>
            <a:r>
              <a:rPr lang="en-US" dirty="0" err="1" smtClean="0"/>
              <a:t>своя</a:t>
            </a:r>
            <a:r>
              <a:rPr lang="en-US" dirty="0" smtClean="0"/>
              <a:t> </a:t>
            </a:r>
            <a:r>
              <a:rPr lang="en-US" dirty="0" err="1" smtClean="0"/>
              <a:t>собствен</a:t>
            </a:r>
            <a:r>
              <a:rPr lang="en-US" dirty="0" smtClean="0"/>
              <a:t> </a:t>
            </a:r>
            <a:r>
              <a:rPr lang="en-US" dirty="0" err="1" smtClean="0"/>
              <a:t>продукт</a:t>
            </a:r>
            <a:r>
              <a:rPr lang="en-US" dirty="0" smtClean="0"/>
              <a:t> </a:t>
            </a:r>
            <a:r>
              <a:rPr lang="en-US" dirty="0" err="1" smtClean="0"/>
              <a:t>посредством</a:t>
            </a:r>
            <a:r>
              <a:rPr lang="en-US" dirty="0" smtClean="0"/>
              <a:t> </a:t>
            </a:r>
            <a:r>
              <a:rPr lang="en-US" i="1" dirty="0" err="1" smtClean="0"/>
              <a:t>подбор</a:t>
            </a:r>
            <a:r>
              <a:rPr lang="en-US" i="1" dirty="0" smtClean="0"/>
              <a:t>, </a:t>
            </a:r>
            <a:r>
              <a:rPr lang="en-US" i="1" dirty="0" err="1" smtClean="0"/>
              <a:t>съчетание</a:t>
            </a:r>
            <a:r>
              <a:rPr lang="en-US" i="1" dirty="0" smtClean="0"/>
              <a:t> и </a:t>
            </a:r>
            <a:r>
              <a:rPr lang="en-US" i="1" dirty="0" err="1" smtClean="0"/>
              <a:t>трансформация</a:t>
            </a:r>
            <a:r>
              <a:rPr lang="en-US" i="1" dirty="0" smtClean="0"/>
              <a:t>  </a:t>
            </a:r>
            <a:r>
              <a:rPr lang="en-US" dirty="0" err="1" smtClean="0"/>
              <a:t>на</a:t>
            </a:r>
            <a:r>
              <a:rPr lang="en-US" dirty="0" smtClean="0"/>
              <a:t> </a:t>
            </a:r>
            <a:r>
              <a:rPr lang="en-US" dirty="0" err="1" smtClean="0"/>
              <a:t>отделни</a:t>
            </a:r>
            <a:r>
              <a:rPr lang="en-US" dirty="0" smtClean="0"/>
              <a:t> </a:t>
            </a:r>
            <a:r>
              <a:rPr lang="en-US" dirty="0" err="1" smtClean="0"/>
              <a:t>чужди</a:t>
            </a:r>
            <a:r>
              <a:rPr lang="en-US" dirty="0" smtClean="0"/>
              <a:t> </a:t>
            </a:r>
            <a:r>
              <a:rPr lang="en-US" dirty="0" err="1" smtClean="0"/>
              <a:t>услуги</a:t>
            </a:r>
            <a:r>
              <a:rPr lang="en-US" dirty="0" smtClean="0"/>
              <a:t> (</a:t>
            </a:r>
            <a:r>
              <a:rPr lang="en-US" dirty="0" err="1" smtClean="0"/>
              <a:t>продукти</a:t>
            </a:r>
            <a:r>
              <a:rPr lang="en-US" dirty="0" smtClean="0"/>
              <a:t>);</a:t>
            </a:r>
            <a:endParaRPr lang="bg-BG" dirty="0" smtClean="0"/>
          </a:p>
          <a:p>
            <a:pPr lvl="0" algn="just"/>
            <a:r>
              <a:rPr lang="bg-BG" dirty="0" smtClean="0"/>
              <a:t>П</a:t>
            </a:r>
            <a:r>
              <a:rPr lang="en-US" dirty="0" err="1" smtClean="0"/>
              <a:t>редлага</a:t>
            </a:r>
            <a:r>
              <a:rPr lang="en-US" dirty="0" smtClean="0"/>
              <a:t> </a:t>
            </a:r>
            <a:r>
              <a:rPr lang="en-US" dirty="0" err="1" smtClean="0"/>
              <a:t>собствения</a:t>
            </a:r>
            <a:r>
              <a:rPr lang="en-US" dirty="0" smtClean="0"/>
              <a:t> </a:t>
            </a:r>
            <a:r>
              <a:rPr lang="en-US" dirty="0" err="1" smtClean="0"/>
              <a:t>си</a:t>
            </a:r>
            <a:r>
              <a:rPr lang="en-US" dirty="0" smtClean="0"/>
              <a:t> </a:t>
            </a:r>
            <a:r>
              <a:rPr lang="en-US" dirty="0" err="1" smtClean="0"/>
              <a:t>продукт</a:t>
            </a:r>
            <a:r>
              <a:rPr lang="en-US" dirty="0" smtClean="0"/>
              <a:t> и </a:t>
            </a:r>
            <a:r>
              <a:rPr lang="en-US" dirty="0" err="1" smtClean="0"/>
              <a:t>под</a:t>
            </a:r>
            <a:r>
              <a:rPr lang="en-US" dirty="0" smtClean="0"/>
              <a:t> </a:t>
            </a:r>
            <a:r>
              <a:rPr lang="en-US" dirty="0" err="1" smtClean="0"/>
              <a:t>формата</a:t>
            </a:r>
            <a:r>
              <a:rPr lang="en-US" dirty="0" smtClean="0"/>
              <a:t> </a:t>
            </a:r>
            <a:r>
              <a:rPr lang="en-US" dirty="0" err="1" smtClean="0"/>
              <a:t>на</a:t>
            </a:r>
            <a:r>
              <a:rPr lang="en-US" dirty="0" smtClean="0"/>
              <a:t> </a:t>
            </a:r>
            <a:r>
              <a:rPr lang="en-US" i="1" dirty="0" err="1" smtClean="0"/>
              <a:t>отделни</a:t>
            </a:r>
            <a:r>
              <a:rPr lang="en-US" dirty="0" smtClean="0"/>
              <a:t>, </a:t>
            </a:r>
            <a:r>
              <a:rPr lang="en-US" dirty="0" err="1" smtClean="0"/>
              <a:t>но</a:t>
            </a:r>
            <a:r>
              <a:rPr lang="en-US" dirty="0" smtClean="0"/>
              <a:t> </a:t>
            </a:r>
            <a:r>
              <a:rPr lang="en-US" dirty="0" err="1" smtClean="0"/>
              <a:t>най</a:t>
            </a:r>
            <a:r>
              <a:rPr lang="en-US" dirty="0" smtClean="0"/>
              <a:t> - </a:t>
            </a:r>
            <a:r>
              <a:rPr lang="en-US" dirty="0" err="1" smtClean="0"/>
              <a:t>често</a:t>
            </a:r>
            <a:r>
              <a:rPr lang="en-US" dirty="0" smtClean="0"/>
              <a:t> </a:t>
            </a:r>
            <a:r>
              <a:rPr lang="en-US" dirty="0" err="1" smtClean="0"/>
              <a:t>като</a:t>
            </a:r>
            <a:r>
              <a:rPr lang="en-US" dirty="0" smtClean="0"/>
              <a:t> </a:t>
            </a:r>
            <a:r>
              <a:rPr lang="en-US" i="1" dirty="0" err="1" smtClean="0"/>
              <a:t>комплект</a:t>
            </a:r>
            <a:r>
              <a:rPr lang="en-US" i="1" dirty="0" smtClean="0"/>
              <a:t> </a:t>
            </a:r>
            <a:r>
              <a:rPr lang="en-US" i="1" dirty="0" err="1" smtClean="0"/>
              <a:t>от</a:t>
            </a:r>
            <a:r>
              <a:rPr lang="en-US" i="1" dirty="0" smtClean="0"/>
              <a:t> </a:t>
            </a:r>
            <a:r>
              <a:rPr lang="en-US" i="1" dirty="0" err="1" smtClean="0"/>
              <a:t>туристически</a:t>
            </a:r>
            <a:r>
              <a:rPr lang="en-US" i="1" dirty="0" smtClean="0"/>
              <a:t> </a:t>
            </a:r>
            <a:r>
              <a:rPr lang="en-US" i="1" dirty="0" err="1" smtClean="0"/>
              <a:t>услуги</a:t>
            </a:r>
            <a:r>
              <a:rPr lang="en-US" dirty="0" smtClean="0"/>
              <a:t>;</a:t>
            </a:r>
            <a:endParaRPr lang="bg-BG" dirty="0" smtClean="0"/>
          </a:p>
          <a:p>
            <a:pPr lvl="0" algn="just"/>
            <a:r>
              <a:rPr lang="bg-BG" dirty="0" smtClean="0"/>
              <a:t>О</a:t>
            </a:r>
            <a:r>
              <a:rPr lang="en-US" dirty="0" err="1" smtClean="0"/>
              <a:t>съществява</a:t>
            </a:r>
            <a:r>
              <a:rPr lang="en-US" dirty="0" smtClean="0"/>
              <a:t> </a:t>
            </a:r>
            <a:r>
              <a:rPr lang="en-US" dirty="0" err="1" smtClean="0"/>
              <a:t>реализацията</a:t>
            </a:r>
            <a:r>
              <a:rPr lang="en-US" dirty="0" smtClean="0"/>
              <a:t> </a:t>
            </a:r>
            <a:r>
              <a:rPr lang="en-US" dirty="0" err="1" smtClean="0"/>
              <a:t>на</a:t>
            </a:r>
            <a:r>
              <a:rPr lang="en-US" dirty="0" smtClean="0"/>
              <a:t> </a:t>
            </a:r>
            <a:r>
              <a:rPr lang="en-US" dirty="0" err="1" smtClean="0"/>
              <a:t>продукта</a:t>
            </a:r>
            <a:r>
              <a:rPr lang="en-US" dirty="0" smtClean="0"/>
              <a:t> </a:t>
            </a:r>
            <a:r>
              <a:rPr lang="en-US" dirty="0" err="1" smtClean="0"/>
              <a:t>си</a:t>
            </a:r>
            <a:r>
              <a:rPr lang="en-US" dirty="0" smtClean="0"/>
              <a:t> </a:t>
            </a:r>
            <a:r>
              <a:rPr lang="en-US" i="1" dirty="0" err="1" smtClean="0"/>
              <a:t>пряко</a:t>
            </a:r>
            <a:r>
              <a:rPr lang="en-US" i="1" dirty="0" smtClean="0"/>
              <a:t> </a:t>
            </a:r>
            <a:r>
              <a:rPr lang="en-US" dirty="0" smtClean="0"/>
              <a:t>(</a:t>
            </a:r>
            <a:r>
              <a:rPr lang="en-US" dirty="0" err="1" smtClean="0"/>
              <a:t>като</a:t>
            </a:r>
            <a:r>
              <a:rPr lang="en-US" dirty="0" smtClean="0"/>
              <a:t> </a:t>
            </a:r>
            <a:r>
              <a:rPr lang="en-US" dirty="0" err="1" smtClean="0"/>
              <a:t>продавач</a:t>
            </a:r>
            <a:r>
              <a:rPr lang="en-US" dirty="0" smtClean="0"/>
              <a:t> </a:t>
            </a:r>
            <a:r>
              <a:rPr lang="en-US" dirty="0" err="1" smtClean="0"/>
              <a:t>на</a:t>
            </a:r>
            <a:r>
              <a:rPr lang="en-US" dirty="0" smtClean="0"/>
              <a:t> </a:t>
            </a:r>
            <a:r>
              <a:rPr lang="en-US" dirty="0" err="1" smtClean="0"/>
              <a:t>дребно</a:t>
            </a:r>
            <a:r>
              <a:rPr lang="en-US" dirty="0" smtClean="0"/>
              <a:t>) </a:t>
            </a:r>
            <a:r>
              <a:rPr lang="en-US" dirty="0" err="1" smtClean="0"/>
              <a:t>или</a:t>
            </a:r>
            <a:r>
              <a:rPr lang="en-US" dirty="0" smtClean="0"/>
              <a:t> </a:t>
            </a:r>
            <a:r>
              <a:rPr lang="en-US" dirty="0" err="1" smtClean="0"/>
              <a:t>чрез</a:t>
            </a:r>
            <a:r>
              <a:rPr lang="en-US" dirty="0" smtClean="0"/>
              <a:t> </a:t>
            </a:r>
            <a:r>
              <a:rPr lang="en-US" i="1" dirty="0" err="1" smtClean="0"/>
              <a:t>посредник</a:t>
            </a:r>
            <a:r>
              <a:rPr lang="en-US" dirty="0" smtClean="0"/>
              <a:t> (</a:t>
            </a:r>
            <a:r>
              <a:rPr lang="en-US" dirty="0" err="1" smtClean="0"/>
              <a:t>като</a:t>
            </a:r>
            <a:r>
              <a:rPr lang="en-US" dirty="0" smtClean="0"/>
              <a:t> </a:t>
            </a:r>
            <a:r>
              <a:rPr lang="en-US" dirty="0" err="1" smtClean="0"/>
              <a:t>продавач</a:t>
            </a:r>
            <a:r>
              <a:rPr lang="en-US" dirty="0" smtClean="0"/>
              <a:t> </a:t>
            </a:r>
            <a:r>
              <a:rPr lang="en-US" dirty="0" err="1" smtClean="0"/>
              <a:t>на</a:t>
            </a:r>
            <a:r>
              <a:rPr lang="en-US" dirty="0" smtClean="0"/>
              <a:t> </a:t>
            </a:r>
            <a:r>
              <a:rPr lang="en-US" dirty="0" err="1" smtClean="0"/>
              <a:t>едро</a:t>
            </a:r>
            <a:r>
              <a:rPr lang="en-US" dirty="0" smtClean="0"/>
              <a:t>);</a:t>
            </a:r>
            <a:endParaRPr lang="bg-BG" dirty="0" smtClean="0"/>
          </a:p>
          <a:p>
            <a:pPr lvl="0" algn="just"/>
            <a:r>
              <a:rPr lang="bg-BG" dirty="0" smtClean="0"/>
              <a:t>П</a:t>
            </a:r>
            <a:r>
              <a:rPr lang="en-US" dirty="0" err="1" smtClean="0"/>
              <a:t>редлага</a:t>
            </a:r>
            <a:r>
              <a:rPr lang="en-US" dirty="0" smtClean="0"/>
              <a:t> </a:t>
            </a:r>
            <a:r>
              <a:rPr lang="en-US" dirty="0" err="1" smtClean="0"/>
              <a:t>продукта</a:t>
            </a:r>
            <a:r>
              <a:rPr lang="en-US" dirty="0" smtClean="0"/>
              <a:t> </a:t>
            </a:r>
            <a:r>
              <a:rPr lang="en-US" dirty="0" err="1" smtClean="0"/>
              <a:t>си</a:t>
            </a:r>
            <a:r>
              <a:rPr lang="en-US" dirty="0" smtClean="0"/>
              <a:t> </a:t>
            </a:r>
            <a:r>
              <a:rPr lang="en-US" dirty="0" err="1" smtClean="0"/>
              <a:t>на</a:t>
            </a:r>
            <a:r>
              <a:rPr lang="en-US" dirty="0" smtClean="0"/>
              <a:t> </a:t>
            </a:r>
            <a:r>
              <a:rPr lang="en-US" dirty="0" err="1" smtClean="0"/>
              <a:t>пазара</a:t>
            </a:r>
            <a:r>
              <a:rPr lang="en-US" dirty="0" smtClean="0"/>
              <a:t> </a:t>
            </a:r>
            <a:r>
              <a:rPr lang="en-US" dirty="0" err="1" smtClean="0"/>
              <a:t>срещу</a:t>
            </a:r>
            <a:r>
              <a:rPr lang="en-US" dirty="0" smtClean="0"/>
              <a:t> </a:t>
            </a:r>
            <a:r>
              <a:rPr lang="en-US" i="1" dirty="0" err="1" smtClean="0"/>
              <a:t>обща</a:t>
            </a:r>
            <a:r>
              <a:rPr lang="en-US" i="1" dirty="0" smtClean="0"/>
              <a:t> </a:t>
            </a:r>
            <a:r>
              <a:rPr lang="en-US" i="1" dirty="0" err="1" smtClean="0"/>
              <a:t>цена</a:t>
            </a:r>
            <a:r>
              <a:rPr lang="en-US" dirty="0" smtClean="0"/>
              <a:t>, </a:t>
            </a:r>
            <a:r>
              <a:rPr lang="en-US" dirty="0" err="1" smtClean="0"/>
              <a:t>която</a:t>
            </a:r>
            <a:r>
              <a:rPr lang="en-US" dirty="0" smtClean="0"/>
              <a:t> </a:t>
            </a:r>
            <a:r>
              <a:rPr lang="en-US" dirty="0" err="1" smtClean="0"/>
              <a:t>по</a:t>
            </a:r>
            <a:r>
              <a:rPr lang="en-US" dirty="0" smtClean="0"/>
              <a:t> </a:t>
            </a:r>
            <a:r>
              <a:rPr lang="en-US" dirty="0" err="1" smtClean="0"/>
              <a:t>особен</a:t>
            </a:r>
            <a:r>
              <a:rPr lang="en-US" dirty="0" smtClean="0"/>
              <a:t> </a:t>
            </a:r>
            <a:r>
              <a:rPr lang="en-US" dirty="0" err="1" smtClean="0"/>
              <a:t>начин</a:t>
            </a:r>
            <a:r>
              <a:rPr lang="en-US" dirty="0" smtClean="0"/>
              <a:t> </a:t>
            </a:r>
            <a:r>
              <a:rPr lang="en-US" dirty="0" err="1" smtClean="0"/>
              <a:t>интегрира</a:t>
            </a:r>
            <a:r>
              <a:rPr lang="en-US" dirty="0" smtClean="0"/>
              <a:t> </a:t>
            </a:r>
            <a:r>
              <a:rPr lang="en-US" dirty="0" err="1" smtClean="0"/>
              <a:t>себестойността</a:t>
            </a:r>
            <a:r>
              <a:rPr lang="en-US" dirty="0" smtClean="0"/>
              <a:t> </a:t>
            </a:r>
            <a:r>
              <a:rPr lang="en-US" dirty="0" err="1" smtClean="0"/>
              <a:t>на</a:t>
            </a:r>
            <a:r>
              <a:rPr lang="en-US" dirty="0" smtClean="0"/>
              <a:t> </a:t>
            </a:r>
            <a:r>
              <a:rPr lang="en-US" dirty="0" err="1" smtClean="0"/>
              <a:t>чуждите</a:t>
            </a:r>
            <a:r>
              <a:rPr lang="en-US" dirty="0" smtClean="0"/>
              <a:t> и </a:t>
            </a:r>
            <a:r>
              <a:rPr lang="en-US" dirty="0" err="1" smtClean="0"/>
              <a:t>на</a:t>
            </a:r>
            <a:r>
              <a:rPr lang="en-US" dirty="0" smtClean="0"/>
              <a:t> </a:t>
            </a:r>
            <a:r>
              <a:rPr lang="en-US" dirty="0" err="1" smtClean="0"/>
              <a:t>собствените</a:t>
            </a:r>
            <a:r>
              <a:rPr lang="en-US" dirty="0" smtClean="0"/>
              <a:t> </a:t>
            </a:r>
            <a:r>
              <a:rPr lang="en-US" dirty="0" err="1" smtClean="0"/>
              <a:t>услуги</a:t>
            </a:r>
            <a:r>
              <a:rPr lang="en-US" dirty="0" smtClean="0"/>
              <a:t>;</a:t>
            </a:r>
            <a:endParaRPr lang="bg-BG" dirty="0" smtClean="0"/>
          </a:p>
          <a:p>
            <a:pPr lvl="0" algn="just"/>
            <a:r>
              <a:rPr lang="bg-BG" dirty="0" smtClean="0"/>
              <a:t>И</a:t>
            </a:r>
            <a:r>
              <a:rPr lang="en-US" dirty="0" err="1" smtClean="0"/>
              <a:t>звършва</a:t>
            </a:r>
            <a:r>
              <a:rPr lang="en-US" dirty="0" smtClean="0"/>
              <a:t> </a:t>
            </a:r>
            <a:r>
              <a:rPr lang="en-US" dirty="0" err="1" smtClean="0"/>
              <a:t>дейността</a:t>
            </a:r>
            <a:r>
              <a:rPr lang="en-US" dirty="0" smtClean="0"/>
              <a:t> </a:t>
            </a:r>
            <a:r>
              <a:rPr lang="en-US" dirty="0" err="1" smtClean="0"/>
              <a:t>си</a:t>
            </a:r>
            <a:r>
              <a:rPr lang="en-US" dirty="0" smtClean="0"/>
              <a:t> </a:t>
            </a:r>
            <a:r>
              <a:rPr lang="en-US" dirty="0" err="1" smtClean="0"/>
              <a:t>върху</a:t>
            </a:r>
            <a:r>
              <a:rPr lang="en-US" dirty="0" smtClean="0"/>
              <a:t> </a:t>
            </a:r>
            <a:r>
              <a:rPr lang="en-US" dirty="0" err="1" smtClean="0"/>
              <a:t>основата</a:t>
            </a:r>
            <a:r>
              <a:rPr lang="en-US" dirty="0" smtClean="0"/>
              <a:t> </a:t>
            </a:r>
            <a:r>
              <a:rPr lang="en-US" dirty="0" err="1" smtClean="0"/>
              <a:t>на</a:t>
            </a:r>
            <a:r>
              <a:rPr lang="en-US" dirty="0" smtClean="0"/>
              <a:t> </a:t>
            </a:r>
            <a:r>
              <a:rPr lang="en-US" i="1" dirty="0" err="1" smtClean="0"/>
              <a:t>договорни</a:t>
            </a:r>
            <a:r>
              <a:rPr lang="en-US" i="1" dirty="0" smtClean="0"/>
              <a:t> </a:t>
            </a:r>
            <a:r>
              <a:rPr lang="en-US" i="1" dirty="0" err="1" smtClean="0"/>
              <a:t>отношения</a:t>
            </a:r>
            <a:r>
              <a:rPr lang="en-US" dirty="0" smtClean="0"/>
              <a:t> с </a:t>
            </a:r>
            <a:r>
              <a:rPr lang="en-US" dirty="0" err="1" smtClean="0"/>
              <a:t>доставчиците</a:t>
            </a:r>
            <a:r>
              <a:rPr lang="en-US" dirty="0" smtClean="0"/>
              <a:t> </a:t>
            </a:r>
            <a:r>
              <a:rPr lang="en-US" dirty="0" err="1" smtClean="0"/>
              <a:t>на</a:t>
            </a:r>
            <a:r>
              <a:rPr lang="en-US" dirty="0" smtClean="0"/>
              <a:t> </a:t>
            </a:r>
            <a:r>
              <a:rPr lang="en-US" dirty="0" err="1" smtClean="0"/>
              <a:t>туристическите</a:t>
            </a:r>
            <a:r>
              <a:rPr lang="en-US" dirty="0" smtClean="0"/>
              <a:t> </a:t>
            </a:r>
            <a:r>
              <a:rPr lang="en-US" dirty="0" err="1" smtClean="0"/>
              <a:t>услуги</a:t>
            </a:r>
            <a:r>
              <a:rPr lang="en-US" dirty="0" smtClean="0"/>
              <a:t>, с </a:t>
            </a:r>
            <a:r>
              <a:rPr lang="en-US" dirty="0" err="1" smtClean="0"/>
              <a:t>клиента</a:t>
            </a:r>
            <a:r>
              <a:rPr lang="en-US" dirty="0" smtClean="0"/>
              <a:t> - </a:t>
            </a:r>
            <a:r>
              <a:rPr lang="en-US" dirty="0" err="1" smtClean="0"/>
              <a:t>турист</a:t>
            </a:r>
            <a:r>
              <a:rPr lang="en-US" dirty="0" smtClean="0"/>
              <a:t> и с </a:t>
            </a:r>
            <a:r>
              <a:rPr lang="en-US" dirty="0" err="1" smtClean="0"/>
              <a:t>пътническите</a:t>
            </a:r>
            <a:r>
              <a:rPr lang="en-US" dirty="0" smtClean="0"/>
              <a:t> </a:t>
            </a:r>
            <a:r>
              <a:rPr lang="en-US" dirty="0" err="1" smtClean="0"/>
              <a:t>агенции</a:t>
            </a:r>
            <a:r>
              <a:rPr lang="en-US" dirty="0" smtClean="0"/>
              <a:t> -</a:t>
            </a:r>
            <a:r>
              <a:rPr lang="en-US" dirty="0" err="1" smtClean="0"/>
              <a:t>посредници</a:t>
            </a:r>
            <a:r>
              <a:rPr lang="en-US" dirty="0" smtClean="0"/>
              <a:t>.” </a:t>
            </a:r>
            <a:endParaRPr lang="bg-BG" dirty="0" smtClean="0"/>
          </a:p>
          <a:p>
            <a:endParaRPr lang="bg-B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4983832"/>
          </a:xfrm>
        </p:spPr>
        <p:txBody>
          <a:bodyPr>
            <a:normAutofit fontScale="92500"/>
          </a:bodyPr>
          <a:lstStyle/>
          <a:p>
            <a:pPr lvl="0" algn="just"/>
            <a:r>
              <a:rPr lang="bg-BG" dirty="0" smtClean="0"/>
              <a:t>Поема рискове и отговорности. Купува услуги от доставчиците, без гаранция, че ще бъдат реализирани. Рисковете са както организационни, така и финансови.</a:t>
            </a:r>
          </a:p>
          <a:p>
            <a:pPr lvl="0" algn="just"/>
            <a:r>
              <a:rPr lang="bg-BG" dirty="0" smtClean="0"/>
              <a:t>Осъществява в преобладаващата си част дейности  в областта на международните отношения. </a:t>
            </a:r>
          </a:p>
          <a:p>
            <a:pPr lvl="0" algn="just"/>
            <a:r>
              <a:rPr lang="bg-BG" dirty="0" smtClean="0"/>
              <a:t>Предлага продукт под формата на пакет, което дава възможност да се маневрира с цените, което подпомага потреблението на туристически услуги.</a:t>
            </a:r>
          </a:p>
          <a:p>
            <a:pPr lvl="0" algn="just"/>
            <a:r>
              <a:rPr lang="bg-BG" dirty="0" smtClean="0"/>
              <a:t>Упражнява контрол върху предварително поетите в договорите отговорности на доставчиците.</a:t>
            </a:r>
          </a:p>
          <a:p>
            <a:pPr marL="0" indent="0" algn="just">
              <a:buNone/>
            </a:pPr>
            <a:r>
              <a:rPr lang="bg-BG" dirty="0" smtClean="0"/>
              <a:t>В крайна сметка може да се каже, че туроператорът е юридическо лице, вписано в официалния и публичен регистър на туроператорите, осъществяващ дейности по формирането и реализирането на туристическия продукт. Туристическият агент е по-малка стопанска единица, която продава продукта на туроператора срещу комисионно възнаграждение. Все по -разпространена практика е пътническите агенции да функционират едновременно и като туроператори и като турагенти.</a:t>
            </a:r>
          </a:p>
          <a:p>
            <a:endParaRPr lang="bg-BG"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68760"/>
            <a:ext cx="7886700" cy="1008112"/>
          </a:xfrm>
        </p:spPr>
        <p:txBody>
          <a:bodyPr>
            <a:normAutofit/>
          </a:bodyPr>
          <a:lstStyle/>
          <a:p>
            <a:pPr algn="ctr"/>
            <a:r>
              <a:rPr lang="bg-BG" sz="2000" b="1" dirty="0" smtClean="0"/>
              <a:t>2.</a:t>
            </a:r>
            <a:r>
              <a:rPr lang="en-US" sz="2000" b="1" dirty="0" smtClean="0"/>
              <a:t>2</a:t>
            </a:r>
            <a:r>
              <a:rPr lang="bg-BG" sz="2000" b="1" dirty="0" smtClean="0"/>
              <a:t>.</a:t>
            </a:r>
            <a:r>
              <a:rPr lang="bg-BG" sz="2000" dirty="0" smtClean="0"/>
              <a:t>  </a:t>
            </a:r>
            <a:r>
              <a:rPr lang="bg-BG" sz="2000" b="1" dirty="0" smtClean="0"/>
              <a:t>Правно регламентиране на туроператорската и турагентската дейност</a:t>
            </a:r>
            <a:endParaRPr lang="bg-BG" sz="2000" dirty="0"/>
          </a:p>
        </p:txBody>
      </p:sp>
      <p:sp>
        <p:nvSpPr>
          <p:cNvPr id="3" name="Content Placeholder 2"/>
          <p:cNvSpPr>
            <a:spLocks noGrp="1"/>
          </p:cNvSpPr>
          <p:nvPr>
            <p:ph idx="1"/>
          </p:nvPr>
        </p:nvSpPr>
        <p:spPr>
          <a:xfrm>
            <a:off x="628650" y="2348880"/>
            <a:ext cx="7886700" cy="4509119"/>
          </a:xfrm>
        </p:spPr>
        <p:txBody>
          <a:bodyPr>
            <a:normAutofit fontScale="70000" lnSpcReduction="20000"/>
          </a:bodyPr>
          <a:lstStyle/>
          <a:p>
            <a:pPr algn="just"/>
            <a:r>
              <a:rPr lang="bg-BG" sz="2900" dirty="0" smtClean="0"/>
              <a:t>Туроператорска и/или туристическа агентска дейност на територията на Република България се извършва от регистрирано по Закона за туризма лице, което:</a:t>
            </a:r>
          </a:p>
          <a:p>
            <a:pPr algn="just"/>
            <a:r>
              <a:rPr lang="bg-BG" sz="2900" dirty="0" smtClean="0"/>
              <a:t>- е търговец по смисъла на Търговския закон или юридическо лице, което има право по силата на друг закон да извършва стопанска дейност, включително по законодателството на друга държава - членка на Европейския съюз, и не е в производство по ликвидация или несъстоятелност, или</a:t>
            </a:r>
          </a:p>
          <a:p>
            <a:pPr algn="just"/>
            <a:r>
              <a:rPr lang="bg-BG" sz="2900" dirty="0" smtClean="0"/>
              <a:t>- e лице, което има право да извършва такава дейност по законодателството на друга държава - членка на Европейския съюз, и</a:t>
            </a:r>
          </a:p>
          <a:p>
            <a:pPr algn="just"/>
            <a:r>
              <a:rPr lang="bg-BG" sz="2900" dirty="0" smtClean="0"/>
              <a:t>- има помещение за извършване на дейността, персонал с изискуемото образование и езикова квалификация,</a:t>
            </a:r>
            <a:r>
              <a:rPr lang="en-US" sz="2900" dirty="0" smtClean="0"/>
              <a:t> </a:t>
            </a:r>
            <a:r>
              <a:rPr lang="bg-BG" sz="2900" dirty="0" smtClean="0"/>
              <a:t>като за управленския персонал се изисква и стаж;</a:t>
            </a:r>
          </a:p>
          <a:p>
            <a:pPr lvl="0" algn="just"/>
            <a:r>
              <a:rPr lang="bg-BG" sz="2900" dirty="0" smtClean="0"/>
              <a:t>има валидна застраховка, покриваща отговорността му за причинени вреди вследствие на неразплащане със своите контрагенти, включително при неплатежоспособност и несъстоятелност.</a:t>
            </a:r>
          </a:p>
          <a:p>
            <a:pPr>
              <a:buNone/>
            </a:pPr>
            <a:endParaRPr lang="bg-B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1340768"/>
            <a:ext cx="8229600" cy="4983832"/>
          </a:xfrm>
        </p:spPr>
        <p:txBody>
          <a:bodyPr>
            <a:normAutofit fontScale="92500" lnSpcReduction="10000"/>
          </a:bodyPr>
          <a:lstStyle/>
          <a:p>
            <a:pPr algn="just"/>
            <a:r>
              <a:rPr lang="bg-BG" dirty="0" smtClean="0"/>
              <a:t>Регистрацията се извършва от министъра на икономиката, енергетиката и туризма или от оправомощено от него длъжностно лице чрез вписване в Регистъра на туроператорите и туристическите агенти - част от Националния туристически регистър. Регистърът е публичен. На вписаните в регистъра лица министърът на икономиката, енергетиката и туризма или оправомощено от него длъжностно лице издава удостоверение за регистрация. Удостоверението за регистрация се издава за извършване на следните дейности:</a:t>
            </a:r>
          </a:p>
          <a:p>
            <a:pPr lvl="0" algn="just"/>
            <a:r>
              <a:rPr lang="bg-BG" dirty="0" smtClean="0"/>
              <a:t>туроператорска дейност;</a:t>
            </a:r>
          </a:p>
          <a:p>
            <a:pPr lvl="0" algn="just"/>
            <a:r>
              <a:rPr lang="bg-BG" dirty="0" smtClean="0"/>
              <a:t>туристическа агентска дейност;</a:t>
            </a:r>
          </a:p>
          <a:p>
            <a:pPr lvl="0" algn="just"/>
            <a:r>
              <a:rPr lang="bg-BG" dirty="0" smtClean="0"/>
              <a:t>туроператорска и туристическа агентска дейност.</a:t>
            </a:r>
          </a:p>
          <a:p>
            <a:pPr algn="just"/>
            <a:r>
              <a:rPr lang="bg-BG" dirty="0" smtClean="0"/>
              <a:t>За вписване в регистъра на туроператорите и туристическите агенти лицата подават заявление по образец до министъра на икономиката, енергетиката и туризма, към което прилагат:</a:t>
            </a:r>
          </a:p>
          <a:p>
            <a:pPr lvl="0" algn="just"/>
            <a:r>
              <a:rPr lang="bg-BG" dirty="0" smtClean="0"/>
              <a:t>декларация по образец за регистрация в търговския регистър с посочване на ЕИК или копие на документ, удостоверяващ, че заявителят има право да извършва стопанска дейност по реда на специален закон, включително по законодателството на друга държава - членка на Европейския съюз;</a:t>
            </a:r>
          </a:p>
          <a:p>
            <a:endParaRPr lang="bg-B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4784"/>
            <a:ext cx="8229600" cy="5373216"/>
          </a:xfrm>
        </p:spPr>
        <p:txBody>
          <a:bodyPr>
            <a:noAutofit/>
          </a:bodyPr>
          <a:lstStyle/>
          <a:p>
            <a:pPr lvl="0" algn="just"/>
            <a:r>
              <a:rPr lang="bg-BG" sz="1700" dirty="0" smtClean="0"/>
              <a:t>декларация, че едноличният търговец не е поставен под запрещение;</a:t>
            </a:r>
          </a:p>
          <a:p>
            <a:pPr lvl="0" algn="just"/>
            <a:r>
              <a:rPr lang="bg-BG" sz="1700" dirty="0" smtClean="0"/>
              <a:t>справка по образец за броя, местоположението, пригодността и оборудването на помещението за извършване на туроператорска и/или туристическа агентска дейност;</a:t>
            </a:r>
          </a:p>
          <a:p>
            <a:pPr lvl="0" algn="just"/>
            <a:r>
              <a:rPr lang="bg-BG" sz="1700" dirty="0" smtClean="0"/>
              <a:t>копие от акта за собственост на помещението за извършване на дейността или копие от договора за наем или от друг документ, от който произтича правото на заявителя да ползва помещението за извършване на дейността;</a:t>
            </a:r>
          </a:p>
          <a:p>
            <a:pPr lvl="0" algn="just"/>
            <a:r>
              <a:rPr lang="bg-BG" sz="1700" dirty="0" smtClean="0"/>
              <a:t>справка по образец за образованието, езиковата квалификация и стажа на персонала, който ще бъде зает в осъществяването на туристическата дейност;</a:t>
            </a:r>
          </a:p>
          <a:p>
            <a:pPr lvl="0" algn="just"/>
            <a:r>
              <a:rPr lang="bg-BG" sz="1700" dirty="0" smtClean="0"/>
              <a:t>копие на документите, удостоверяващи завършено образование, стаж и езикова квалификация на лицето, осъществяващо функции по управление на туроператорската и/или туристическата агентска дейност;</a:t>
            </a:r>
          </a:p>
          <a:p>
            <a:pPr lvl="0" algn="just"/>
            <a:r>
              <a:rPr lang="bg-BG" sz="1700" dirty="0" smtClean="0"/>
              <a:t> копие на предварителен договор за застраховка „Отговорност на туроператора” със застраховател по смисъла на Кодекса на застраховането;</a:t>
            </a:r>
          </a:p>
          <a:p>
            <a:pPr lvl="0" algn="just"/>
            <a:r>
              <a:rPr lang="bg-BG" sz="1700" dirty="0" smtClean="0"/>
              <a:t>декларация от заявителя, че не е свързано лице с търговец, чиято регистрация за извършване на туроператорска и/или туристическа агентска дейност е заличена, или че не е бил търговец, обявен в несъстоятелност, или му е отказана регистрация в сроковете;</a:t>
            </a:r>
          </a:p>
          <a:p>
            <a:pPr lvl="0" algn="just"/>
            <a:r>
              <a:rPr lang="bg-BG" sz="1700" dirty="0" smtClean="0"/>
              <a:t>изрично пълномощно в оригинал, когато заявлението се подава от пълномощник</a:t>
            </a:r>
            <a:r>
              <a:rPr lang="en-US" sz="1700" dirty="0" smtClean="0"/>
              <a:t>.</a:t>
            </a:r>
            <a:endParaRPr lang="bg-BG" sz="17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412776"/>
            <a:ext cx="8424936" cy="5445224"/>
          </a:xfrm>
        </p:spPr>
        <p:txBody>
          <a:bodyPr>
            <a:normAutofit fontScale="62500" lnSpcReduction="20000"/>
          </a:bodyPr>
          <a:lstStyle/>
          <a:p>
            <a:pPr algn="just"/>
            <a:r>
              <a:rPr lang="bg-BG" sz="3100" dirty="0" smtClean="0"/>
              <a:t>Туристическият ваучер, който туроператорите са задължени да издадат, съдържа следните задължителни реквизити:</a:t>
            </a:r>
          </a:p>
          <a:p>
            <a:pPr lvl="0" algn="just"/>
            <a:r>
              <a:rPr lang="bg-BG" sz="3100" dirty="0" smtClean="0"/>
              <a:t>номер и дата на издаването на ваучера;</a:t>
            </a:r>
          </a:p>
          <a:p>
            <a:pPr lvl="0" algn="just"/>
            <a:r>
              <a:rPr lang="bg-BG" sz="3100" dirty="0" smtClean="0"/>
              <a:t>фирма на туроператора - издател на ваучера;</a:t>
            </a:r>
          </a:p>
          <a:p>
            <a:pPr lvl="0" algn="just"/>
            <a:r>
              <a:rPr lang="bg-BG" sz="3100" dirty="0" smtClean="0"/>
              <a:t>регистрационен номер на удостоверението за регистрация на туроператора;</a:t>
            </a:r>
          </a:p>
          <a:p>
            <a:pPr lvl="0" algn="just"/>
            <a:r>
              <a:rPr lang="bg-BG" sz="3100" dirty="0" smtClean="0"/>
              <a:t>номер на удостоверението за регистрация за туристическа агентска дейност на лицето, представляващо туроператора, с изключение на случаите, когато ваучерът се издава пряко от туроператора;</a:t>
            </a:r>
            <a:r>
              <a:rPr lang="en-US" sz="3100" dirty="0" smtClean="0"/>
              <a:t> </a:t>
            </a:r>
            <a:r>
              <a:rPr lang="bg-BG" sz="3100" dirty="0" smtClean="0"/>
              <a:t>имена на туристите;</a:t>
            </a:r>
          </a:p>
          <a:p>
            <a:pPr lvl="0" algn="just"/>
            <a:r>
              <a:rPr lang="bg-BG" sz="3100" dirty="0" smtClean="0"/>
              <a:t>предплатената основна и/или допълнителна услуга или списък на предплатените услуги, включени в организираното туристическо пътуване с обща цена;</a:t>
            </a:r>
          </a:p>
          <a:p>
            <a:pPr lvl="0" algn="just"/>
            <a:r>
              <a:rPr lang="bg-BG" sz="3100" dirty="0" smtClean="0"/>
              <a:t>датата за изпълнение на услугата или датите за изпълнение на първата и последната услуга, включени в организираното туристическо пътуване с обща цена;</a:t>
            </a:r>
          </a:p>
          <a:p>
            <a:pPr lvl="0" algn="just"/>
            <a:r>
              <a:rPr lang="bg-BG" sz="3100" dirty="0" smtClean="0"/>
              <a:t>контрагенти по изпълнение на услугата;</a:t>
            </a:r>
            <a:r>
              <a:rPr lang="en-US" sz="3100" dirty="0" smtClean="0"/>
              <a:t> </a:t>
            </a:r>
            <a:r>
              <a:rPr lang="bg-BG" sz="3100" dirty="0" smtClean="0"/>
              <a:t>срок и начин на плащане;</a:t>
            </a:r>
          </a:p>
          <a:p>
            <a:pPr lvl="0" algn="just"/>
            <a:r>
              <a:rPr lang="bg-BG" sz="3100" dirty="0" smtClean="0"/>
              <a:t>име и подпис на служителя и печат на издателя - не се отнася за туристическите ваучери, издадени по електронен път, като в този случай се изписва само името на служителя. Туристическият ваучер може да се предоставя на туриста и от туристически агент само от името и за сметка на регистриран туроператор. Туристическият агент няма право да издава собствен туристически ваучер.</a:t>
            </a:r>
          </a:p>
          <a:p>
            <a:pPr>
              <a:buNone/>
            </a:pPr>
            <a:endParaRPr lang="bg-B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4784"/>
            <a:ext cx="8229600" cy="4839816"/>
          </a:xfrm>
        </p:spPr>
        <p:txBody>
          <a:bodyPr>
            <a:normAutofit/>
          </a:bodyPr>
          <a:lstStyle/>
          <a:p>
            <a:r>
              <a:rPr lang="bg-BG" dirty="0" smtClean="0"/>
              <a:t>Туристическият ваучер може да се издава като електронен документ по смисъла на Закона за електронния документ и електронния подпис. Електронният туристически ваучер съдържа абсолютно същите като хартиения задължителни реквизити. За получаването на електронния туристически ваучер туристът или туристическият агент е необходимо да потвърди получаването му чрез обратно съобщение с уведомление за постъпване на електронното съобщение с прикачен ваучер в електронната му пощенска кутия. В случай на онлайн резервация електронен туристически ваучер се издава автоматично от резервационната система на туроператора след успешно приемане на условията на туроператора по конкретната оферта и се изпраща на адрес на електронната поща, посочен от клиента. За да са гарантирани автентичността на произхода и ненарушеността на съдържанието на електронния туристически ваучер, туроператорът - издател на ваучера, създава подходяща защита на файла срещу промени.</a:t>
            </a:r>
          </a:p>
          <a:p>
            <a:endParaRPr lang="bg-B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56792"/>
            <a:ext cx="7886700" cy="493937"/>
          </a:xfrm>
        </p:spPr>
        <p:txBody>
          <a:bodyPr>
            <a:normAutofit fontScale="90000"/>
          </a:bodyPr>
          <a:lstStyle/>
          <a:p>
            <a:pPr algn="ctr"/>
            <a:r>
              <a:rPr lang="bg-BG" sz="2000" b="1" dirty="0" smtClean="0"/>
              <a:t>Договор за организирано туристическо пътуване и механизми за гарантиране правата на туриста</a:t>
            </a:r>
            <a:endParaRPr lang="bg-BG" sz="2000" dirty="0"/>
          </a:p>
        </p:txBody>
      </p:sp>
      <p:sp>
        <p:nvSpPr>
          <p:cNvPr id="3" name="Content Placeholder 2"/>
          <p:cNvSpPr>
            <a:spLocks noGrp="1"/>
          </p:cNvSpPr>
          <p:nvPr>
            <p:ph idx="1"/>
          </p:nvPr>
        </p:nvSpPr>
        <p:spPr>
          <a:xfrm>
            <a:off x="628650" y="2204863"/>
            <a:ext cx="7886700" cy="4464497"/>
          </a:xfrm>
        </p:spPr>
        <p:txBody>
          <a:bodyPr>
            <a:normAutofit lnSpcReduction="10000"/>
          </a:bodyPr>
          <a:lstStyle/>
          <a:p>
            <a:pPr algn="just"/>
            <a:r>
              <a:rPr lang="ru-RU" dirty="0" smtClean="0"/>
              <a:t>Договорът за организирано туристическо пътуване се сключва между туроператор и потребител и има за предмет предоставяне от туроператора на пакет от туристически услуги (най - малко две) за обща цена. Туроператорът носи задължението и отговорността за предоставянето на услугите. Когато туроператорът изпадне в затруднения и неплатежоспособност, той обикновено спира плащанията към доставчиците на включените в неговите пакети услуги, а те от своя страна отказват предоставянето им на потребителя или изискват повторното им заплащане. Проблемът е, че неплатежоспособният туроператор не е в състояние да обслужва задълженията си, включително и задълженията за обезщетение на потребителите, неполучили съответните услуги от пакета. </a:t>
            </a:r>
            <a:r>
              <a:rPr lang="en-US" dirty="0" smtClean="0"/>
              <a:t>K</a:t>
            </a:r>
            <a:r>
              <a:rPr lang="ru-RU" dirty="0" smtClean="0"/>
              <a:t>акви са възможните юридически способи, за да се гарантира потребителят, че ще бъде обезщетен при неизпълнение на туроператора и негова неплатежоспособност</a:t>
            </a:r>
            <a:r>
              <a:rPr lang="en-US" dirty="0" smtClean="0"/>
              <a:t>?</a:t>
            </a:r>
            <a:endParaRPr lang="bg-BG" dirty="0" smtClean="0"/>
          </a:p>
          <a:p>
            <a:endParaRPr lang="bg-BG"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1628800"/>
            <a:ext cx="8229600" cy="4695800"/>
          </a:xfrm>
        </p:spPr>
        <p:txBody>
          <a:bodyPr>
            <a:normAutofit/>
          </a:bodyPr>
          <a:lstStyle/>
          <a:p>
            <a:pPr lvl="0"/>
            <a:r>
              <a:rPr lang="ru-RU" b="1" dirty="0" smtClean="0"/>
              <a:t>Европейска регламентация и възможни решения</a:t>
            </a:r>
            <a:endParaRPr lang="bg-BG" dirty="0" smtClean="0"/>
          </a:p>
          <a:p>
            <a:pPr algn="just"/>
            <a:r>
              <a:rPr lang="bg-BG" dirty="0" smtClean="0"/>
              <a:t>Транспонирайки в българското право чл. 7 от </a:t>
            </a:r>
            <a:r>
              <a:rPr lang="ru-RU" dirty="0" smtClean="0"/>
              <a:t>Директива 90/314/ЕИО н</a:t>
            </a:r>
            <a:r>
              <a:rPr lang="bg-BG" dirty="0" smtClean="0"/>
              <a:t>ашият законодател в Закона за туризма (ЗТ) е възприел гарантиране на потребителя, посредством задължителна застраховка, покриваща отговорността на туроператора. Задължителната застраховка следва да покрива: </a:t>
            </a:r>
          </a:p>
          <a:p>
            <a:pPr algn="just"/>
            <a:r>
              <a:rPr lang="bg-BG" dirty="0" smtClean="0"/>
              <a:t>1) възстановяване на платените от потребителя суми по договора преди започване на пътуването;</a:t>
            </a:r>
          </a:p>
          <a:p>
            <a:pPr algn="just"/>
            <a:r>
              <a:rPr lang="bg-BG" dirty="0" smtClean="0"/>
              <a:t>2) заплащане на разликата в случаите, когато по време на пътуването са предоставени само част от услугите, уговорени в договора;</a:t>
            </a:r>
          </a:p>
          <a:p>
            <a:pPr algn="just"/>
            <a:r>
              <a:rPr lang="bg-BG" dirty="0" smtClean="0"/>
              <a:t>3) разходите, свързани с връщането на потребителя до началния пункт на пътуването.</a:t>
            </a:r>
          </a:p>
          <a:p>
            <a:endParaRPr lang="bg-B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72816"/>
            <a:ext cx="8229600" cy="4551784"/>
          </a:xfrm>
        </p:spPr>
        <p:txBody>
          <a:bodyPr>
            <a:normAutofit/>
          </a:bodyPr>
          <a:lstStyle/>
          <a:p>
            <a:pPr algn="just"/>
            <a:r>
              <a:rPr lang="bg-BG" dirty="0" smtClean="0"/>
              <a:t>Нормативно изискваната минимална застрахователна сума според показателите на конкретния туроператор покрива между 40% и 60% от годишния му оборот за предходната година. В сравнителен план задължителното минимално ниво на покритие в България е доста високо спрямо други европейски държави – така например в Австрия то е около 10 %, в Белгия – около 15 %, в Унгария – 12% от нетните приходи</a:t>
            </a:r>
            <a:r>
              <a:rPr lang="en-US" dirty="0" smtClean="0"/>
              <a:t>.</a:t>
            </a:r>
            <a:r>
              <a:rPr lang="bg-BG" dirty="0" smtClean="0"/>
              <a:t> . С изменението през 2012 г. в чл. 10 от Наредбата, относно застрахователната сума, е предвидено още, че когато туроператорът предоставя организирано пътуване с включен чартърен полет, минималния ѝ  размер не може да бъде по-малък от 500 000 лв. </a:t>
            </a:r>
            <a:endParaRPr lang="bg-BG"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0808"/>
            <a:ext cx="8229600" cy="4623792"/>
          </a:xfrm>
        </p:spPr>
        <p:txBody>
          <a:bodyPr>
            <a:normAutofit/>
          </a:bodyPr>
          <a:lstStyle/>
          <a:p>
            <a:pPr algn="just"/>
            <a:r>
              <a:rPr lang="bg-BG" dirty="0" smtClean="0"/>
              <a:t>Един от механизмите за гарантиране правата на туристите би могъл да бъде създаването на гаранционен фонд по подобие на Гаранционния фонд, уреден в Кодекса за застраховането във връзка задължителната застраховка „Гражданска отговорност” на автомобилистите. Средствата за такъв фонд могат да се набират основно от вноски на застрахователите, предлагащи разгледаната по - горе задължителна застраховка за туроператорите, както и от вноски на самите туроператори - в зависимост от реализираните от тях обороти от реализацията на туристически пакети. Може да се предвиди също фондът да изплаща обезщетения на потребители, сключили договор: 1) с туроператор, който по някаква причина не е направил задължителната застраховка; 2) с лице, което фактически извършва по занятие туроператорска дейност, но не е регистрирано като туроператор и не е направило застраховка на отговорността си.</a:t>
            </a:r>
            <a:endParaRPr lang="bg-BG"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64192"/>
            <a:ext cx="8229600" cy="724648"/>
          </a:xfrm>
        </p:spPr>
        <p:txBody>
          <a:bodyPr>
            <a:normAutofit/>
          </a:bodyPr>
          <a:lstStyle/>
          <a:p>
            <a:pPr algn="ctr"/>
            <a:r>
              <a:rPr lang="bg-BG" sz="2000" b="1" dirty="0" smtClean="0"/>
              <a:t>2.3. Организиране и провеждане на туристически пътувания с обща цена</a:t>
            </a:r>
            <a:endParaRPr lang="bg-BG" sz="2000" dirty="0"/>
          </a:p>
        </p:txBody>
      </p:sp>
      <p:sp>
        <p:nvSpPr>
          <p:cNvPr id="3" name="Content Placeholder 2"/>
          <p:cNvSpPr>
            <a:spLocks noGrp="1"/>
          </p:cNvSpPr>
          <p:nvPr>
            <p:ph idx="1"/>
          </p:nvPr>
        </p:nvSpPr>
        <p:spPr>
          <a:xfrm>
            <a:off x="457200" y="1988840"/>
            <a:ext cx="8229600" cy="4869160"/>
          </a:xfrm>
        </p:spPr>
        <p:txBody>
          <a:bodyPr>
            <a:noAutofit/>
          </a:bodyPr>
          <a:lstStyle/>
          <a:p>
            <a:pPr algn="just">
              <a:buNone/>
            </a:pPr>
            <a:r>
              <a:rPr lang="bg-BG" sz="1800" dirty="0" smtClean="0"/>
              <a:t>Организирането на туристическо пътуване с обща цена се осъществява в няколко условно разграничени етапи. Първият етап се свежда до проучване на:</a:t>
            </a:r>
          </a:p>
          <a:p>
            <a:pPr algn="just">
              <a:buNone/>
            </a:pPr>
            <a:r>
              <a:rPr lang="bg-BG" sz="1800" b="1" dirty="0" smtClean="0"/>
              <a:t>Потенциалният контингент туристи</a:t>
            </a:r>
            <a:r>
              <a:rPr lang="bg-BG" sz="1800" dirty="0" smtClean="0"/>
              <a:t>, които дадено пътуване ще привлече, като се използват някои от следните подходи:</a:t>
            </a:r>
          </a:p>
          <a:p>
            <a:pPr lvl="0" algn="just"/>
            <a:r>
              <a:rPr lang="en-US" sz="1800" dirty="0" err="1" smtClean="0"/>
              <a:t>Полов</a:t>
            </a:r>
            <a:r>
              <a:rPr lang="en-US" sz="1800" dirty="0" smtClean="0"/>
              <a:t> и </a:t>
            </a:r>
            <a:r>
              <a:rPr lang="en-US" sz="1800" dirty="0" err="1" smtClean="0"/>
              <a:t>възрастов</a:t>
            </a:r>
            <a:r>
              <a:rPr lang="en-US" sz="1800" dirty="0" smtClean="0"/>
              <a:t> – </a:t>
            </a:r>
            <a:r>
              <a:rPr lang="en-US" sz="1800" dirty="0" err="1" smtClean="0"/>
              <a:t>по</a:t>
            </a:r>
            <a:r>
              <a:rPr lang="en-US" sz="1800" dirty="0" smtClean="0"/>
              <a:t> </a:t>
            </a:r>
            <a:r>
              <a:rPr lang="en-US" sz="1800" dirty="0" err="1" smtClean="0"/>
              <a:t>отношение</a:t>
            </a:r>
            <a:r>
              <a:rPr lang="en-US" sz="1800" dirty="0" smtClean="0"/>
              <a:t> </a:t>
            </a:r>
            <a:r>
              <a:rPr lang="en-US" sz="1800" dirty="0" err="1" smtClean="0"/>
              <a:t>на</a:t>
            </a:r>
            <a:r>
              <a:rPr lang="en-US" sz="1800" dirty="0" smtClean="0"/>
              <a:t> </a:t>
            </a:r>
            <a:r>
              <a:rPr lang="en-US" sz="1800" dirty="0" err="1" smtClean="0"/>
              <a:t>първия</a:t>
            </a:r>
            <a:r>
              <a:rPr lang="en-US" sz="1800" dirty="0" smtClean="0"/>
              <a:t> </a:t>
            </a:r>
            <a:r>
              <a:rPr lang="en-US" sz="1800" dirty="0" err="1" smtClean="0"/>
              <a:t>признак</a:t>
            </a:r>
            <a:r>
              <a:rPr lang="en-US" sz="1800" dirty="0" smtClean="0"/>
              <a:t> </a:t>
            </a:r>
            <a:r>
              <a:rPr lang="en-US" sz="1800" dirty="0" err="1" smtClean="0"/>
              <a:t>става</a:t>
            </a:r>
            <a:r>
              <a:rPr lang="en-US" sz="1800" dirty="0" smtClean="0"/>
              <a:t> </a:t>
            </a:r>
            <a:r>
              <a:rPr lang="en-US" sz="1800" dirty="0" err="1" smtClean="0"/>
              <a:t>въпрос</a:t>
            </a:r>
            <a:r>
              <a:rPr lang="en-US" sz="1800" dirty="0" smtClean="0"/>
              <a:t> </a:t>
            </a:r>
            <a:r>
              <a:rPr lang="en-US" sz="1800" dirty="0" err="1" smtClean="0"/>
              <a:t>за</a:t>
            </a:r>
            <a:r>
              <a:rPr lang="en-US" sz="1800" dirty="0" smtClean="0"/>
              <a:t> </a:t>
            </a:r>
            <a:r>
              <a:rPr lang="en-US" sz="1800" dirty="0" err="1" smtClean="0"/>
              <a:t>организирано</a:t>
            </a:r>
            <a:r>
              <a:rPr lang="en-US" sz="1800" dirty="0" smtClean="0"/>
              <a:t> </a:t>
            </a:r>
            <a:r>
              <a:rPr lang="en-US" sz="1800" dirty="0" err="1" smtClean="0"/>
              <a:t>пътуване</a:t>
            </a:r>
            <a:r>
              <a:rPr lang="en-US" sz="1800" dirty="0" smtClean="0"/>
              <a:t>, </a:t>
            </a:r>
            <a:r>
              <a:rPr lang="en-US" sz="1800" dirty="0" err="1" smtClean="0"/>
              <a:t>чиито</a:t>
            </a:r>
            <a:r>
              <a:rPr lang="en-US" sz="1800" dirty="0" smtClean="0"/>
              <a:t> </a:t>
            </a:r>
            <a:r>
              <a:rPr lang="en-US" sz="1800" dirty="0" err="1" smtClean="0"/>
              <a:t>потребители</a:t>
            </a:r>
            <a:r>
              <a:rPr lang="en-US" sz="1800" dirty="0" smtClean="0"/>
              <a:t> </a:t>
            </a:r>
            <a:r>
              <a:rPr lang="en-US" sz="1800" dirty="0" err="1" smtClean="0"/>
              <a:t>са</a:t>
            </a:r>
            <a:r>
              <a:rPr lang="en-US" sz="1800" dirty="0" smtClean="0"/>
              <a:t> </a:t>
            </a:r>
            <a:r>
              <a:rPr lang="en-US" sz="1800" dirty="0" err="1" smtClean="0"/>
              <a:t>приоритетно</a:t>
            </a:r>
            <a:r>
              <a:rPr lang="en-US" sz="1800" dirty="0" smtClean="0"/>
              <a:t> </a:t>
            </a:r>
            <a:r>
              <a:rPr lang="en-US" sz="1800" dirty="0" err="1" smtClean="0"/>
              <a:t>мъже</a:t>
            </a:r>
            <a:r>
              <a:rPr lang="en-US" sz="1800" dirty="0" smtClean="0"/>
              <a:t>, </a:t>
            </a:r>
            <a:r>
              <a:rPr lang="en-US" sz="1800" dirty="0" err="1" smtClean="0"/>
              <a:t>съответно</a:t>
            </a:r>
            <a:r>
              <a:rPr lang="en-US" sz="1800" dirty="0" smtClean="0"/>
              <a:t> </a:t>
            </a:r>
            <a:r>
              <a:rPr lang="en-US" sz="1800" dirty="0" err="1" smtClean="0"/>
              <a:t>жени</a:t>
            </a:r>
            <a:r>
              <a:rPr lang="en-US" sz="1800" dirty="0" smtClean="0"/>
              <a:t>. </a:t>
            </a:r>
            <a:r>
              <a:rPr lang="en-US" sz="1800" dirty="0" err="1" smtClean="0"/>
              <a:t>Когато</a:t>
            </a:r>
            <a:r>
              <a:rPr lang="en-US" sz="1800" dirty="0" smtClean="0"/>
              <a:t> </a:t>
            </a:r>
            <a:r>
              <a:rPr lang="en-US" sz="1800" dirty="0" err="1" smtClean="0"/>
              <a:t>говорим</a:t>
            </a:r>
            <a:r>
              <a:rPr lang="en-US" sz="1800" dirty="0" smtClean="0"/>
              <a:t> </a:t>
            </a:r>
            <a:r>
              <a:rPr lang="en-US" sz="1800" dirty="0" err="1" smtClean="0"/>
              <a:t>за</a:t>
            </a:r>
            <a:r>
              <a:rPr lang="en-US" sz="1800" dirty="0" smtClean="0"/>
              <a:t> </a:t>
            </a:r>
            <a:r>
              <a:rPr lang="en-US" sz="1800" dirty="0" err="1" smtClean="0"/>
              <a:t>организирано</a:t>
            </a:r>
            <a:r>
              <a:rPr lang="en-US" sz="1800" dirty="0" smtClean="0"/>
              <a:t> </a:t>
            </a:r>
            <a:r>
              <a:rPr lang="en-US" sz="1800" dirty="0" err="1" smtClean="0"/>
              <a:t>туристическо</a:t>
            </a:r>
            <a:r>
              <a:rPr lang="en-US" sz="1800" dirty="0" smtClean="0"/>
              <a:t> </a:t>
            </a:r>
            <a:r>
              <a:rPr lang="en-US" sz="1800" dirty="0" err="1" smtClean="0"/>
              <a:t>пътуване</a:t>
            </a:r>
            <a:r>
              <a:rPr lang="en-US" sz="1800" dirty="0" smtClean="0"/>
              <a:t>, </a:t>
            </a:r>
            <a:r>
              <a:rPr lang="en-US" sz="1800" dirty="0" err="1" smtClean="0"/>
              <a:t>диференцирано</a:t>
            </a:r>
            <a:r>
              <a:rPr lang="en-US" sz="1800" dirty="0" smtClean="0"/>
              <a:t> </a:t>
            </a:r>
            <a:r>
              <a:rPr lang="en-US" sz="1800" dirty="0" err="1" smtClean="0"/>
              <a:t>по</a:t>
            </a:r>
            <a:r>
              <a:rPr lang="en-US" sz="1800" dirty="0" smtClean="0"/>
              <a:t> </a:t>
            </a:r>
            <a:r>
              <a:rPr lang="en-US" sz="1800" dirty="0" err="1" smtClean="0"/>
              <a:t>възраст</a:t>
            </a:r>
            <a:r>
              <a:rPr lang="en-US" sz="1800" dirty="0" smtClean="0"/>
              <a:t> </a:t>
            </a:r>
            <a:r>
              <a:rPr lang="en-US" sz="1800" dirty="0" err="1" smtClean="0"/>
              <a:t>става</a:t>
            </a:r>
            <a:r>
              <a:rPr lang="en-US" sz="1800" dirty="0" smtClean="0"/>
              <a:t> </a:t>
            </a:r>
            <a:r>
              <a:rPr lang="en-US" sz="1800" dirty="0" err="1" smtClean="0"/>
              <a:t>въпрос</a:t>
            </a:r>
            <a:r>
              <a:rPr lang="en-US" sz="1800" dirty="0" smtClean="0"/>
              <a:t> </a:t>
            </a:r>
            <a:r>
              <a:rPr lang="en-US" sz="1800" dirty="0" err="1" smtClean="0"/>
              <a:t>за</a:t>
            </a:r>
            <a:r>
              <a:rPr lang="en-US" sz="1800" dirty="0" smtClean="0"/>
              <a:t> </a:t>
            </a:r>
            <a:r>
              <a:rPr lang="en-US" sz="1800" dirty="0" err="1" smtClean="0"/>
              <a:t>отчитане</a:t>
            </a:r>
            <a:r>
              <a:rPr lang="en-US" sz="1800" dirty="0" smtClean="0"/>
              <a:t> </a:t>
            </a:r>
            <a:r>
              <a:rPr lang="en-US" sz="1800" dirty="0" err="1" smtClean="0"/>
              <a:t>на</a:t>
            </a:r>
            <a:r>
              <a:rPr lang="en-US" sz="1800" dirty="0" smtClean="0"/>
              <a:t> </a:t>
            </a:r>
            <a:r>
              <a:rPr lang="en-US" sz="1800" dirty="0" err="1" smtClean="0"/>
              <a:t>спецификите</a:t>
            </a:r>
            <a:r>
              <a:rPr lang="en-US" sz="1800" dirty="0" smtClean="0"/>
              <a:t> </a:t>
            </a:r>
            <a:r>
              <a:rPr lang="en-US" sz="1800" dirty="0" err="1" smtClean="0"/>
              <a:t>на</a:t>
            </a:r>
            <a:r>
              <a:rPr lang="en-US" sz="1800" dirty="0" smtClean="0"/>
              <a:t> </a:t>
            </a:r>
            <a:r>
              <a:rPr lang="en-US" sz="1800" dirty="0" err="1" smtClean="0"/>
              <a:t>всяка</a:t>
            </a:r>
            <a:r>
              <a:rPr lang="en-US" sz="1800" dirty="0" smtClean="0"/>
              <a:t> </a:t>
            </a:r>
            <a:r>
              <a:rPr lang="en-US" sz="1800" dirty="0" err="1" smtClean="0"/>
              <a:t>възрастова</a:t>
            </a:r>
            <a:r>
              <a:rPr lang="en-US" sz="1800" dirty="0" smtClean="0"/>
              <a:t> </a:t>
            </a:r>
            <a:r>
              <a:rPr lang="en-US" sz="1800" dirty="0" err="1" smtClean="0"/>
              <a:t>група</a:t>
            </a:r>
            <a:r>
              <a:rPr lang="en-US" sz="1800" dirty="0" smtClean="0"/>
              <a:t>, а </a:t>
            </a:r>
            <a:r>
              <a:rPr lang="en-US" sz="1800" dirty="0" err="1" smtClean="0"/>
              <a:t>именно</a:t>
            </a:r>
            <a:r>
              <a:rPr lang="en-US" sz="1800" dirty="0" smtClean="0"/>
              <a:t>: </a:t>
            </a:r>
            <a:r>
              <a:rPr lang="en-US" sz="1800" dirty="0" err="1" smtClean="0"/>
              <a:t>деца</a:t>
            </a:r>
            <a:r>
              <a:rPr lang="en-US" sz="1800" dirty="0" smtClean="0"/>
              <a:t>, </a:t>
            </a:r>
            <a:r>
              <a:rPr lang="en-US" sz="1800" dirty="0" err="1" smtClean="0"/>
              <a:t>младежи</a:t>
            </a:r>
            <a:r>
              <a:rPr lang="en-US" sz="1800" dirty="0" smtClean="0"/>
              <a:t>, </a:t>
            </a:r>
            <a:r>
              <a:rPr lang="en-US" sz="1800" dirty="0" err="1" smtClean="0"/>
              <a:t>средна</a:t>
            </a:r>
            <a:r>
              <a:rPr lang="en-US" sz="1800" dirty="0" smtClean="0"/>
              <a:t> и </a:t>
            </a:r>
            <a:r>
              <a:rPr lang="en-US" sz="1800" dirty="0" err="1" smtClean="0"/>
              <a:t>трета</a:t>
            </a:r>
            <a:r>
              <a:rPr lang="en-US" sz="1800" dirty="0" smtClean="0"/>
              <a:t> </a:t>
            </a:r>
            <a:r>
              <a:rPr lang="en-US" sz="1800" dirty="0" err="1" smtClean="0"/>
              <a:t>възраст</a:t>
            </a:r>
            <a:r>
              <a:rPr lang="en-US" sz="1800" dirty="0" smtClean="0"/>
              <a:t>.</a:t>
            </a:r>
            <a:endParaRPr lang="bg-BG" sz="1800" dirty="0" smtClean="0"/>
          </a:p>
          <a:p>
            <a:pPr lvl="0" algn="just"/>
            <a:r>
              <a:rPr lang="en-US" sz="1800" dirty="0" err="1" smtClean="0"/>
              <a:t>Професионален</a:t>
            </a:r>
            <a:r>
              <a:rPr lang="en-US" sz="1800" dirty="0" smtClean="0"/>
              <a:t> – </a:t>
            </a:r>
            <a:r>
              <a:rPr lang="en-US" sz="1800" dirty="0" err="1" smtClean="0"/>
              <a:t>продуктът</a:t>
            </a:r>
            <a:r>
              <a:rPr lang="en-US" sz="1800" dirty="0" smtClean="0"/>
              <a:t> </a:t>
            </a:r>
            <a:r>
              <a:rPr lang="en-US" sz="1800" dirty="0" err="1" smtClean="0"/>
              <a:t>следва</a:t>
            </a:r>
            <a:r>
              <a:rPr lang="en-US" sz="1800" dirty="0" smtClean="0"/>
              <a:t> </a:t>
            </a:r>
            <a:r>
              <a:rPr lang="en-US" sz="1800" dirty="0" err="1" smtClean="0"/>
              <a:t>да</a:t>
            </a:r>
            <a:r>
              <a:rPr lang="en-US" sz="1800" dirty="0" smtClean="0"/>
              <a:t> </a:t>
            </a:r>
            <a:r>
              <a:rPr lang="en-US" sz="1800" dirty="0" err="1" smtClean="0"/>
              <a:t>бъде</a:t>
            </a:r>
            <a:r>
              <a:rPr lang="en-US" sz="1800" dirty="0" smtClean="0"/>
              <a:t> </a:t>
            </a:r>
            <a:r>
              <a:rPr lang="en-US" sz="1800" dirty="0" err="1" smtClean="0"/>
              <a:t>съобразен</a:t>
            </a:r>
            <a:r>
              <a:rPr lang="en-US" sz="1800" dirty="0" smtClean="0"/>
              <a:t> с </a:t>
            </a:r>
            <a:r>
              <a:rPr lang="en-US" sz="1800" dirty="0" err="1" smtClean="0"/>
              <a:t>интересите</a:t>
            </a:r>
            <a:r>
              <a:rPr lang="en-US" sz="1800" dirty="0" smtClean="0"/>
              <a:t> </a:t>
            </a:r>
            <a:r>
              <a:rPr lang="en-US" sz="1800" dirty="0" err="1" smtClean="0"/>
              <a:t>на</a:t>
            </a:r>
            <a:r>
              <a:rPr lang="en-US" sz="1800" dirty="0" smtClean="0"/>
              <a:t> </a:t>
            </a:r>
            <a:r>
              <a:rPr lang="en-US" sz="1800" dirty="0" err="1" smtClean="0"/>
              <a:t>определена</a:t>
            </a:r>
            <a:r>
              <a:rPr lang="en-US" sz="1800" dirty="0" smtClean="0"/>
              <a:t> </a:t>
            </a:r>
            <a:r>
              <a:rPr lang="en-US" sz="1800" dirty="0" err="1" smtClean="0"/>
              <a:t>група</a:t>
            </a:r>
            <a:r>
              <a:rPr lang="en-US" sz="1800" dirty="0" smtClean="0"/>
              <a:t> </a:t>
            </a:r>
            <a:r>
              <a:rPr lang="en-US" sz="1800" dirty="0" err="1" smtClean="0"/>
              <a:t>професии</a:t>
            </a:r>
            <a:r>
              <a:rPr lang="en-US" sz="1800" dirty="0" smtClean="0"/>
              <a:t>, </a:t>
            </a:r>
            <a:r>
              <a:rPr lang="en-US" sz="1800" dirty="0" err="1" smtClean="0"/>
              <a:t>синдикати</a:t>
            </a:r>
            <a:r>
              <a:rPr lang="en-US" sz="1800" dirty="0" smtClean="0"/>
              <a:t>, </a:t>
            </a:r>
            <a:r>
              <a:rPr lang="en-US" sz="1800" dirty="0" err="1" smtClean="0"/>
              <a:t>браншови</a:t>
            </a:r>
            <a:r>
              <a:rPr lang="en-US" sz="1800" dirty="0" smtClean="0"/>
              <a:t> </a:t>
            </a:r>
            <a:r>
              <a:rPr lang="en-US" sz="1800" dirty="0" err="1" smtClean="0"/>
              <a:t>съюзи</a:t>
            </a:r>
            <a:r>
              <a:rPr lang="en-US" sz="1800" dirty="0" smtClean="0"/>
              <a:t> и </a:t>
            </a:r>
            <a:r>
              <a:rPr lang="en-US" sz="1800" dirty="0" err="1" smtClean="0"/>
              <a:t>т.н</a:t>
            </a:r>
            <a:r>
              <a:rPr lang="en-US" sz="1800" dirty="0" smtClean="0"/>
              <a:t>.</a:t>
            </a:r>
            <a:endParaRPr lang="bg-BG" sz="1800" dirty="0" smtClean="0"/>
          </a:p>
          <a:p>
            <a:pPr lvl="0" algn="just"/>
            <a:r>
              <a:rPr lang="en-US" sz="1800" dirty="0" err="1" smtClean="0"/>
              <a:t>Хоби</a:t>
            </a:r>
            <a:r>
              <a:rPr lang="en-US" sz="1800" dirty="0" smtClean="0"/>
              <a:t> </a:t>
            </a:r>
            <a:r>
              <a:rPr lang="en-US" sz="1800" dirty="0" err="1" smtClean="0"/>
              <a:t>интереси</a:t>
            </a:r>
            <a:r>
              <a:rPr lang="en-US" sz="1800" dirty="0" smtClean="0"/>
              <a:t> – </a:t>
            </a:r>
            <a:r>
              <a:rPr lang="en-US" sz="1800" dirty="0" err="1" smtClean="0"/>
              <a:t>лов</a:t>
            </a:r>
            <a:r>
              <a:rPr lang="en-US" sz="1800" dirty="0" smtClean="0"/>
              <a:t> и </a:t>
            </a:r>
            <a:r>
              <a:rPr lang="en-US" sz="1800" dirty="0" err="1" smtClean="0"/>
              <a:t>риболов</a:t>
            </a:r>
            <a:r>
              <a:rPr lang="en-US" sz="1800" dirty="0" smtClean="0"/>
              <a:t>, </a:t>
            </a:r>
            <a:r>
              <a:rPr lang="en-US" sz="1800" dirty="0" err="1" smtClean="0"/>
              <a:t>пещерен</a:t>
            </a:r>
            <a:r>
              <a:rPr lang="en-US" sz="1800" dirty="0" smtClean="0"/>
              <a:t> и </a:t>
            </a:r>
            <a:r>
              <a:rPr lang="en-US" sz="1800" dirty="0" err="1" smtClean="0"/>
              <a:t>скален</a:t>
            </a:r>
            <a:r>
              <a:rPr lang="en-US" sz="1800" dirty="0" smtClean="0"/>
              <a:t>, </a:t>
            </a:r>
            <a:r>
              <a:rPr lang="en-US" sz="1800" dirty="0" err="1" smtClean="0"/>
              <a:t>екстремен</a:t>
            </a:r>
            <a:r>
              <a:rPr lang="en-US" sz="1800" dirty="0" smtClean="0"/>
              <a:t>, </a:t>
            </a:r>
            <a:r>
              <a:rPr lang="en-US" sz="1800" dirty="0" err="1" smtClean="0"/>
              <a:t>еко</a:t>
            </a:r>
            <a:r>
              <a:rPr lang="en-US" sz="1800" dirty="0" smtClean="0"/>
              <a:t>, </a:t>
            </a:r>
            <a:r>
              <a:rPr lang="en-US" sz="1800" dirty="0" err="1" smtClean="0"/>
              <a:t>винен</a:t>
            </a:r>
            <a:r>
              <a:rPr lang="en-US" sz="1800" dirty="0" smtClean="0"/>
              <a:t> </a:t>
            </a:r>
            <a:r>
              <a:rPr lang="en-US" sz="1800" dirty="0" err="1" smtClean="0"/>
              <a:t>туризъм</a:t>
            </a:r>
            <a:r>
              <a:rPr lang="en-US" sz="1800" dirty="0" smtClean="0"/>
              <a:t>.</a:t>
            </a:r>
            <a:endParaRPr lang="bg-BG" sz="1800" dirty="0" smtClean="0"/>
          </a:p>
          <a:p>
            <a:pPr algn="just"/>
            <a:r>
              <a:rPr lang="bg-BG" sz="1800" dirty="0" smtClean="0"/>
              <a:t>Социално-икономически статус – в известна степен определя и цената, която бъдещите потребители са готови да платят.</a:t>
            </a:r>
            <a:endParaRPr lang="bg-BG"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8840"/>
            <a:ext cx="8229600" cy="4335760"/>
          </a:xfrm>
        </p:spPr>
        <p:txBody>
          <a:bodyPr>
            <a:normAutofit/>
          </a:bodyPr>
          <a:lstStyle/>
          <a:p>
            <a:pPr lvl="0"/>
            <a:r>
              <a:rPr lang="en-US" dirty="0" err="1" smtClean="0"/>
              <a:t>Образователен</a:t>
            </a:r>
            <a:r>
              <a:rPr lang="en-US" dirty="0" smtClean="0"/>
              <a:t> – </a:t>
            </a:r>
            <a:r>
              <a:rPr lang="en-US" dirty="0" err="1" smtClean="0"/>
              <a:t>като</a:t>
            </a:r>
            <a:r>
              <a:rPr lang="en-US" dirty="0" smtClean="0"/>
              <a:t> </a:t>
            </a:r>
            <a:r>
              <a:rPr lang="en-US" dirty="0" err="1" smtClean="0"/>
              <a:t>правило</a:t>
            </a:r>
            <a:r>
              <a:rPr lang="en-US" dirty="0" smtClean="0"/>
              <a:t> </a:t>
            </a:r>
            <a:r>
              <a:rPr lang="en-US" dirty="0" err="1" smtClean="0"/>
              <a:t>доброто</a:t>
            </a:r>
            <a:r>
              <a:rPr lang="en-US" dirty="0" smtClean="0"/>
              <a:t> </a:t>
            </a:r>
            <a:r>
              <a:rPr lang="en-US" dirty="0" err="1" smtClean="0"/>
              <a:t>образование</a:t>
            </a:r>
            <a:r>
              <a:rPr lang="en-US" dirty="0" smtClean="0"/>
              <a:t> </a:t>
            </a:r>
            <a:r>
              <a:rPr lang="en-US" dirty="0" err="1" smtClean="0"/>
              <a:t>води</a:t>
            </a:r>
            <a:r>
              <a:rPr lang="en-US" dirty="0" smtClean="0"/>
              <a:t> </a:t>
            </a:r>
            <a:r>
              <a:rPr lang="en-US" dirty="0" err="1" smtClean="0"/>
              <a:t>до</a:t>
            </a:r>
            <a:r>
              <a:rPr lang="en-US" dirty="0" smtClean="0"/>
              <a:t> </a:t>
            </a:r>
            <a:r>
              <a:rPr lang="en-US" dirty="0" err="1" smtClean="0"/>
              <a:t>по</a:t>
            </a:r>
            <a:r>
              <a:rPr lang="en-US" dirty="0" smtClean="0"/>
              <a:t> - </a:t>
            </a:r>
            <a:r>
              <a:rPr lang="en-US" dirty="0" err="1" smtClean="0"/>
              <a:t>добър</a:t>
            </a:r>
            <a:r>
              <a:rPr lang="en-US" dirty="0" smtClean="0"/>
              <a:t> </a:t>
            </a:r>
            <a:r>
              <a:rPr lang="en-US" dirty="0" err="1" smtClean="0"/>
              <a:t>социално</a:t>
            </a:r>
            <a:r>
              <a:rPr lang="en-US" dirty="0" smtClean="0"/>
              <a:t> - </a:t>
            </a:r>
            <a:r>
              <a:rPr lang="en-US" dirty="0" err="1" smtClean="0"/>
              <a:t>икономически</a:t>
            </a:r>
            <a:r>
              <a:rPr lang="en-US" dirty="0" smtClean="0"/>
              <a:t> </a:t>
            </a:r>
            <a:r>
              <a:rPr lang="en-US" dirty="0" err="1" smtClean="0"/>
              <a:t>статус</a:t>
            </a:r>
            <a:r>
              <a:rPr lang="en-US" dirty="0" smtClean="0"/>
              <a:t> и </a:t>
            </a:r>
            <a:r>
              <a:rPr lang="en-US" dirty="0" err="1" smtClean="0"/>
              <a:t>потребяване</a:t>
            </a:r>
            <a:r>
              <a:rPr lang="en-US" dirty="0" smtClean="0"/>
              <a:t> </a:t>
            </a:r>
            <a:r>
              <a:rPr lang="en-US" dirty="0" err="1" smtClean="0"/>
              <a:t>на</a:t>
            </a:r>
            <a:r>
              <a:rPr lang="en-US" dirty="0" smtClean="0"/>
              <a:t> </a:t>
            </a:r>
            <a:r>
              <a:rPr lang="en-US" dirty="0" err="1" smtClean="0"/>
              <a:t>по</a:t>
            </a:r>
            <a:r>
              <a:rPr lang="en-US" dirty="0" smtClean="0"/>
              <a:t> - </a:t>
            </a:r>
            <a:r>
              <a:rPr lang="en-US" dirty="0" err="1" smtClean="0"/>
              <a:t>луксозни</a:t>
            </a:r>
            <a:r>
              <a:rPr lang="en-US" dirty="0" smtClean="0"/>
              <a:t> и </a:t>
            </a:r>
            <a:r>
              <a:rPr lang="en-US" dirty="0" err="1" smtClean="0"/>
              <a:t>по</a:t>
            </a:r>
            <a:r>
              <a:rPr lang="en-US" dirty="0" smtClean="0"/>
              <a:t> - </a:t>
            </a:r>
            <a:r>
              <a:rPr lang="en-US" dirty="0" err="1" smtClean="0"/>
              <a:t>диверсифицирани</a:t>
            </a:r>
            <a:r>
              <a:rPr lang="en-US" dirty="0" smtClean="0"/>
              <a:t> </a:t>
            </a:r>
            <a:r>
              <a:rPr lang="en-US" dirty="0" err="1" smtClean="0"/>
              <a:t>туристически</a:t>
            </a:r>
            <a:r>
              <a:rPr lang="en-US" dirty="0" smtClean="0"/>
              <a:t> </a:t>
            </a:r>
            <a:r>
              <a:rPr lang="en-US" dirty="0" err="1" smtClean="0"/>
              <a:t>пътувания</a:t>
            </a:r>
            <a:r>
              <a:rPr lang="en-US" dirty="0" smtClean="0"/>
              <a:t>. </a:t>
            </a:r>
            <a:endParaRPr lang="bg-BG" dirty="0" smtClean="0"/>
          </a:p>
          <a:p>
            <a:pPr lvl="0"/>
            <a:r>
              <a:rPr lang="en-US" dirty="0" err="1" smtClean="0"/>
              <a:t>Териториален</a:t>
            </a:r>
            <a:r>
              <a:rPr lang="en-US" dirty="0" smtClean="0"/>
              <a:t> – </a:t>
            </a:r>
            <a:r>
              <a:rPr lang="en-US" dirty="0" err="1" smtClean="0"/>
              <a:t>организирано</a:t>
            </a:r>
            <a:r>
              <a:rPr lang="en-US" dirty="0" smtClean="0"/>
              <a:t> </a:t>
            </a:r>
            <a:r>
              <a:rPr lang="en-US" dirty="0" err="1" smtClean="0"/>
              <a:t>пътуване</a:t>
            </a:r>
            <a:r>
              <a:rPr lang="en-US" dirty="0" smtClean="0"/>
              <a:t>, </a:t>
            </a:r>
            <a:r>
              <a:rPr lang="en-US" dirty="0" err="1" smtClean="0"/>
              <a:t>предназначено</a:t>
            </a:r>
            <a:r>
              <a:rPr lang="en-US" dirty="0" smtClean="0"/>
              <a:t> </a:t>
            </a:r>
            <a:r>
              <a:rPr lang="en-US" dirty="0" err="1" smtClean="0"/>
              <a:t>за</a:t>
            </a:r>
            <a:r>
              <a:rPr lang="en-US" dirty="0" smtClean="0"/>
              <a:t> </a:t>
            </a:r>
            <a:r>
              <a:rPr lang="en-US" dirty="0" err="1" smtClean="0"/>
              <a:t>населението</a:t>
            </a:r>
            <a:r>
              <a:rPr lang="en-US" dirty="0" smtClean="0"/>
              <a:t> </a:t>
            </a:r>
            <a:r>
              <a:rPr lang="en-US" dirty="0" err="1" smtClean="0"/>
              <a:t>на</a:t>
            </a:r>
            <a:r>
              <a:rPr lang="en-US" dirty="0" smtClean="0"/>
              <a:t> </a:t>
            </a:r>
            <a:r>
              <a:rPr lang="en-US" dirty="0" err="1" smtClean="0"/>
              <a:t>село</a:t>
            </a:r>
            <a:r>
              <a:rPr lang="en-US" dirty="0" smtClean="0"/>
              <a:t>, </a:t>
            </a:r>
            <a:r>
              <a:rPr lang="en-US" dirty="0" err="1" smtClean="0"/>
              <a:t>град</a:t>
            </a:r>
            <a:r>
              <a:rPr lang="en-US" dirty="0" smtClean="0"/>
              <a:t>, </a:t>
            </a:r>
            <a:r>
              <a:rPr lang="en-US" dirty="0" err="1" smtClean="0"/>
              <a:t>община</a:t>
            </a:r>
            <a:r>
              <a:rPr lang="en-US" dirty="0" smtClean="0"/>
              <a:t>, </a:t>
            </a:r>
            <a:r>
              <a:rPr lang="en-US" dirty="0" err="1" smtClean="0"/>
              <a:t>област</a:t>
            </a:r>
            <a:r>
              <a:rPr lang="en-US" dirty="0" smtClean="0"/>
              <a:t> </a:t>
            </a:r>
            <a:r>
              <a:rPr lang="en-US" dirty="0" err="1" smtClean="0"/>
              <a:t>или</a:t>
            </a:r>
            <a:r>
              <a:rPr lang="en-US" dirty="0" smtClean="0"/>
              <a:t> </a:t>
            </a:r>
            <a:r>
              <a:rPr lang="en-US" dirty="0" err="1" smtClean="0"/>
              <a:t>страна</a:t>
            </a:r>
            <a:r>
              <a:rPr lang="en-US" dirty="0" smtClean="0"/>
              <a:t>.</a:t>
            </a:r>
            <a:endParaRPr lang="bg-BG" dirty="0" smtClean="0"/>
          </a:p>
          <a:p>
            <a:pPr lvl="0"/>
            <a:r>
              <a:rPr lang="en-US" dirty="0" err="1" smtClean="0"/>
              <a:t>Комбиниран</a:t>
            </a:r>
            <a:r>
              <a:rPr lang="en-US" dirty="0" smtClean="0"/>
              <a:t> – </a:t>
            </a:r>
            <a:r>
              <a:rPr lang="en-US" dirty="0" err="1" smtClean="0"/>
              <a:t>когато</a:t>
            </a:r>
            <a:r>
              <a:rPr lang="en-US" dirty="0" smtClean="0"/>
              <a:t> </a:t>
            </a:r>
            <a:r>
              <a:rPr lang="en-US" dirty="0" err="1" smtClean="0"/>
              <a:t>пътуването</a:t>
            </a:r>
            <a:r>
              <a:rPr lang="en-US" dirty="0" smtClean="0"/>
              <a:t> </a:t>
            </a:r>
            <a:r>
              <a:rPr lang="en-US" dirty="0" err="1" smtClean="0"/>
              <a:t>съчетава</a:t>
            </a:r>
            <a:r>
              <a:rPr lang="en-US" dirty="0" smtClean="0"/>
              <a:t> в </a:t>
            </a:r>
            <a:r>
              <a:rPr lang="en-US" dirty="0" err="1" smtClean="0"/>
              <a:t>себе</a:t>
            </a:r>
            <a:r>
              <a:rPr lang="en-US" dirty="0" smtClean="0"/>
              <a:t> </a:t>
            </a:r>
            <a:r>
              <a:rPr lang="en-US" dirty="0" err="1" smtClean="0"/>
              <a:t>си</a:t>
            </a:r>
            <a:r>
              <a:rPr lang="en-US" dirty="0" smtClean="0"/>
              <a:t> </a:t>
            </a:r>
            <a:r>
              <a:rPr lang="en-US" dirty="0" err="1" smtClean="0"/>
              <a:t>основните</a:t>
            </a:r>
            <a:r>
              <a:rPr lang="en-US" dirty="0" smtClean="0"/>
              <a:t> </a:t>
            </a:r>
            <a:r>
              <a:rPr lang="en-US" dirty="0" err="1" smtClean="0"/>
              <a:t>критерии</a:t>
            </a:r>
            <a:r>
              <a:rPr lang="en-US" dirty="0" smtClean="0"/>
              <a:t> </a:t>
            </a:r>
            <a:r>
              <a:rPr lang="en-US" dirty="0" err="1" smtClean="0"/>
              <a:t>на</a:t>
            </a:r>
            <a:r>
              <a:rPr lang="en-US" dirty="0" smtClean="0"/>
              <a:t> </a:t>
            </a:r>
            <a:r>
              <a:rPr lang="en-US" dirty="0" err="1" smtClean="0"/>
              <a:t>два</a:t>
            </a:r>
            <a:r>
              <a:rPr lang="en-US" dirty="0" smtClean="0"/>
              <a:t> </a:t>
            </a:r>
            <a:r>
              <a:rPr lang="en-US" dirty="0" err="1" smtClean="0"/>
              <a:t>или</a:t>
            </a:r>
            <a:r>
              <a:rPr lang="en-US" dirty="0" smtClean="0"/>
              <a:t> </a:t>
            </a:r>
            <a:r>
              <a:rPr lang="en-US" dirty="0" err="1" smtClean="0"/>
              <a:t>повече</a:t>
            </a:r>
            <a:r>
              <a:rPr lang="en-US" dirty="0" smtClean="0"/>
              <a:t> </a:t>
            </a:r>
            <a:r>
              <a:rPr lang="en-US" dirty="0" err="1" smtClean="0"/>
              <a:t>подхода</a:t>
            </a:r>
            <a:r>
              <a:rPr lang="en-US" dirty="0" smtClean="0"/>
              <a:t>.</a:t>
            </a:r>
            <a:endParaRPr lang="bg-BG" dirty="0" smtClean="0"/>
          </a:p>
          <a:p>
            <a:pPr marL="0" indent="0">
              <a:buNone/>
            </a:pPr>
            <a:r>
              <a:rPr lang="en-US" dirty="0" err="1" smtClean="0"/>
              <a:t>На</a:t>
            </a:r>
            <a:r>
              <a:rPr lang="en-US" dirty="0" smtClean="0"/>
              <a:t> </a:t>
            </a:r>
            <a:r>
              <a:rPr lang="en-US" dirty="0" err="1" smtClean="0"/>
              <a:t>този</a:t>
            </a:r>
            <a:r>
              <a:rPr lang="en-US" dirty="0" smtClean="0"/>
              <a:t> </a:t>
            </a:r>
            <a:r>
              <a:rPr lang="en-US" dirty="0" err="1" smtClean="0"/>
              <a:t>етап</a:t>
            </a:r>
            <a:r>
              <a:rPr lang="en-US" dirty="0" smtClean="0"/>
              <a:t> е </a:t>
            </a:r>
            <a:r>
              <a:rPr lang="en-US" dirty="0" err="1" smtClean="0"/>
              <a:t>редно</a:t>
            </a:r>
            <a:r>
              <a:rPr lang="en-US" dirty="0" smtClean="0"/>
              <a:t> </a:t>
            </a:r>
            <a:r>
              <a:rPr lang="en-US" dirty="0" err="1" smtClean="0"/>
              <a:t>да</a:t>
            </a:r>
            <a:r>
              <a:rPr lang="en-US" dirty="0" smtClean="0"/>
              <a:t> </a:t>
            </a:r>
            <a:r>
              <a:rPr lang="en-US" dirty="0" err="1" smtClean="0"/>
              <a:t>се</a:t>
            </a:r>
            <a:r>
              <a:rPr lang="en-US" dirty="0" smtClean="0"/>
              <a:t> </a:t>
            </a:r>
            <a:r>
              <a:rPr lang="en-US" dirty="0" err="1" smtClean="0"/>
              <a:t>насочи</a:t>
            </a:r>
            <a:r>
              <a:rPr lang="en-US" dirty="0" smtClean="0"/>
              <a:t> </a:t>
            </a:r>
            <a:r>
              <a:rPr lang="en-US" dirty="0" err="1" smtClean="0"/>
              <a:t>вниманието</a:t>
            </a:r>
            <a:r>
              <a:rPr lang="en-US" dirty="0" smtClean="0"/>
              <a:t> и </a:t>
            </a:r>
            <a:r>
              <a:rPr lang="en-US" dirty="0" err="1" smtClean="0"/>
              <a:t>към</a:t>
            </a:r>
            <a:r>
              <a:rPr lang="en-US" dirty="0" smtClean="0"/>
              <a:t> </a:t>
            </a:r>
            <a:r>
              <a:rPr lang="en-US" dirty="0" err="1" smtClean="0"/>
              <a:t>изясняване</a:t>
            </a:r>
            <a:r>
              <a:rPr lang="en-US" dirty="0" smtClean="0"/>
              <a:t> </a:t>
            </a:r>
            <a:r>
              <a:rPr lang="en-US" dirty="0" err="1" smtClean="0"/>
              <a:t>на</a:t>
            </a:r>
            <a:r>
              <a:rPr lang="en-US" dirty="0" smtClean="0"/>
              <a:t> </a:t>
            </a:r>
            <a:r>
              <a:rPr lang="en-US" dirty="0" err="1" smtClean="0"/>
              <a:t>мотивите</a:t>
            </a:r>
            <a:r>
              <a:rPr lang="en-US" dirty="0" smtClean="0"/>
              <a:t> </a:t>
            </a:r>
            <a:r>
              <a:rPr lang="en-US" dirty="0" err="1" smtClean="0"/>
              <a:t>за</a:t>
            </a:r>
            <a:r>
              <a:rPr lang="en-US" dirty="0" smtClean="0"/>
              <a:t> </a:t>
            </a:r>
            <a:r>
              <a:rPr lang="en-US" dirty="0" err="1" smtClean="0"/>
              <a:t>предприемане</a:t>
            </a:r>
            <a:r>
              <a:rPr lang="en-US" dirty="0" smtClean="0"/>
              <a:t> </a:t>
            </a:r>
            <a:r>
              <a:rPr lang="en-US" dirty="0" err="1" smtClean="0"/>
              <a:t>на</a:t>
            </a:r>
            <a:r>
              <a:rPr lang="en-US" dirty="0" smtClean="0"/>
              <a:t> </a:t>
            </a:r>
            <a:r>
              <a:rPr lang="en-US" dirty="0" err="1" smtClean="0"/>
              <a:t>пътуване</a:t>
            </a:r>
            <a:r>
              <a:rPr lang="en-US" dirty="0" smtClean="0"/>
              <a:t>, </a:t>
            </a:r>
            <a:r>
              <a:rPr lang="en-US" dirty="0" err="1" smtClean="0"/>
              <a:t>които</a:t>
            </a:r>
            <a:r>
              <a:rPr lang="en-US" dirty="0" smtClean="0"/>
              <a:t> </a:t>
            </a:r>
            <a:r>
              <a:rPr lang="en-US" dirty="0" err="1" smtClean="0"/>
              <a:t>предопределят</a:t>
            </a:r>
            <a:r>
              <a:rPr lang="en-US" dirty="0" smtClean="0"/>
              <a:t> </a:t>
            </a:r>
            <a:r>
              <a:rPr lang="en-US" dirty="0" err="1" smtClean="0"/>
              <a:t>целта</a:t>
            </a:r>
            <a:r>
              <a:rPr lang="en-US" dirty="0" smtClean="0"/>
              <a:t>, </a:t>
            </a:r>
            <a:r>
              <a:rPr lang="en-US" dirty="0" err="1" smtClean="0"/>
              <a:t>установените</a:t>
            </a:r>
            <a:r>
              <a:rPr lang="en-US" dirty="0" smtClean="0"/>
              <a:t> </a:t>
            </a:r>
            <a:r>
              <a:rPr lang="en-US" dirty="0" err="1" smtClean="0"/>
              <a:t>навици</a:t>
            </a:r>
            <a:r>
              <a:rPr lang="en-US" dirty="0" smtClean="0"/>
              <a:t> </a:t>
            </a:r>
            <a:r>
              <a:rPr lang="en-US" dirty="0" err="1" smtClean="0"/>
              <a:t>за</a:t>
            </a:r>
            <a:r>
              <a:rPr lang="en-US" dirty="0" smtClean="0"/>
              <a:t> </a:t>
            </a:r>
            <a:r>
              <a:rPr lang="en-US" dirty="0" err="1" smtClean="0"/>
              <a:t>ползване</a:t>
            </a:r>
            <a:r>
              <a:rPr lang="en-US" dirty="0" smtClean="0"/>
              <a:t> </a:t>
            </a:r>
            <a:r>
              <a:rPr lang="en-US" dirty="0" err="1" smtClean="0"/>
              <a:t>на</a:t>
            </a:r>
            <a:r>
              <a:rPr lang="en-US" dirty="0" smtClean="0"/>
              <a:t> </a:t>
            </a:r>
            <a:r>
              <a:rPr lang="en-US" dirty="0" err="1" smtClean="0"/>
              <a:t>платения</a:t>
            </a:r>
            <a:r>
              <a:rPr lang="en-US" dirty="0" smtClean="0"/>
              <a:t> </a:t>
            </a:r>
            <a:r>
              <a:rPr lang="en-US" dirty="0" err="1" smtClean="0"/>
              <a:t>годишен</a:t>
            </a:r>
            <a:r>
              <a:rPr lang="en-US" dirty="0" smtClean="0"/>
              <a:t> </a:t>
            </a:r>
            <a:r>
              <a:rPr lang="en-US" dirty="0" err="1" smtClean="0"/>
              <a:t>отпуск</a:t>
            </a:r>
            <a:r>
              <a:rPr lang="en-US" dirty="0" smtClean="0"/>
              <a:t> и </a:t>
            </a:r>
            <a:r>
              <a:rPr lang="en-US" dirty="0" err="1" smtClean="0"/>
              <a:t>свободното</a:t>
            </a:r>
            <a:r>
              <a:rPr lang="en-US" dirty="0" smtClean="0"/>
              <a:t> </a:t>
            </a:r>
            <a:r>
              <a:rPr lang="en-US" dirty="0" err="1" smtClean="0"/>
              <a:t>време</a:t>
            </a:r>
            <a:r>
              <a:rPr lang="en-US" dirty="0" smtClean="0"/>
              <a:t>, </a:t>
            </a:r>
            <a:r>
              <a:rPr lang="en-US" dirty="0" err="1" smtClean="0"/>
              <a:t>предпочитани</a:t>
            </a:r>
            <a:r>
              <a:rPr lang="en-US" dirty="0" smtClean="0"/>
              <a:t> </a:t>
            </a:r>
            <a:r>
              <a:rPr lang="en-US" dirty="0" err="1" smtClean="0"/>
              <a:t>за</a:t>
            </a:r>
            <a:r>
              <a:rPr lang="en-US" dirty="0" smtClean="0"/>
              <a:t> </a:t>
            </a:r>
            <a:r>
              <a:rPr lang="en-US" dirty="0" err="1" smtClean="0"/>
              <a:t>посещение</a:t>
            </a:r>
            <a:r>
              <a:rPr lang="en-US" dirty="0" smtClean="0"/>
              <a:t> </a:t>
            </a:r>
            <a:r>
              <a:rPr lang="en-US" dirty="0" err="1" smtClean="0"/>
              <a:t>дестинации</a:t>
            </a:r>
            <a:r>
              <a:rPr lang="en-US" dirty="0" smtClean="0"/>
              <a:t>.</a:t>
            </a:r>
            <a:endParaRPr lang="bg-BG" dirty="0" smtClean="0"/>
          </a:p>
          <a:p>
            <a:endParaRPr lang="bg-B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44824"/>
            <a:ext cx="8229600" cy="4479776"/>
          </a:xfrm>
        </p:spPr>
        <p:txBody>
          <a:bodyPr>
            <a:normAutofit/>
          </a:bodyPr>
          <a:lstStyle/>
          <a:p>
            <a:pPr marL="0" indent="0">
              <a:buNone/>
            </a:pPr>
            <a:r>
              <a:rPr lang="en-US" b="1" dirty="0" err="1" smtClean="0"/>
              <a:t>Туристическите</a:t>
            </a:r>
            <a:r>
              <a:rPr lang="en-US" b="1" dirty="0" smtClean="0"/>
              <a:t> </a:t>
            </a:r>
            <a:r>
              <a:rPr lang="en-US" b="1" dirty="0" err="1" smtClean="0"/>
              <a:t>забележителности</a:t>
            </a:r>
            <a:r>
              <a:rPr lang="en-US" b="1" dirty="0" smtClean="0"/>
              <a:t> и </a:t>
            </a:r>
            <a:r>
              <a:rPr lang="en-US" b="1" dirty="0" err="1" smtClean="0"/>
              <a:t>маршрутите</a:t>
            </a:r>
            <a:r>
              <a:rPr lang="en-US" dirty="0" smtClean="0"/>
              <a:t>, </a:t>
            </a:r>
            <a:r>
              <a:rPr lang="en-US" dirty="0" err="1" smtClean="0"/>
              <a:t>като</a:t>
            </a:r>
            <a:r>
              <a:rPr lang="en-US" dirty="0" smtClean="0"/>
              <a:t> </a:t>
            </a:r>
            <a:r>
              <a:rPr lang="en-US" dirty="0" err="1" smtClean="0"/>
              <a:t>оценяването</a:t>
            </a:r>
            <a:r>
              <a:rPr lang="en-US" dirty="0" smtClean="0"/>
              <a:t> </a:t>
            </a:r>
            <a:r>
              <a:rPr lang="en-US" dirty="0" err="1" smtClean="0"/>
              <a:t>им</a:t>
            </a:r>
            <a:r>
              <a:rPr lang="en-US" dirty="0" smtClean="0"/>
              <a:t> </a:t>
            </a:r>
            <a:r>
              <a:rPr lang="en-US" dirty="0" err="1" smtClean="0"/>
              <a:t>се</a:t>
            </a:r>
            <a:r>
              <a:rPr lang="en-US" dirty="0" smtClean="0"/>
              <a:t> </a:t>
            </a:r>
            <a:r>
              <a:rPr lang="en-US" dirty="0" err="1" smtClean="0"/>
              <a:t>прави</a:t>
            </a:r>
            <a:r>
              <a:rPr lang="en-US" dirty="0" smtClean="0"/>
              <a:t> </a:t>
            </a:r>
            <a:r>
              <a:rPr lang="en-US" dirty="0" err="1" smtClean="0"/>
              <a:t>според</a:t>
            </a:r>
            <a:r>
              <a:rPr lang="en-US" dirty="0" smtClean="0"/>
              <a:t> </a:t>
            </a:r>
            <a:r>
              <a:rPr lang="en-US" dirty="0" err="1" smtClean="0"/>
              <a:t>туристическата</a:t>
            </a:r>
            <a:r>
              <a:rPr lang="en-US" dirty="0" smtClean="0"/>
              <a:t> </a:t>
            </a:r>
            <a:r>
              <a:rPr lang="en-US" dirty="0" err="1" smtClean="0"/>
              <a:t>привлекателност</a:t>
            </a:r>
            <a:r>
              <a:rPr lang="en-US" dirty="0" smtClean="0"/>
              <a:t>, </a:t>
            </a:r>
            <a:r>
              <a:rPr lang="en-US" dirty="0" err="1" smtClean="0"/>
              <a:t>готовността</a:t>
            </a:r>
            <a:r>
              <a:rPr lang="en-US" dirty="0" smtClean="0"/>
              <a:t> </a:t>
            </a:r>
            <a:r>
              <a:rPr lang="en-US" dirty="0" err="1" smtClean="0"/>
              <a:t>за</a:t>
            </a:r>
            <a:r>
              <a:rPr lang="en-US" dirty="0" smtClean="0"/>
              <a:t> </a:t>
            </a:r>
            <a:r>
              <a:rPr lang="en-US" dirty="0" err="1" smtClean="0"/>
              <a:t>посрещане</a:t>
            </a:r>
            <a:r>
              <a:rPr lang="en-US" dirty="0" smtClean="0"/>
              <a:t> </a:t>
            </a:r>
            <a:r>
              <a:rPr lang="en-US" dirty="0" err="1" smtClean="0"/>
              <a:t>на</a:t>
            </a:r>
            <a:r>
              <a:rPr lang="en-US" dirty="0" smtClean="0"/>
              <a:t> </a:t>
            </a:r>
            <a:r>
              <a:rPr lang="en-US" dirty="0" err="1" smtClean="0"/>
              <a:t>туристи</a:t>
            </a:r>
            <a:r>
              <a:rPr lang="en-US" dirty="0" smtClean="0"/>
              <a:t>, </a:t>
            </a:r>
            <a:r>
              <a:rPr lang="en-US" dirty="0" err="1" smtClean="0"/>
              <a:t>условията</a:t>
            </a:r>
            <a:r>
              <a:rPr lang="en-US" dirty="0" smtClean="0"/>
              <a:t> </a:t>
            </a:r>
            <a:r>
              <a:rPr lang="en-US" dirty="0" err="1" smtClean="0"/>
              <a:t>на</a:t>
            </a:r>
            <a:r>
              <a:rPr lang="en-US" dirty="0" smtClean="0"/>
              <a:t> </a:t>
            </a:r>
            <a:r>
              <a:rPr lang="en-US" dirty="0" err="1" smtClean="0"/>
              <a:t>престой</a:t>
            </a:r>
            <a:r>
              <a:rPr lang="en-US" dirty="0" smtClean="0"/>
              <a:t>  и </a:t>
            </a:r>
            <a:r>
              <a:rPr lang="en-US" dirty="0" err="1" smtClean="0"/>
              <a:t>транспортната</a:t>
            </a:r>
            <a:r>
              <a:rPr lang="en-US" dirty="0" smtClean="0"/>
              <a:t> </a:t>
            </a:r>
            <a:r>
              <a:rPr lang="en-US" dirty="0" err="1" smtClean="0"/>
              <a:t>достъпност</a:t>
            </a:r>
            <a:r>
              <a:rPr lang="en-US" dirty="0" smtClean="0"/>
              <a:t>.</a:t>
            </a:r>
            <a:endParaRPr lang="bg-BG" dirty="0" smtClean="0"/>
          </a:p>
          <a:p>
            <a:pPr marL="0" indent="0">
              <a:buNone/>
            </a:pPr>
            <a:r>
              <a:rPr lang="bg-BG" dirty="0" smtClean="0"/>
              <a:t>Туристическата привлекателност се изразява чрез съвкупността от материални и нематериални блага, които формират интереса на туристите към определена дестинация. Става въпрос за природните /климат, релеф, флора, фауна, акватории/ и антропогенните /исторически паметници, архитектурни забележителности/ ресурси, както и много други блага, които са привидно безплатни, но много често са целта на туристическото пътуване – чиста природна среда, усмихнато и гостоприемно местно население, усещане за невероятно отпускаща и позитивна атмосфера.</a:t>
            </a:r>
          </a:p>
          <a:p>
            <a:endParaRPr lang="bg-B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0768"/>
            <a:ext cx="8229600" cy="5256584"/>
          </a:xfrm>
        </p:spPr>
        <p:txBody>
          <a:bodyPr>
            <a:normAutofit/>
          </a:bodyPr>
          <a:lstStyle/>
          <a:p>
            <a:pPr marL="0" indent="0">
              <a:buNone/>
            </a:pPr>
            <a:r>
              <a:rPr lang="bg-BG" dirty="0" smtClean="0"/>
              <a:t>Условията на престой в туристическото място включват материално - техническите удобства за пребиваване на туристите в съответното място:</a:t>
            </a:r>
          </a:p>
          <a:p>
            <a:pPr marL="0" indent="0">
              <a:buNone/>
            </a:pPr>
            <a:r>
              <a:rPr lang="bg-BG" dirty="0" smtClean="0"/>
              <a:t>а) инфраструктура - съвкупност от съоражения с общ обслужващ характер, които обикновено са дело на </a:t>
            </a:r>
            <a:r>
              <a:rPr lang="bg-BG" i="1" dirty="0" smtClean="0"/>
              <a:t>публичния сектор</a:t>
            </a:r>
            <a:r>
              <a:rPr lang="bg-BG" dirty="0" smtClean="0"/>
              <a:t> и не формират директно приходи и печалба. Често се разделя на производствена и социална. Общата инфраструктура включва транспортното (въздушно, пътно, железопътно), градско планиране и строителство, архитектура, водоснабдяване и електроснабдяване, опазване на околната среда, въпроси по чистотата и др.</a:t>
            </a:r>
          </a:p>
          <a:p>
            <a:pPr marL="0" indent="0">
              <a:buNone/>
            </a:pPr>
            <a:r>
              <a:rPr lang="bg-BG" dirty="0" smtClean="0"/>
              <a:t>Съществени определители на инфраструктурния фактор са </a:t>
            </a:r>
            <a:r>
              <a:rPr lang="bg-BG" i="1" dirty="0" smtClean="0"/>
              <a:t>капацитет, качество, надеждност.</a:t>
            </a:r>
            <a:endParaRPr lang="bg-BG" dirty="0" smtClean="0"/>
          </a:p>
          <a:p>
            <a:pPr marL="0" indent="0">
              <a:buNone/>
            </a:pPr>
            <a:r>
              <a:rPr lang="bg-BG" dirty="0" smtClean="0"/>
              <a:t>б) туристическа суперструктура - включва онези стационарни, материално-технически елементи и връзките между тях, които са функционално профилирани и специализирани за осъществяване на конкретна производствена туристическа дейност.</a:t>
            </a:r>
          </a:p>
          <a:p>
            <a:pPr>
              <a:buNone/>
            </a:pPr>
            <a:endParaRPr lang="bg-B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idx="1"/>
          </p:nvPr>
        </p:nvSpPr>
        <p:spPr>
          <a:xfrm>
            <a:off x="457200" y="1268760"/>
            <a:ext cx="8229600" cy="5472608"/>
          </a:xfrm>
        </p:spPr>
        <p:txBody>
          <a:bodyPr>
            <a:normAutofit fontScale="92500"/>
          </a:bodyPr>
          <a:lstStyle/>
          <a:p>
            <a:pPr marL="0" indent="0">
              <a:buNone/>
            </a:pPr>
            <a:r>
              <a:rPr lang="bg-BG" dirty="0" smtClean="0"/>
              <a:t>Транспортната достъпност включва наличните и възможни транспортни условия за посещения на местността:</a:t>
            </a:r>
          </a:p>
          <a:p>
            <a:pPr marL="0" indent="0">
              <a:buNone/>
            </a:pPr>
            <a:r>
              <a:rPr lang="bg-BG" dirty="0" smtClean="0"/>
              <a:t>а) транспортна инфраструктура - свързва туристическото място с емитиращите туристически територии, включва автомагистрали, жп линии и др. От изключително важно значение е между постоянното местоживеене на туриста и обектите за посещение и пребиваване да функционират няколко вида пътнически транспорт по редовно разписание.</a:t>
            </a:r>
          </a:p>
          <a:p>
            <a:pPr marL="0" indent="0">
              <a:buNone/>
            </a:pPr>
            <a:r>
              <a:rPr lang="bg-BG" dirty="0" smtClean="0"/>
              <a:t>б) техническо транспортно оборудване - това са предимно използваните транспортни средства и възможността им да задоволят изискванията за разнообразие по отношение на бързина, сигурност и комфорт. Изборът на транспортно средство зависи от качествените изисквания, финансовите възможности, разписанието, свободното време на  туристите и от разстоянието и времето за изминаване от мястото на постоянното местоживеене до обекта на посещение.</a:t>
            </a:r>
          </a:p>
          <a:p>
            <a:pPr marL="0" indent="0">
              <a:buNone/>
            </a:pPr>
            <a:r>
              <a:rPr lang="bg-BG" dirty="0" smtClean="0"/>
              <a:t>в) операционни условия - маршрути, честота на транспортни връзки, режим на ползване на инфраструктурата, транспортно оборудване и климатични условия.</a:t>
            </a:r>
          </a:p>
          <a:p>
            <a:pPr marL="0" indent="0">
              <a:buNone/>
            </a:pPr>
            <a:r>
              <a:rPr lang="bg-BG" dirty="0" smtClean="0"/>
              <a:t>Детерминантите на достъпността в общ план са </a:t>
            </a:r>
            <a:r>
              <a:rPr lang="bg-BG" i="1" dirty="0" smtClean="0"/>
              <a:t>време(бързина), сигурност и безопасност, комфорт и цена.</a:t>
            </a:r>
            <a:endParaRPr lang="bg-BG" dirty="0" smtClean="0"/>
          </a:p>
          <a:p>
            <a:endParaRPr lang="bg-BG"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319194"/>
            <a:ext cx="8229600" cy="5538806"/>
          </a:xfrm>
        </p:spPr>
        <p:txBody>
          <a:bodyPr>
            <a:normAutofit fontScale="92500"/>
          </a:bodyPr>
          <a:lstStyle/>
          <a:p>
            <a:pPr marL="0" indent="0">
              <a:buNone/>
            </a:pPr>
            <a:r>
              <a:rPr lang="bg-BG" b="1" dirty="0" smtClean="0"/>
              <a:t>Проучванията на конкуренцията </a:t>
            </a:r>
            <a:r>
              <a:rPr lang="bg-BG" dirty="0" smtClean="0"/>
              <a:t>- както и проучването на пазара, проучването на конкуренцията е продължаващ процес. Данните и информацията бързо остаряват. Конкурентите променят стратегиите си често, така че  пътническите агенции трябва редовно да актуализират събраната информация и анализите си относно дейността на конкуренцията.</a:t>
            </a:r>
            <a:r>
              <a:rPr lang="bg-BG" b="1" dirty="0" smtClean="0"/>
              <a:t> </a:t>
            </a:r>
            <a:r>
              <a:rPr lang="bg-BG" dirty="0" smtClean="0"/>
              <a:t>Проучването на конкуренцията дава възможност на конкретния агент на туристическия пазар да се съсредоточи върху собствените си конкурентни предимства, изградени на основата на един или всички тези фактори:</a:t>
            </a:r>
          </a:p>
          <a:p>
            <a:pPr lvl="0"/>
            <a:r>
              <a:rPr lang="en-US" dirty="0" err="1" smtClean="0"/>
              <a:t>Висококачествен</a:t>
            </a:r>
            <a:r>
              <a:rPr lang="en-US" dirty="0" smtClean="0"/>
              <a:t> </a:t>
            </a:r>
            <a:r>
              <a:rPr lang="en-US" dirty="0" err="1" smtClean="0"/>
              <a:t>продукт</a:t>
            </a:r>
            <a:r>
              <a:rPr lang="en-US" dirty="0" smtClean="0"/>
              <a:t> </a:t>
            </a:r>
            <a:r>
              <a:rPr lang="en-US" dirty="0" err="1" smtClean="0"/>
              <a:t>според</a:t>
            </a:r>
            <a:r>
              <a:rPr lang="en-US" dirty="0" smtClean="0"/>
              <a:t> </a:t>
            </a:r>
            <a:r>
              <a:rPr lang="en-US" dirty="0" err="1" smtClean="0"/>
              <a:t>разбирането</a:t>
            </a:r>
            <a:r>
              <a:rPr lang="en-US" dirty="0" smtClean="0"/>
              <a:t> </a:t>
            </a:r>
            <a:r>
              <a:rPr lang="en-US" dirty="0" err="1" smtClean="0"/>
              <a:t>на</a:t>
            </a:r>
            <a:r>
              <a:rPr lang="en-US" dirty="0" smtClean="0"/>
              <a:t> </a:t>
            </a:r>
            <a:r>
              <a:rPr lang="en-US" dirty="0" err="1" smtClean="0"/>
              <a:t>туриста</a:t>
            </a:r>
            <a:r>
              <a:rPr lang="en-US" dirty="0" smtClean="0"/>
              <a:t>;</a:t>
            </a:r>
            <a:endParaRPr lang="bg-BG" dirty="0" smtClean="0"/>
          </a:p>
          <a:p>
            <a:pPr lvl="0"/>
            <a:r>
              <a:rPr lang="en-US" dirty="0" err="1" smtClean="0"/>
              <a:t>Високо</a:t>
            </a:r>
            <a:r>
              <a:rPr lang="en-US" dirty="0" smtClean="0"/>
              <a:t> </a:t>
            </a:r>
            <a:r>
              <a:rPr lang="en-US" dirty="0" err="1" smtClean="0"/>
              <a:t>ниво</a:t>
            </a:r>
            <a:r>
              <a:rPr lang="en-US" dirty="0" smtClean="0"/>
              <a:t> </a:t>
            </a:r>
            <a:r>
              <a:rPr lang="en-US" dirty="0" err="1" smtClean="0"/>
              <a:t>на</a:t>
            </a:r>
            <a:r>
              <a:rPr lang="en-US" dirty="0" smtClean="0"/>
              <a:t> </a:t>
            </a:r>
            <a:r>
              <a:rPr lang="en-US" dirty="0" err="1" smtClean="0"/>
              <a:t>обслужване</a:t>
            </a:r>
            <a:r>
              <a:rPr lang="en-US" dirty="0" smtClean="0"/>
              <a:t> </a:t>
            </a:r>
            <a:r>
              <a:rPr lang="en-US" dirty="0" err="1" smtClean="0"/>
              <a:t>според</a:t>
            </a:r>
            <a:r>
              <a:rPr lang="en-US" dirty="0" smtClean="0"/>
              <a:t> </a:t>
            </a:r>
            <a:r>
              <a:rPr lang="en-US" dirty="0" err="1" smtClean="0"/>
              <a:t>разбирането</a:t>
            </a:r>
            <a:r>
              <a:rPr lang="en-US" dirty="0" smtClean="0"/>
              <a:t> </a:t>
            </a:r>
            <a:r>
              <a:rPr lang="en-US" dirty="0" err="1" smtClean="0"/>
              <a:t>на</a:t>
            </a:r>
            <a:r>
              <a:rPr lang="en-US" dirty="0" smtClean="0"/>
              <a:t> </a:t>
            </a:r>
            <a:r>
              <a:rPr lang="en-US" dirty="0" err="1" smtClean="0"/>
              <a:t>потребителя</a:t>
            </a:r>
            <a:r>
              <a:rPr lang="en-US" dirty="0" smtClean="0"/>
              <a:t>;</a:t>
            </a:r>
            <a:endParaRPr lang="bg-BG" dirty="0" smtClean="0"/>
          </a:p>
          <a:p>
            <a:pPr lvl="0"/>
            <a:r>
              <a:rPr lang="en-US" dirty="0" err="1" smtClean="0"/>
              <a:t>По-добри</a:t>
            </a:r>
            <a:r>
              <a:rPr lang="en-US" dirty="0" smtClean="0"/>
              <a:t> </a:t>
            </a:r>
            <a:r>
              <a:rPr lang="en-US" dirty="0" err="1" smtClean="0"/>
              <a:t>системи</a:t>
            </a:r>
            <a:r>
              <a:rPr lang="en-US" dirty="0" smtClean="0"/>
              <a:t> </a:t>
            </a:r>
            <a:r>
              <a:rPr lang="en-US" dirty="0" err="1" smtClean="0"/>
              <a:t>за</a:t>
            </a:r>
            <a:r>
              <a:rPr lang="en-US" dirty="0" smtClean="0"/>
              <a:t> </a:t>
            </a:r>
            <a:r>
              <a:rPr lang="en-US" dirty="0" err="1" smtClean="0"/>
              <a:t>дистрибуция</a:t>
            </a:r>
            <a:r>
              <a:rPr lang="en-US" dirty="0" smtClean="0"/>
              <a:t> и </a:t>
            </a:r>
            <a:r>
              <a:rPr lang="en-US" dirty="0" err="1" smtClean="0"/>
              <a:t>доставка</a:t>
            </a:r>
            <a:r>
              <a:rPr lang="en-US" dirty="0" smtClean="0"/>
              <a:t>;</a:t>
            </a:r>
            <a:endParaRPr lang="bg-BG" dirty="0" smtClean="0"/>
          </a:p>
          <a:p>
            <a:pPr lvl="0"/>
            <a:r>
              <a:rPr lang="en-US" dirty="0" err="1" smtClean="0"/>
              <a:t>Действащи</a:t>
            </a:r>
            <a:r>
              <a:rPr lang="en-US" dirty="0" smtClean="0"/>
              <a:t> </a:t>
            </a:r>
            <a:r>
              <a:rPr lang="en-US" dirty="0" err="1" smtClean="0"/>
              <a:t>системи</a:t>
            </a:r>
            <a:r>
              <a:rPr lang="en-US" dirty="0" smtClean="0"/>
              <a:t> </a:t>
            </a:r>
            <a:r>
              <a:rPr lang="en-US" dirty="0" err="1" smtClean="0"/>
              <a:t>за</a:t>
            </a:r>
            <a:r>
              <a:rPr lang="en-US" dirty="0" smtClean="0"/>
              <a:t> </a:t>
            </a:r>
            <a:r>
              <a:rPr lang="en-US" dirty="0" err="1" smtClean="0"/>
              <a:t>безопасност</a:t>
            </a:r>
            <a:r>
              <a:rPr lang="en-US" dirty="0" smtClean="0"/>
              <a:t> и </a:t>
            </a:r>
            <a:r>
              <a:rPr lang="en-US" dirty="0" err="1" smtClean="0"/>
              <a:t>качество</a:t>
            </a:r>
            <a:r>
              <a:rPr lang="en-US" dirty="0" smtClean="0"/>
              <a:t> </a:t>
            </a:r>
            <a:r>
              <a:rPr lang="en-US" dirty="0" err="1" smtClean="0"/>
              <a:t>на</a:t>
            </a:r>
            <a:r>
              <a:rPr lang="en-US" dirty="0" smtClean="0"/>
              <a:t> </a:t>
            </a:r>
            <a:r>
              <a:rPr lang="en-US" dirty="0" err="1" smtClean="0"/>
              <a:t>храните</a:t>
            </a:r>
            <a:r>
              <a:rPr lang="en-US" dirty="0" smtClean="0"/>
              <a:t> (НАССР, ISO 9000 и </a:t>
            </a:r>
            <a:r>
              <a:rPr lang="en-US" dirty="0" err="1" smtClean="0"/>
              <a:t>др</a:t>
            </a:r>
            <a:r>
              <a:rPr lang="en-US" dirty="0" smtClean="0"/>
              <a:t>.)</a:t>
            </a:r>
            <a:endParaRPr lang="bg-BG" dirty="0" smtClean="0"/>
          </a:p>
          <a:p>
            <a:pPr lvl="0"/>
            <a:r>
              <a:rPr lang="en-US" dirty="0" err="1" smtClean="0"/>
              <a:t>По-голям</a:t>
            </a:r>
            <a:r>
              <a:rPr lang="en-US" dirty="0" smtClean="0"/>
              <a:t> </a:t>
            </a:r>
            <a:r>
              <a:rPr lang="en-US" dirty="0" err="1" smtClean="0"/>
              <a:t>капацитет</a:t>
            </a:r>
            <a:r>
              <a:rPr lang="en-US" dirty="0" smtClean="0"/>
              <a:t> </a:t>
            </a:r>
            <a:r>
              <a:rPr lang="en-US" dirty="0" err="1" smtClean="0"/>
              <a:t>за</a:t>
            </a:r>
            <a:r>
              <a:rPr lang="en-US" dirty="0" smtClean="0"/>
              <a:t> </a:t>
            </a:r>
            <a:r>
              <a:rPr lang="en-US" dirty="0" err="1" smtClean="0"/>
              <a:t>научно</a:t>
            </a:r>
            <a:r>
              <a:rPr lang="en-US" dirty="0" smtClean="0"/>
              <a:t> </a:t>
            </a:r>
            <a:r>
              <a:rPr lang="en-US" dirty="0" err="1" smtClean="0"/>
              <a:t>изследователска</a:t>
            </a:r>
            <a:r>
              <a:rPr lang="en-US" dirty="0" smtClean="0"/>
              <a:t> и </a:t>
            </a:r>
            <a:r>
              <a:rPr lang="en-US" dirty="0" err="1" smtClean="0"/>
              <a:t>развойна</a:t>
            </a:r>
            <a:r>
              <a:rPr lang="en-US" dirty="0" smtClean="0"/>
              <a:t> </a:t>
            </a:r>
            <a:r>
              <a:rPr lang="en-US" dirty="0" err="1" smtClean="0"/>
              <a:t>дейност</a:t>
            </a:r>
            <a:r>
              <a:rPr lang="en-US" dirty="0" smtClean="0"/>
              <a:t>;</a:t>
            </a:r>
            <a:endParaRPr lang="bg-BG" dirty="0" smtClean="0"/>
          </a:p>
          <a:p>
            <a:pPr lvl="0"/>
            <a:r>
              <a:rPr lang="en-US" dirty="0" err="1" smtClean="0"/>
              <a:t>По-ниска</a:t>
            </a:r>
            <a:r>
              <a:rPr lang="en-US" dirty="0" smtClean="0"/>
              <a:t> </a:t>
            </a:r>
            <a:r>
              <a:rPr lang="en-US" dirty="0" err="1" smtClean="0"/>
              <a:t>цена</a:t>
            </a:r>
            <a:r>
              <a:rPr lang="en-US" dirty="0" smtClean="0"/>
              <a:t> </a:t>
            </a:r>
            <a:r>
              <a:rPr lang="en-US" dirty="0" err="1" smtClean="0"/>
              <a:t>от</a:t>
            </a:r>
            <a:r>
              <a:rPr lang="en-US" dirty="0" smtClean="0"/>
              <a:t> </a:t>
            </a:r>
            <a:r>
              <a:rPr lang="en-US" dirty="0" err="1" smtClean="0"/>
              <a:t>конкурентите</a:t>
            </a:r>
            <a:r>
              <a:rPr lang="en-US" dirty="0" smtClean="0"/>
              <a:t>;</a:t>
            </a:r>
            <a:endParaRPr lang="bg-BG" dirty="0" smtClean="0"/>
          </a:p>
          <a:p>
            <a:pPr lvl="0"/>
            <a:r>
              <a:rPr lang="en-US" dirty="0" err="1" smtClean="0"/>
              <a:t>Предлагане</a:t>
            </a:r>
            <a:r>
              <a:rPr lang="en-US" dirty="0" smtClean="0"/>
              <a:t> </a:t>
            </a:r>
            <a:r>
              <a:rPr lang="en-US" dirty="0" err="1" smtClean="0"/>
              <a:t>на</a:t>
            </a:r>
            <a:r>
              <a:rPr lang="en-US" dirty="0" smtClean="0"/>
              <a:t> </a:t>
            </a:r>
            <a:r>
              <a:rPr lang="en-US" dirty="0" err="1" smtClean="0"/>
              <a:t>по-изгодни</a:t>
            </a:r>
            <a:r>
              <a:rPr lang="en-US" dirty="0" smtClean="0"/>
              <a:t> </a:t>
            </a:r>
            <a:r>
              <a:rPr lang="en-US" dirty="0" err="1" smtClean="0"/>
              <a:t>условия</a:t>
            </a:r>
            <a:r>
              <a:rPr lang="en-US" dirty="0" smtClean="0"/>
              <a:t> </a:t>
            </a:r>
            <a:r>
              <a:rPr lang="en-US" dirty="0" err="1" smtClean="0"/>
              <a:t>на</a:t>
            </a:r>
            <a:r>
              <a:rPr lang="en-US" dirty="0" smtClean="0"/>
              <a:t> </a:t>
            </a:r>
            <a:r>
              <a:rPr lang="en-US" dirty="0" err="1" smtClean="0"/>
              <a:t>клиентите</a:t>
            </a:r>
            <a:r>
              <a:rPr lang="en-US" dirty="0" smtClean="0"/>
              <a:t>;</a:t>
            </a:r>
            <a:endParaRPr lang="bg-BG" dirty="0" smtClean="0"/>
          </a:p>
          <a:p>
            <a:pPr lvl="0"/>
            <a:r>
              <a:rPr lang="en-US" dirty="0" err="1" smtClean="0"/>
              <a:t>Силна</a:t>
            </a:r>
            <a:r>
              <a:rPr lang="en-US" dirty="0" smtClean="0"/>
              <a:t> </a:t>
            </a:r>
            <a:r>
              <a:rPr lang="en-US" dirty="0" err="1" smtClean="0"/>
              <a:t>програма</a:t>
            </a:r>
            <a:r>
              <a:rPr lang="en-US" dirty="0" smtClean="0"/>
              <a:t> </a:t>
            </a:r>
            <a:r>
              <a:rPr lang="en-US" dirty="0" err="1" smtClean="0"/>
              <a:t>за</a:t>
            </a:r>
            <a:r>
              <a:rPr lang="en-US" dirty="0" smtClean="0"/>
              <a:t> </a:t>
            </a:r>
            <a:r>
              <a:rPr lang="en-US" dirty="0" err="1" smtClean="0"/>
              <a:t>реклама</a:t>
            </a:r>
            <a:r>
              <a:rPr lang="en-US" dirty="0" smtClean="0"/>
              <a:t> и </a:t>
            </a:r>
            <a:r>
              <a:rPr lang="en-US" dirty="0" err="1" smtClean="0"/>
              <a:t>промоция</a:t>
            </a:r>
            <a:r>
              <a:rPr lang="en-US" dirty="0" smtClean="0"/>
              <a:t>, </a:t>
            </a:r>
            <a:r>
              <a:rPr lang="en-US" dirty="0" err="1" smtClean="0"/>
              <a:t>изграждаща</a:t>
            </a:r>
            <a:r>
              <a:rPr lang="en-US" dirty="0" smtClean="0"/>
              <a:t> </a:t>
            </a:r>
            <a:r>
              <a:rPr lang="en-US" dirty="0" err="1" smtClean="0"/>
              <a:t>позитивен</a:t>
            </a:r>
            <a:r>
              <a:rPr lang="en-US" dirty="0" smtClean="0"/>
              <a:t> </a:t>
            </a:r>
            <a:r>
              <a:rPr lang="en-US" dirty="0" err="1" smtClean="0"/>
              <a:t>образ</a:t>
            </a:r>
            <a:r>
              <a:rPr lang="en-US" dirty="0" smtClean="0"/>
              <a:t>;</a:t>
            </a:r>
            <a:endParaRPr lang="bg-BG"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84784"/>
            <a:ext cx="8229600" cy="4536504"/>
          </a:xfrm>
        </p:spPr>
        <p:txBody>
          <a:bodyPr>
            <a:normAutofit/>
          </a:bodyPr>
          <a:lstStyle/>
          <a:p>
            <a:pPr marL="0" indent="0">
              <a:buNone/>
            </a:pPr>
            <a:r>
              <a:rPr lang="en-US" dirty="0" err="1" smtClean="0"/>
              <a:t>Има</a:t>
            </a:r>
            <a:r>
              <a:rPr lang="en-US" dirty="0" smtClean="0"/>
              <a:t> </a:t>
            </a:r>
            <a:r>
              <a:rPr lang="en-US" dirty="0" err="1" smtClean="0"/>
              <a:t>множество</a:t>
            </a:r>
            <a:r>
              <a:rPr lang="en-US" dirty="0" smtClean="0"/>
              <a:t> </a:t>
            </a:r>
            <a:r>
              <a:rPr lang="en-US" dirty="0" err="1" smtClean="0"/>
              <a:t>източници</a:t>
            </a:r>
            <a:r>
              <a:rPr lang="en-US" dirty="0" smtClean="0"/>
              <a:t> </a:t>
            </a:r>
            <a:r>
              <a:rPr lang="en-US" dirty="0" err="1" smtClean="0"/>
              <a:t>на</a:t>
            </a:r>
            <a:r>
              <a:rPr lang="en-US" dirty="0" smtClean="0"/>
              <a:t> </a:t>
            </a:r>
            <a:r>
              <a:rPr lang="en-US" dirty="0" err="1" smtClean="0"/>
              <a:t>информация</a:t>
            </a:r>
            <a:r>
              <a:rPr lang="en-US" dirty="0" smtClean="0"/>
              <a:t> и </a:t>
            </a:r>
            <a:r>
              <a:rPr lang="en-US" dirty="0" err="1" smtClean="0"/>
              <a:t>методи</a:t>
            </a:r>
            <a:r>
              <a:rPr lang="en-US" dirty="0" smtClean="0"/>
              <a:t> </a:t>
            </a:r>
            <a:r>
              <a:rPr lang="en-US" dirty="0" err="1" smtClean="0"/>
              <a:t>за</a:t>
            </a:r>
            <a:r>
              <a:rPr lang="en-US" dirty="0" smtClean="0"/>
              <a:t> </a:t>
            </a:r>
            <a:r>
              <a:rPr lang="en-US" dirty="0" err="1" smtClean="0"/>
              <a:t>получаването</a:t>
            </a:r>
            <a:r>
              <a:rPr lang="en-US" dirty="0" smtClean="0"/>
              <a:t> </a:t>
            </a:r>
            <a:r>
              <a:rPr lang="bg-BG" dirty="0" smtClean="0"/>
              <a:t>ѝ</a:t>
            </a:r>
            <a:r>
              <a:rPr lang="en-US" dirty="0" smtClean="0"/>
              <a:t>, </a:t>
            </a:r>
            <a:r>
              <a:rPr lang="en-US" dirty="0" err="1" smtClean="0"/>
              <a:t>всеки</a:t>
            </a:r>
            <a:r>
              <a:rPr lang="en-US" dirty="0" smtClean="0"/>
              <a:t> </a:t>
            </a:r>
            <a:r>
              <a:rPr lang="en-US" dirty="0" err="1" smtClean="0"/>
              <a:t>от</a:t>
            </a:r>
            <a:r>
              <a:rPr lang="en-US" dirty="0" smtClean="0"/>
              <a:t> </a:t>
            </a:r>
            <a:r>
              <a:rPr lang="en-US" dirty="0" err="1" smtClean="0"/>
              <a:t>които</a:t>
            </a:r>
            <a:r>
              <a:rPr lang="en-US" dirty="0" smtClean="0"/>
              <a:t> </a:t>
            </a:r>
            <a:r>
              <a:rPr lang="en-US" dirty="0" err="1" smtClean="0"/>
              <a:t>има</a:t>
            </a:r>
            <a:r>
              <a:rPr lang="en-US" dirty="0" smtClean="0"/>
              <a:t> </a:t>
            </a:r>
            <a:r>
              <a:rPr lang="en-US" dirty="0" err="1" smtClean="0"/>
              <a:t>специфични</a:t>
            </a:r>
            <a:r>
              <a:rPr lang="en-US" dirty="0" smtClean="0"/>
              <a:t> </a:t>
            </a:r>
            <a:r>
              <a:rPr lang="en-US" dirty="0" err="1" smtClean="0"/>
              <a:t>предимства</a:t>
            </a:r>
            <a:r>
              <a:rPr lang="en-US" dirty="0" smtClean="0"/>
              <a:t> и </a:t>
            </a:r>
            <a:r>
              <a:rPr lang="en-US" dirty="0" err="1" smtClean="0"/>
              <a:t>недостатъци</a:t>
            </a:r>
            <a:r>
              <a:rPr lang="en-US" dirty="0" smtClean="0"/>
              <a:t>. </a:t>
            </a:r>
            <a:endParaRPr lang="bg-BG" dirty="0" smtClean="0"/>
          </a:p>
          <a:p>
            <a:pPr marL="0" indent="0">
              <a:buNone/>
            </a:pPr>
            <a:r>
              <a:rPr lang="en-US" dirty="0" err="1" smtClean="0"/>
              <a:t>Опростено</a:t>
            </a:r>
            <a:r>
              <a:rPr lang="en-US" dirty="0" smtClean="0"/>
              <a:t> </a:t>
            </a:r>
            <a:r>
              <a:rPr lang="en-US" dirty="0" err="1" smtClean="0"/>
              <a:t>те</a:t>
            </a:r>
            <a:r>
              <a:rPr lang="en-US" dirty="0" smtClean="0"/>
              <a:t> </a:t>
            </a:r>
            <a:r>
              <a:rPr lang="en-US" dirty="0" err="1" smtClean="0"/>
              <a:t>могат</a:t>
            </a:r>
            <a:r>
              <a:rPr lang="en-US" dirty="0" smtClean="0"/>
              <a:t> </a:t>
            </a:r>
            <a:r>
              <a:rPr lang="en-US" dirty="0" err="1" smtClean="0"/>
              <a:t>да</a:t>
            </a:r>
            <a:r>
              <a:rPr lang="en-US" dirty="0" smtClean="0"/>
              <a:t> </a:t>
            </a:r>
            <a:r>
              <a:rPr lang="en-US" dirty="0" err="1" smtClean="0"/>
              <a:t>се</a:t>
            </a:r>
            <a:r>
              <a:rPr lang="en-US" dirty="0" smtClean="0"/>
              <a:t> </a:t>
            </a:r>
            <a:r>
              <a:rPr lang="en-US" dirty="0" err="1" smtClean="0"/>
              <a:t>разделят</a:t>
            </a:r>
            <a:r>
              <a:rPr lang="en-US" dirty="0" smtClean="0"/>
              <a:t> </a:t>
            </a:r>
            <a:r>
              <a:rPr lang="en-US" dirty="0" err="1" smtClean="0"/>
              <a:t>на</a:t>
            </a:r>
            <a:r>
              <a:rPr lang="en-US" dirty="0" smtClean="0"/>
              <a:t> </a:t>
            </a:r>
            <a:r>
              <a:rPr lang="en-US" dirty="0" err="1" smtClean="0"/>
              <a:t>няколко</a:t>
            </a:r>
            <a:r>
              <a:rPr lang="en-US" dirty="0" smtClean="0"/>
              <a:t> </a:t>
            </a:r>
            <a:r>
              <a:rPr lang="en-US" dirty="0" err="1" smtClean="0"/>
              <a:t>групи</a:t>
            </a:r>
            <a:r>
              <a:rPr lang="en-US" dirty="0" smtClean="0"/>
              <a:t>:</a:t>
            </a:r>
            <a:endParaRPr lang="bg-BG" dirty="0" smtClean="0"/>
          </a:p>
          <a:p>
            <a:pPr lvl="0"/>
            <a:r>
              <a:rPr lang="en-US" dirty="0" err="1" smtClean="0"/>
              <a:t>Официална</a:t>
            </a:r>
            <a:r>
              <a:rPr lang="en-US" dirty="0" smtClean="0"/>
              <a:t> </a:t>
            </a:r>
            <a:r>
              <a:rPr lang="en-US" dirty="0" err="1" smtClean="0"/>
              <a:t>туристическа</a:t>
            </a:r>
            <a:r>
              <a:rPr lang="en-US" dirty="0" smtClean="0"/>
              <a:t> </a:t>
            </a:r>
            <a:r>
              <a:rPr lang="en-US" dirty="0" err="1" smtClean="0"/>
              <a:t>статистика</a:t>
            </a:r>
            <a:endParaRPr lang="bg-BG" dirty="0" smtClean="0"/>
          </a:p>
          <a:p>
            <a:pPr marL="0" indent="0">
              <a:buNone/>
            </a:pPr>
            <a:r>
              <a:rPr lang="bg-BG" dirty="0" smtClean="0"/>
              <a:t>Всяка страна с развит туризъм поддържа и публикува официална статистическа информация за туризма, включваща иформация за туристическото търсене. В България тази дейност се осъществява от Националния статистически институт. Основните резултати се публикуват ежегодно в статистически справочник. Отделни резултати се публикуват тримесечно на сайта на НСИ /пристигания на чужденци, пътувания на българи в чужбина, основни показатели за средствата за подслон и местата за настаняване на национално и областно ниво/.</a:t>
            </a:r>
            <a:endParaRPr lang="bg-BG"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628800"/>
            <a:ext cx="8229600" cy="4731438"/>
          </a:xfrm>
        </p:spPr>
        <p:txBody>
          <a:bodyPr>
            <a:normAutofit/>
          </a:bodyPr>
          <a:lstStyle/>
          <a:p>
            <a:r>
              <a:rPr lang="en-US" dirty="0" err="1" smtClean="0"/>
              <a:t>Статистика</a:t>
            </a:r>
            <a:r>
              <a:rPr lang="en-US" dirty="0" smtClean="0"/>
              <a:t> </a:t>
            </a:r>
            <a:r>
              <a:rPr lang="en-US" dirty="0" err="1" smtClean="0"/>
              <a:t>на</a:t>
            </a:r>
            <a:r>
              <a:rPr lang="en-US" dirty="0" smtClean="0"/>
              <a:t> </a:t>
            </a:r>
            <a:r>
              <a:rPr lang="en-US" dirty="0" err="1" smtClean="0"/>
              <a:t>платежния</a:t>
            </a:r>
            <a:r>
              <a:rPr lang="en-US" dirty="0" smtClean="0"/>
              <a:t> </a:t>
            </a:r>
            <a:r>
              <a:rPr lang="en-US" dirty="0" err="1" smtClean="0"/>
              <a:t>баланс</a:t>
            </a:r>
            <a:r>
              <a:rPr lang="en-US" dirty="0" smtClean="0"/>
              <a:t> – </a:t>
            </a:r>
            <a:r>
              <a:rPr lang="en-US" dirty="0" err="1" smtClean="0"/>
              <a:t>осигурява</a:t>
            </a:r>
            <a:r>
              <a:rPr lang="en-US" dirty="0" smtClean="0"/>
              <a:t> </a:t>
            </a:r>
            <a:r>
              <a:rPr lang="en-US" dirty="0" err="1" smtClean="0"/>
              <a:t>ограничена</a:t>
            </a:r>
            <a:r>
              <a:rPr lang="en-US" dirty="0" smtClean="0"/>
              <a:t> </a:t>
            </a:r>
            <a:r>
              <a:rPr lang="en-US" dirty="0" err="1" smtClean="0"/>
              <a:t>по</a:t>
            </a:r>
            <a:r>
              <a:rPr lang="en-US" dirty="0" smtClean="0"/>
              <a:t> </a:t>
            </a:r>
            <a:r>
              <a:rPr lang="en-US" dirty="0" err="1" smtClean="0"/>
              <a:t>обхват</a:t>
            </a:r>
            <a:r>
              <a:rPr lang="en-US" dirty="0" smtClean="0"/>
              <a:t>, </a:t>
            </a:r>
            <a:r>
              <a:rPr lang="en-US" dirty="0" err="1" smtClean="0"/>
              <a:t>но</a:t>
            </a:r>
            <a:r>
              <a:rPr lang="en-US" dirty="0" smtClean="0"/>
              <a:t> </a:t>
            </a:r>
            <a:r>
              <a:rPr lang="en-US" dirty="0" err="1" smtClean="0"/>
              <a:t>важна</a:t>
            </a:r>
            <a:r>
              <a:rPr lang="en-US" dirty="0" smtClean="0"/>
              <a:t> </a:t>
            </a:r>
            <a:r>
              <a:rPr lang="en-US" dirty="0" err="1" smtClean="0"/>
              <a:t>информация</a:t>
            </a:r>
            <a:r>
              <a:rPr lang="en-US" dirty="0" smtClean="0"/>
              <a:t> </a:t>
            </a:r>
            <a:r>
              <a:rPr lang="en-US" dirty="0" err="1" smtClean="0"/>
              <a:t>за</a:t>
            </a:r>
            <a:r>
              <a:rPr lang="en-US" dirty="0" smtClean="0"/>
              <a:t> </a:t>
            </a:r>
            <a:r>
              <a:rPr lang="en-US" dirty="0" err="1" smtClean="0"/>
              <a:t>туристическото</a:t>
            </a:r>
            <a:r>
              <a:rPr lang="en-US" dirty="0" smtClean="0"/>
              <a:t> </a:t>
            </a:r>
            <a:r>
              <a:rPr lang="en-US" dirty="0" err="1" smtClean="0"/>
              <a:t>търсене</a:t>
            </a:r>
            <a:r>
              <a:rPr lang="en-US" dirty="0" smtClean="0"/>
              <a:t> </a:t>
            </a:r>
            <a:r>
              <a:rPr lang="en-US" dirty="0" err="1" smtClean="0"/>
              <a:t>за</a:t>
            </a:r>
            <a:r>
              <a:rPr lang="en-US" dirty="0" smtClean="0"/>
              <a:t> </a:t>
            </a:r>
            <a:r>
              <a:rPr lang="en-US" dirty="0" err="1" smtClean="0"/>
              <a:t>международен</a:t>
            </a:r>
            <a:r>
              <a:rPr lang="en-US" dirty="0" smtClean="0"/>
              <a:t> </a:t>
            </a:r>
            <a:r>
              <a:rPr lang="en-US" dirty="0" err="1" smtClean="0"/>
              <a:t>туризъм</a:t>
            </a:r>
            <a:r>
              <a:rPr lang="en-US" dirty="0" smtClean="0"/>
              <a:t> /</a:t>
            </a:r>
            <a:r>
              <a:rPr lang="en-US" dirty="0" err="1" smtClean="0"/>
              <a:t>разходи</a:t>
            </a:r>
            <a:r>
              <a:rPr lang="en-US" dirty="0" smtClean="0"/>
              <a:t> </a:t>
            </a:r>
            <a:r>
              <a:rPr lang="en-US" dirty="0" err="1" smtClean="0"/>
              <a:t>за</a:t>
            </a:r>
            <a:r>
              <a:rPr lang="en-US" dirty="0" smtClean="0"/>
              <a:t> </a:t>
            </a:r>
            <a:r>
              <a:rPr lang="en-US" dirty="0" err="1" smtClean="0"/>
              <a:t>пътувания</a:t>
            </a:r>
            <a:r>
              <a:rPr lang="en-US" dirty="0" smtClean="0"/>
              <a:t> </a:t>
            </a:r>
            <a:r>
              <a:rPr lang="en-US" dirty="0" err="1" smtClean="0"/>
              <a:t>на</a:t>
            </a:r>
            <a:r>
              <a:rPr lang="en-US" dirty="0" smtClean="0"/>
              <a:t> </a:t>
            </a:r>
            <a:r>
              <a:rPr lang="en-US" dirty="0" err="1" smtClean="0"/>
              <a:t>българи</a:t>
            </a:r>
            <a:r>
              <a:rPr lang="en-US" dirty="0" smtClean="0"/>
              <a:t> в </a:t>
            </a:r>
            <a:r>
              <a:rPr lang="en-US" dirty="0" err="1" smtClean="0"/>
              <a:t>чужбина</a:t>
            </a:r>
            <a:r>
              <a:rPr lang="en-US" dirty="0" smtClean="0"/>
              <a:t> и </a:t>
            </a:r>
            <a:r>
              <a:rPr lang="en-US" dirty="0" err="1" smtClean="0"/>
              <a:t>на</a:t>
            </a:r>
            <a:r>
              <a:rPr lang="en-US" dirty="0" smtClean="0"/>
              <a:t> </a:t>
            </a:r>
            <a:r>
              <a:rPr lang="en-US" dirty="0" err="1" smtClean="0"/>
              <a:t>чуждестранните</a:t>
            </a:r>
            <a:r>
              <a:rPr lang="en-US" dirty="0" smtClean="0"/>
              <a:t> </a:t>
            </a:r>
            <a:r>
              <a:rPr lang="en-US" dirty="0" err="1" smtClean="0"/>
              <a:t>посетители</a:t>
            </a:r>
            <a:r>
              <a:rPr lang="en-US" dirty="0" smtClean="0"/>
              <a:t> в </a:t>
            </a:r>
            <a:r>
              <a:rPr lang="en-US" dirty="0" err="1" smtClean="0"/>
              <a:t>България</a:t>
            </a:r>
            <a:r>
              <a:rPr lang="en-US" dirty="0" smtClean="0"/>
              <a:t>/. </a:t>
            </a:r>
            <a:endParaRPr lang="bg-BG" dirty="0" smtClean="0"/>
          </a:p>
          <a:p>
            <a:pPr marL="0" indent="0">
              <a:buNone/>
            </a:pPr>
            <a:r>
              <a:rPr lang="bg-BG" dirty="0" smtClean="0"/>
              <a:t>Анкетните проучвания на потенциални и реални туристи намират широко приложение в туризма. Постоянното адаптиране към тенденциите в търсенето предполага да знаем и периодично да обновяваме знанията си за това кои са нашите туристи, откъде идват, какво търсят, от какво са доволни, съответно недоволни. Анкетните проучвания осигуряват много по - детайлна количествена и качествена характеристика на туристическото търсене и позволяват да се установи голяма част от структурните характеристики на туристите и тяхното поведение, в т.ч. мотивация, нагласи, имидж на дестинациите, удовлетвореност, бъдещи намерения</a:t>
            </a:r>
            <a:r>
              <a:rPr lang="en-US" dirty="0" smtClean="0"/>
              <a:t>.</a:t>
            </a:r>
            <a:endParaRPr lang="bg-BG"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772816"/>
            <a:ext cx="8229600" cy="4441696"/>
          </a:xfrm>
        </p:spPr>
        <p:txBody>
          <a:bodyPr>
            <a:normAutofit/>
          </a:bodyPr>
          <a:lstStyle/>
          <a:p>
            <a:pPr algn="just"/>
            <a:r>
              <a:rPr lang="bg-BG" dirty="0" smtClean="0"/>
              <a:t>Допълнителните услуги, които ще се предложат на туристите срещу съответно заплащане също следва да бъдат уточнени.</a:t>
            </a:r>
            <a:r>
              <a:rPr lang="en-US" dirty="0" smtClean="0"/>
              <a:t> </a:t>
            </a:r>
            <a:r>
              <a:rPr lang="en-US" dirty="0" err="1" smtClean="0"/>
              <a:t>Пътническата</a:t>
            </a:r>
            <a:r>
              <a:rPr lang="en-US" dirty="0" smtClean="0"/>
              <a:t> </a:t>
            </a:r>
            <a:r>
              <a:rPr lang="en-US" dirty="0" err="1" smtClean="0"/>
              <a:t>агенция</a:t>
            </a:r>
            <a:r>
              <a:rPr lang="en-US" dirty="0" smtClean="0"/>
              <a:t> </a:t>
            </a:r>
            <a:r>
              <a:rPr lang="en-US" dirty="0" err="1" smtClean="0"/>
              <a:t>би</a:t>
            </a:r>
            <a:r>
              <a:rPr lang="en-US" dirty="0" smtClean="0"/>
              <a:t> </a:t>
            </a:r>
            <a:r>
              <a:rPr lang="en-US" dirty="0" err="1" smtClean="0"/>
              <a:t>следвало</a:t>
            </a:r>
            <a:r>
              <a:rPr lang="en-US" dirty="0" smtClean="0"/>
              <a:t> </a:t>
            </a:r>
            <a:r>
              <a:rPr lang="en-US" dirty="0" err="1" smtClean="0"/>
              <a:t>да</a:t>
            </a:r>
            <a:r>
              <a:rPr lang="en-US" dirty="0" smtClean="0"/>
              <a:t> </a:t>
            </a:r>
            <a:r>
              <a:rPr lang="en-US" dirty="0" err="1" smtClean="0"/>
              <a:t>има</a:t>
            </a:r>
            <a:r>
              <a:rPr lang="en-US" dirty="0" smtClean="0"/>
              <a:t> и </a:t>
            </a:r>
            <a:r>
              <a:rPr lang="en-US" dirty="0" err="1" smtClean="0"/>
              <a:t>перо</a:t>
            </a:r>
            <a:r>
              <a:rPr lang="en-US" dirty="0" smtClean="0"/>
              <a:t> „</a:t>
            </a:r>
            <a:r>
              <a:rPr lang="en-US" dirty="0" err="1" smtClean="0"/>
              <a:t>непредвидени</a:t>
            </a:r>
            <a:r>
              <a:rPr lang="en-US" dirty="0" smtClean="0"/>
              <a:t> </a:t>
            </a:r>
            <a:r>
              <a:rPr lang="en-US" dirty="0" err="1" smtClean="0"/>
              <a:t>разходи</a:t>
            </a:r>
            <a:r>
              <a:rPr lang="en-US" dirty="0" smtClean="0"/>
              <a:t>”, </a:t>
            </a:r>
            <a:r>
              <a:rPr lang="en-US" dirty="0" err="1" smtClean="0"/>
              <a:t>чрез</a:t>
            </a:r>
            <a:r>
              <a:rPr lang="en-US" dirty="0" smtClean="0"/>
              <a:t> </a:t>
            </a:r>
            <a:r>
              <a:rPr lang="en-US" dirty="0" err="1" smtClean="0"/>
              <a:t>което</a:t>
            </a:r>
            <a:r>
              <a:rPr lang="en-US" dirty="0" smtClean="0"/>
              <a:t>  </a:t>
            </a:r>
            <a:r>
              <a:rPr lang="en-US" dirty="0" err="1" smtClean="0"/>
              <a:t>да</a:t>
            </a:r>
            <a:r>
              <a:rPr lang="en-US" dirty="0" smtClean="0"/>
              <a:t> </a:t>
            </a:r>
            <a:r>
              <a:rPr lang="en-US" dirty="0" err="1" smtClean="0"/>
              <a:t>се</a:t>
            </a:r>
            <a:r>
              <a:rPr lang="en-US" dirty="0" smtClean="0"/>
              <a:t> </a:t>
            </a:r>
            <a:r>
              <a:rPr lang="en-US" dirty="0" err="1" smtClean="0"/>
              <a:t>изплащат</a:t>
            </a:r>
            <a:r>
              <a:rPr lang="en-US" dirty="0" smtClean="0"/>
              <a:t> </a:t>
            </a:r>
            <a:r>
              <a:rPr lang="en-US" dirty="0" err="1" smtClean="0"/>
              <a:t>компенсации</a:t>
            </a:r>
            <a:r>
              <a:rPr lang="en-US" dirty="0" smtClean="0"/>
              <a:t> </a:t>
            </a:r>
            <a:r>
              <a:rPr lang="en-US" dirty="0" err="1" smtClean="0"/>
              <a:t>при</a:t>
            </a:r>
            <a:r>
              <a:rPr lang="en-US" dirty="0" smtClean="0"/>
              <a:t> </a:t>
            </a:r>
            <a:r>
              <a:rPr lang="en-US" dirty="0" err="1" smtClean="0"/>
              <a:t>възникнали</a:t>
            </a:r>
            <a:r>
              <a:rPr lang="en-US" dirty="0" smtClean="0"/>
              <a:t> </a:t>
            </a:r>
            <a:r>
              <a:rPr lang="en-US" dirty="0" err="1" smtClean="0"/>
              <a:t>жалби</a:t>
            </a:r>
            <a:r>
              <a:rPr lang="en-US" dirty="0" smtClean="0"/>
              <a:t> </a:t>
            </a:r>
            <a:r>
              <a:rPr lang="en-US" dirty="0" err="1" smtClean="0"/>
              <a:t>или</a:t>
            </a:r>
            <a:r>
              <a:rPr lang="en-US" dirty="0" smtClean="0"/>
              <a:t> </a:t>
            </a:r>
            <a:r>
              <a:rPr lang="en-US" dirty="0" err="1" smtClean="0"/>
              <a:t>спечелени</a:t>
            </a:r>
            <a:r>
              <a:rPr lang="en-US" dirty="0" smtClean="0"/>
              <a:t> </a:t>
            </a:r>
            <a:r>
              <a:rPr lang="en-US" dirty="0" err="1" smtClean="0"/>
              <a:t>съдебни</a:t>
            </a:r>
            <a:r>
              <a:rPr lang="en-US" dirty="0" smtClean="0"/>
              <a:t> </a:t>
            </a:r>
            <a:r>
              <a:rPr lang="en-US" dirty="0" err="1" smtClean="0"/>
              <a:t>искове</a:t>
            </a:r>
            <a:r>
              <a:rPr lang="en-US" dirty="0" smtClean="0"/>
              <a:t> </a:t>
            </a:r>
            <a:r>
              <a:rPr lang="en-US" dirty="0" err="1" smtClean="0"/>
              <a:t>от</a:t>
            </a:r>
            <a:r>
              <a:rPr lang="en-US" dirty="0" smtClean="0"/>
              <a:t> </a:t>
            </a:r>
            <a:r>
              <a:rPr lang="en-US" dirty="0" err="1" smtClean="0"/>
              <a:t>страна</a:t>
            </a:r>
            <a:r>
              <a:rPr lang="en-US" dirty="0" smtClean="0"/>
              <a:t> </a:t>
            </a:r>
            <a:r>
              <a:rPr lang="en-US" dirty="0" err="1" smtClean="0"/>
              <a:t>на</a:t>
            </a:r>
            <a:r>
              <a:rPr lang="en-US" dirty="0" smtClean="0"/>
              <a:t> </a:t>
            </a:r>
            <a:r>
              <a:rPr lang="en-US" dirty="0" err="1" smtClean="0"/>
              <a:t>обслужвани</a:t>
            </a:r>
            <a:r>
              <a:rPr lang="en-US" dirty="0" smtClean="0"/>
              <a:t> </a:t>
            </a:r>
            <a:r>
              <a:rPr lang="en-US" dirty="0" err="1" smtClean="0"/>
              <a:t>от</a:t>
            </a:r>
            <a:r>
              <a:rPr lang="en-US" dirty="0" smtClean="0"/>
              <a:t> </a:t>
            </a:r>
            <a:r>
              <a:rPr lang="en-US" dirty="0" err="1" smtClean="0"/>
              <a:t>нея</a:t>
            </a:r>
            <a:r>
              <a:rPr lang="en-US" dirty="0" smtClean="0"/>
              <a:t> </a:t>
            </a:r>
            <a:r>
              <a:rPr lang="en-US" dirty="0" err="1" smtClean="0"/>
              <a:t>туристи</a:t>
            </a:r>
            <a:r>
              <a:rPr lang="en-US" dirty="0" smtClean="0"/>
              <a:t>; </a:t>
            </a:r>
            <a:r>
              <a:rPr lang="en-US" dirty="0" err="1" smtClean="0"/>
              <a:t>туристи</a:t>
            </a:r>
            <a:r>
              <a:rPr lang="en-US" dirty="0" smtClean="0"/>
              <a:t>, </a:t>
            </a:r>
            <a:r>
              <a:rPr lang="en-US" dirty="0" err="1" smtClean="0"/>
              <a:t>блокирани</a:t>
            </a:r>
            <a:r>
              <a:rPr lang="en-US" dirty="0" smtClean="0"/>
              <a:t> в </a:t>
            </a:r>
            <a:r>
              <a:rPr lang="en-US" dirty="0" err="1" smtClean="0"/>
              <a:t>страната</a:t>
            </a:r>
            <a:r>
              <a:rPr lang="en-US" dirty="0" smtClean="0"/>
              <a:t> </a:t>
            </a:r>
            <a:r>
              <a:rPr lang="en-US" dirty="0" err="1" smtClean="0"/>
              <a:t>от</a:t>
            </a:r>
            <a:r>
              <a:rPr lang="en-US" dirty="0" smtClean="0"/>
              <a:t> </a:t>
            </a:r>
            <a:r>
              <a:rPr lang="en-US" dirty="0" err="1" smtClean="0"/>
              <a:t>стачки</a:t>
            </a:r>
            <a:r>
              <a:rPr lang="en-US" dirty="0" smtClean="0"/>
              <a:t> </a:t>
            </a:r>
            <a:r>
              <a:rPr lang="en-US" dirty="0" err="1" smtClean="0"/>
              <a:t>или</a:t>
            </a:r>
            <a:r>
              <a:rPr lang="en-US" dirty="0" smtClean="0"/>
              <a:t> </a:t>
            </a:r>
            <a:r>
              <a:rPr lang="en-US" dirty="0" err="1" smtClean="0"/>
              <a:t>природни</a:t>
            </a:r>
            <a:r>
              <a:rPr lang="en-US" dirty="0" smtClean="0"/>
              <a:t> </a:t>
            </a:r>
            <a:r>
              <a:rPr lang="en-US" dirty="0" err="1" smtClean="0"/>
              <a:t>катаклизми</a:t>
            </a:r>
            <a:r>
              <a:rPr lang="en-US" dirty="0" smtClean="0"/>
              <a:t> </a:t>
            </a:r>
            <a:r>
              <a:rPr lang="en-US" dirty="0" err="1" smtClean="0"/>
              <a:t>или</a:t>
            </a:r>
            <a:r>
              <a:rPr lang="en-US" dirty="0" smtClean="0"/>
              <a:t> </a:t>
            </a:r>
            <a:r>
              <a:rPr lang="en-US" dirty="0" err="1" smtClean="0"/>
              <a:t>при</a:t>
            </a:r>
            <a:r>
              <a:rPr lang="en-US" dirty="0" smtClean="0"/>
              <a:t> </a:t>
            </a:r>
            <a:r>
              <a:rPr lang="en-US" dirty="0" err="1" smtClean="0"/>
              <a:t>принудителен</a:t>
            </a:r>
            <a:r>
              <a:rPr lang="en-US" dirty="0" smtClean="0"/>
              <a:t> </a:t>
            </a:r>
            <a:r>
              <a:rPr lang="en-US" dirty="0" err="1" smtClean="0"/>
              <a:t>престой</a:t>
            </a:r>
            <a:r>
              <a:rPr lang="en-US" dirty="0" smtClean="0"/>
              <a:t> </a:t>
            </a:r>
            <a:r>
              <a:rPr lang="en-US" dirty="0" err="1" smtClean="0"/>
              <a:t>на</a:t>
            </a:r>
            <a:r>
              <a:rPr lang="en-US" dirty="0" smtClean="0"/>
              <a:t> </a:t>
            </a:r>
            <a:r>
              <a:rPr lang="en-US" dirty="0" err="1" smtClean="0"/>
              <a:t>летище</a:t>
            </a:r>
            <a:r>
              <a:rPr lang="en-US" dirty="0" smtClean="0"/>
              <a:t> </a:t>
            </a:r>
            <a:r>
              <a:rPr lang="en-US" dirty="0" err="1" smtClean="0"/>
              <a:t>поради</a:t>
            </a:r>
            <a:r>
              <a:rPr lang="en-US" dirty="0" smtClean="0"/>
              <a:t> </a:t>
            </a:r>
            <a:r>
              <a:rPr lang="en-US" dirty="0" err="1" smtClean="0"/>
              <a:t>неуредени</a:t>
            </a:r>
            <a:r>
              <a:rPr lang="en-US" dirty="0" smtClean="0"/>
              <a:t> </a:t>
            </a:r>
            <a:r>
              <a:rPr lang="en-US" dirty="0" err="1" smtClean="0"/>
              <a:t>финансови</a:t>
            </a:r>
            <a:r>
              <a:rPr lang="en-US" dirty="0" smtClean="0"/>
              <a:t> </a:t>
            </a:r>
            <a:r>
              <a:rPr lang="en-US" dirty="0" err="1" smtClean="0"/>
              <a:t>взаимоотношения</a:t>
            </a:r>
            <a:r>
              <a:rPr lang="en-US" dirty="0" smtClean="0"/>
              <a:t> с </a:t>
            </a:r>
            <a:r>
              <a:rPr lang="en-US" dirty="0" err="1" smtClean="0"/>
              <a:t>авиопревозвача</a:t>
            </a:r>
            <a:r>
              <a:rPr lang="en-US" dirty="0" smtClean="0"/>
              <a:t>. </a:t>
            </a:r>
            <a:endParaRPr lang="bg-BG" dirty="0" smtClean="0"/>
          </a:p>
          <a:p>
            <a:pPr algn="just">
              <a:buNone/>
            </a:pPr>
            <a:r>
              <a:rPr lang="en-US" dirty="0" smtClean="0"/>
              <a:t>	</a:t>
            </a:r>
            <a:r>
              <a:rPr lang="bg-BG" dirty="0" smtClean="0"/>
              <a:t>След приключване на проучванията на пазара и определянето на икономическите параметри се пристъпва към реализацията на третия етап от подготовката и организацията на туристическото пътуване. </a:t>
            </a:r>
            <a:endParaRPr lang="bg-BG"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658290"/>
          </a:xfrm>
        </p:spPr>
        <p:txBody>
          <a:bodyPr>
            <a:normAutofit/>
          </a:bodyPr>
          <a:lstStyle/>
          <a:p>
            <a:pPr marL="0" indent="0">
              <a:buNone/>
            </a:pPr>
            <a:r>
              <a:rPr lang="bg-BG" dirty="0" smtClean="0"/>
              <a:t>Организацията на продажбите е следващото звено в системата от задачи, технологични процеси и операции, които изпълняват туроператорите. Организацията на продажбите на туристическите пътувания с обща цена може да се осъществи в две основни форми: </a:t>
            </a:r>
            <a:r>
              <a:rPr lang="bg-BG" b="1" i="1" dirty="0" smtClean="0"/>
              <a:t>директна </a:t>
            </a:r>
            <a:r>
              <a:rPr lang="bg-BG" dirty="0" smtClean="0"/>
              <a:t>и </a:t>
            </a:r>
            <a:r>
              <a:rPr lang="bg-BG" b="1" i="1" dirty="0" smtClean="0"/>
              <a:t>индиректн</a:t>
            </a:r>
            <a:r>
              <a:rPr lang="en-US" b="1" i="1" dirty="0" smtClean="0"/>
              <a:t>a</a:t>
            </a:r>
            <a:r>
              <a:rPr lang="bg-BG" dirty="0" smtClean="0"/>
              <a:t>.</a:t>
            </a:r>
          </a:p>
          <a:p>
            <a:pPr marL="0" indent="0">
              <a:buNone/>
            </a:pPr>
            <a:r>
              <a:rPr lang="bg-BG" dirty="0" smtClean="0"/>
              <a:t>При </a:t>
            </a:r>
            <a:r>
              <a:rPr lang="bg-BG" i="1" dirty="0" smtClean="0"/>
              <a:t>директната</a:t>
            </a:r>
            <a:r>
              <a:rPr lang="bg-BG" dirty="0" smtClean="0"/>
              <a:t> (или използването на преки канали за реализация) се осъществява непосредствена връзка между туроператора и крайния потребител на неговия туристически продукт. </a:t>
            </a:r>
            <a:r>
              <a:rPr lang="bg-BG" i="1" dirty="0" smtClean="0"/>
              <a:t>Индиректната форма</a:t>
            </a:r>
            <a:r>
              <a:rPr lang="bg-BG" dirty="0" smtClean="0"/>
              <a:t> (или използването на непреки канали за реализация) предполага опосредстването на връзката между организатора, респективно производителя на продукта и крайния купувач - турист</a:t>
            </a:r>
            <a:r>
              <a:rPr lang="en-US" dirty="0" smtClean="0"/>
              <a:t>a</a:t>
            </a:r>
            <a:r>
              <a:rPr lang="bg-BG" dirty="0" smtClean="0"/>
              <a:t> с участието на един или няколко (мрежа от) посредници - продавачи.</a:t>
            </a:r>
          </a:p>
          <a:p>
            <a:endParaRPr lang="bg-BG"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29600" cy="4801166"/>
          </a:xfrm>
        </p:spPr>
        <p:txBody>
          <a:bodyPr>
            <a:normAutofit/>
          </a:bodyPr>
          <a:lstStyle/>
          <a:p>
            <a:pPr marL="0" indent="0" algn="just">
              <a:buNone/>
            </a:pPr>
            <a:r>
              <a:rPr lang="bg-BG" b="1" i="1" dirty="0" smtClean="0"/>
              <a:t>Преките канали </a:t>
            </a:r>
            <a:r>
              <a:rPr lang="bg-BG" dirty="0" smtClean="0"/>
              <a:t>за реализация предлагат редица преимущества за туроператора, а именно:</a:t>
            </a:r>
          </a:p>
          <a:p>
            <a:pPr lvl="0" algn="just"/>
            <a:r>
              <a:rPr lang="en-US" dirty="0" err="1" smtClean="0"/>
              <a:t>намаляване</a:t>
            </a:r>
            <a:r>
              <a:rPr lang="en-US" dirty="0" smtClean="0"/>
              <a:t> </a:t>
            </a:r>
            <a:r>
              <a:rPr lang="en-US" dirty="0" err="1" smtClean="0"/>
              <a:t>разходите</a:t>
            </a:r>
            <a:r>
              <a:rPr lang="en-US" dirty="0" smtClean="0"/>
              <a:t> </a:t>
            </a:r>
            <a:r>
              <a:rPr lang="en-US" dirty="0" err="1" smtClean="0"/>
              <a:t>по</a:t>
            </a:r>
            <a:r>
              <a:rPr lang="en-US" dirty="0" smtClean="0"/>
              <a:t> </a:t>
            </a:r>
            <a:r>
              <a:rPr lang="en-US" dirty="0" err="1" smtClean="0"/>
              <a:t>реализацията</a:t>
            </a:r>
            <a:r>
              <a:rPr lang="en-US" dirty="0" smtClean="0"/>
              <a:t>;</a:t>
            </a:r>
            <a:endParaRPr lang="bg-BG" dirty="0" smtClean="0"/>
          </a:p>
          <a:p>
            <a:pPr lvl="0" algn="just"/>
            <a:r>
              <a:rPr lang="en-US" dirty="0" err="1" smtClean="0"/>
              <a:t>поддържане</a:t>
            </a:r>
            <a:r>
              <a:rPr lang="en-US" dirty="0" smtClean="0"/>
              <a:t> </a:t>
            </a:r>
            <a:r>
              <a:rPr lang="en-US" dirty="0" err="1" smtClean="0"/>
              <a:t>на</a:t>
            </a:r>
            <a:r>
              <a:rPr lang="en-US" dirty="0" smtClean="0"/>
              <a:t> </a:t>
            </a:r>
            <a:r>
              <a:rPr lang="en-US" dirty="0" err="1" smtClean="0"/>
              <a:t>непосредствен</a:t>
            </a:r>
            <a:r>
              <a:rPr lang="en-US" dirty="0" smtClean="0"/>
              <a:t> </a:t>
            </a:r>
            <a:r>
              <a:rPr lang="en-US" dirty="0" err="1" smtClean="0"/>
              <a:t>контакт</a:t>
            </a:r>
            <a:r>
              <a:rPr lang="en-US" dirty="0" smtClean="0"/>
              <a:t> с </a:t>
            </a:r>
            <a:r>
              <a:rPr lang="en-US" dirty="0" err="1" smtClean="0"/>
              <a:t>крайния</a:t>
            </a:r>
            <a:r>
              <a:rPr lang="en-US" dirty="0" smtClean="0"/>
              <a:t> </a:t>
            </a:r>
            <a:r>
              <a:rPr lang="en-US" dirty="0" err="1" smtClean="0"/>
              <a:t>потребител</a:t>
            </a:r>
            <a:r>
              <a:rPr lang="en-US" dirty="0" smtClean="0"/>
              <a:t> и </a:t>
            </a:r>
            <a:r>
              <a:rPr lang="en-US" dirty="0" err="1" smtClean="0"/>
              <a:t>на</a:t>
            </a:r>
            <a:r>
              <a:rPr lang="en-US" dirty="0" smtClean="0"/>
              <a:t> </a:t>
            </a:r>
            <a:r>
              <a:rPr lang="en-US" dirty="0" err="1" smtClean="0"/>
              <a:t>тази</a:t>
            </a:r>
            <a:r>
              <a:rPr lang="en-US" dirty="0" smtClean="0"/>
              <a:t> </a:t>
            </a:r>
            <a:r>
              <a:rPr lang="en-US" dirty="0" err="1" smtClean="0"/>
              <a:t>основа</a:t>
            </a:r>
            <a:r>
              <a:rPr lang="en-US" dirty="0" smtClean="0"/>
              <a:t> – </a:t>
            </a:r>
            <a:r>
              <a:rPr lang="en-US" dirty="0" err="1" smtClean="0"/>
              <a:t>наличие</a:t>
            </a:r>
            <a:r>
              <a:rPr lang="en-US" dirty="0" smtClean="0"/>
              <a:t> </a:t>
            </a:r>
            <a:r>
              <a:rPr lang="en-US" dirty="0" err="1" smtClean="0"/>
              <a:t>на</a:t>
            </a:r>
            <a:r>
              <a:rPr lang="en-US" dirty="0" smtClean="0"/>
              <a:t> </a:t>
            </a:r>
            <a:r>
              <a:rPr lang="en-US" dirty="0" err="1" smtClean="0"/>
              <a:t>благоприятни</a:t>
            </a:r>
            <a:r>
              <a:rPr lang="en-US" dirty="0" smtClean="0"/>
              <a:t> </a:t>
            </a:r>
            <a:r>
              <a:rPr lang="en-US" dirty="0" err="1" smtClean="0"/>
              <a:t>възможности</a:t>
            </a:r>
            <a:r>
              <a:rPr lang="en-US" dirty="0" smtClean="0"/>
              <a:t> </a:t>
            </a:r>
            <a:r>
              <a:rPr lang="en-US" dirty="0" err="1" smtClean="0"/>
              <a:t>за</a:t>
            </a:r>
            <a:r>
              <a:rPr lang="en-US" dirty="0" smtClean="0"/>
              <a:t> </a:t>
            </a:r>
            <a:r>
              <a:rPr lang="en-US" dirty="0" err="1" smtClean="0"/>
              <a:t>следене</a:t>
            </a:r>
            <a:r>
              <a:rPr lang="en-US" dirty="0" smtClean="0"/>
              <a:t> и </a:t>
            </a:r>
            <a:r>
              <a:rPr lang="en-US" dirty="0" err="1" smtClean="0"/>
              <a:t>контрол</a:t>
            </a:r>
            <a:r>
              <a:rPr lang="en-US" dirty="0" smtClean="0"/>
              <a:t> </a:t>
            </a:r>
            <a:r>
              <a:rPr lang="en-US" dirty="0" err="1" smtClean="0"/>
              <a:t>на</a:t>
            </a:r>
            <a:r>
              <a:rPr lang="en-US" dirty="0" smtClean="0"/>
              <a:t> </a:t>
            </a:r>
            <a:r>
              <a:rPr lang="en-US" dirty="0" err="1" smtClean="0"/>
              <a:t>потребителското</a:t>
            </a:r>
            <a:r>
              <a:rPr lang="en-US" dirty="0" smtClean="0"/>
              <a:t> </a:t>
            </a:r>
            <a:r>
              <a:rPr lang="en-US" dirty="0" err="1" smtClean="0"/>
              <a:t>поведение</a:t>
            </a:r>
            <a:r>
              <a:rPr lang="en-US" dirty="0" smtClean="0"/>
              <a:t>;</a:t>
            </a:r>
            <a:endParaRPr lang="bg-BG" dirty="0" smtClean="0"/>
          </a:p>
          <a:p>
            <a:pPr lvl="0" algn="just"/>
            <a:r>
              <a:rPr lang="en-US" dirty="0" err="1" smtClean="0"/>
              <a:t>ускоряване</a:t>
            </a:r>
            <a:r>
              <a:rPr lang="en-US" dirty="0" smtClean="0"/>
              <a:t> </a:t>
            </a:r>
            <a:r>
              <a:rPr lang="en-US" dirty="0" err="1" smtClean="0"/>
              <a:t>цялостния</a:t>
            </a:r>
            <a:r>
              <a:rPr lang="en-US" dirty="0" smtClean="0"/>
              <a:t> </a:t>
            </a:r>
            <a:r>
              <a:rPr lang="en-US" dirty="0" err="1" smtClean="0"/>
              <a:t>процес</a:t>
            </a:r>
            <a:r>
              <a:rPr lang="en-US" dirty="0" smtClean="0"/>
              <a:t> </a:t>
            </a:r>
            <a:r>
              <a:rPr lang="en-US" dirty="0" err="1" smtClean="0"/>
              <a:t>на</a:t>
            </a:r>
            <a:r>
              <a:rPr lang="en-US" dirty="0" smtClean="0"/>
              <a:t> </a:t>
            </a:r>
            <a:r>
              <a:rPr lang="en-US" dirty="0" err="1" smtClean="0"/>
              <a:t>реализацията</a:t>
            </a:r>
            <a:r>
              <a:rPr lang="en-US" dirty="0" smtClean="0"/>
              <a:t>;</a:t>
            </a:r>
            <a:endParaRPr lang="bg-BG" dirty="0" smtClean="0"/>
          </a:p>
          <a:p>
            <a:pPr lvl="0" algn="just"/>
            <a:r>
              <a:rPr lang="en-US" dirty="0" err="1" smtClean="0"/>
              <a:t>избягване</a:t>
            </a:r>
            <a:r>
              <a:rPr lang="en-US" dirty="0" smtClean="0"/>
              <a:t> </a:t>
            </a:r>
            <a:r>
              <a:rPr lang="en-US" dirty="0" err="1" smtClean="0"/>
              <a:t>на</a:t>
            </a:r>
            <a:r>
              <a:rPr lang="en-US" dirty="0" smtClean="0"/>
              <a:t> </a:t>
            </a:r>
            <a:r>
              <a:rPr lang="en-US" dirty="0" err="1" smtClean="0"/>
              <a:t>дългия</a:t>
            </a:r>
            <a:r>
              <a:rPr lang="en-US" dirty="0" smtClean="0"/>
              <a:t> </a:t>
            </a:r>
            <a:r>
              <a:rPr lang="en-US" dirty="0" err="1" smtClean="0"/>
              <a:t>път</a:t>
            </a:r>
            <a:r>
              <a:rPr lang="en-US" dirty="0" smtClean="0"/>
              <a:t> </a:t>
            </a:r>
            <a:r>
              <a:rPr lang="en-US" dirty="0" err="1" smtClean="0"/>
              <a:t>за</a:t>
            </a:r>
            <a:r>
              <a:rPr lang="en-US" dirty="0" smtClean="0"/>
              <a:t> </a:t>
            </a:r>
            <a:r>
              <a:rPr lang="en-US" dirty="0" err="1" smtClean="0"/>
              <a:t>движение</a:t>
            </a:r>
            <a:r>
              <a:rPr lang="en-US" dirty="0" smtClean="0"/>
              <a:t> </a:t>
            </a:r>
            <a:r>
              <a:rPr lang="en-US" dirty="0" err="1" smtClean="0"/>
              <a:t>на</a:t>
            </a:r>
            <a:r>
              <a:rPr lang="en-US" dirty="0" smtClean="0"/>
              <a:t> </a:t>
            </a:r>
            <a:r>
              <a:rPr lang="en-US" dirty="0" err="1" smtClean="0"/>
              <a:t>материали</a:t>
            </a:r>
            <a:r>
              <a:rPr lang="en-US" dirty="0" smtClean="0"/>
              <a:t>, </a:t>
            </a:r>
            <a:r>
              <a:rPr lang="en-US" dirty="0" err="1" smtClean="0"/>
              <a:t>рекламни</a:t>
            </a:r>
            <a:r>
              <a:rPr lang="en-US" dirty="0" smtClean="0"/>
              <a:t> </a:t>
            </a:r>
            <a:r>
              <a:rPr lang="en-US" dirty="0" err="1" smtClean="0"/>
              <a:t>средства</a:t>
            </a:r>
            <a:r>
              <a:rPr lang="en-US" dirty="0" smtClean="0"/>
              <a:t>, </a:t>
            </a:r>
            <a:r>
              <a:rPr lang="en-US" dirty="0" err="1" smtClean="0"/>
              <a:t>за</a:t>
            </a:r>
            <a:r>
              <a:rPr lang="en-US" dirty="0" smtClean="0"/>
              <a:t> </a:t>
            </a:r>
            <a:r>
              <a:rPr lang="en-US" dirty="0" err="1" smtClean="0"/>
              <a:t>осъществяване</a:t>
            </a:r>
            <a:r>
              <a:rPr lang="en-US" dirty="0" smtClean="0"/>
              <a:t> </a:t>
            </a:r>
            <a:r>
              <a:rPr lang="en-US" dirty="0" err="1" smtClean="0"/>
              <a:t>на</a:t>
            </a:r>
            <a:r>
              <a:rPr lang="en-US" dirty="0" smtClean="0"/>
              <a:t> </a:t>
            </a:r>
            <a:r>
              <a:rPr lang="en-US" dirty="0" err="1" smtClean="0"/>
              <a:t>комуникации</a:t>
            </a:r>
            <a:r>
              <a:rPr lang="en-US" dirty="0" smtClean="0"/>
              <a:t>, </a:t>
            </a:r>
            <a:r>
              <a:rPr lang="en-US" dirty="0" err="1" smtClean="0"/>
              <a:t>разплащания</a:t>
            </a:r>
            <a:r>
              <a:rPr lang="en-US" dirty="0" smtClean="0"/>
              <a:t> и </a:t>
            </a:r>
            <a:r>
              <a:rPr lang="en-US" dirty="0" err="1" smtClean="0"/>
              <a:t>пр</a:t>
            </a:r>
            <a:r>
              <a:rPr lang="en-US" dirty="0" smtClean="0"/>
              <a:t>.</a:t>
            </a:r>
            <a:endParaRPr lang="bg-BG" dirty="0" smtClean="0"/>
          </a:p>
          <a:p>
            <a:pPr marL="0" indent="0" algn="just">
              <a:buNone/>
            </a:pPr>
            <a:r>
              <a:rPr lang="bg-BG" dirty="0" smtClean="0"/>
              <a:t>Всичко това прави преките канали по - приложими и предпочитани, особено що се отнася до по - малките и финансово по - слаби туроператори. При тях туроператорите осъществяват продажбите самостоятелно.</a:t>
            </a:r>
            <a:endParaRPr lang="bg-BG"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412776"/>
            <a:ext cx="8229600" cy="5538806"/>
          </a:xfrm>
        </p:spPr>
        <p:txBody>
          <a:bodyPr>
            <a:normAutofit fontScale="85000" lnSpcReduction="20000"/>
          </a:bodyPr>
          <a:lstStyle/>
          <a:p>
            <a:pPr marL="0" indent="0">
              <a:buNone/>
            </a:pPr>
            <a:r>
              <a:rPr lang="bg-BG" dirty="0" smtClean="0"/>
              <a:t>Това на практика може да се осъществи в множество конкретни варианти, а именно:</a:t>
            </a:r>
          </a:p>
          <a:p>
            <a:pPr marL="0" indent="0">
              <a:buNone/>
            </a:pPr>
            <a:r>
              <a:rPr lang="bg-BG" dirty="0" smtClean="0"/>
              <a:t>-чрез </a:t>
            </a:r>
            <a:r>
              <a:rPr lang="bg-BG" i="1" dirty="0" smtClean="0"/>
              <a:t>използване на собствени</a:t>
            </a:r>
            <a:r>
              <a:rPr lang="bg-BG" dirty="0" smtClean="0"/>
              <a:t>  </a:t>
            </a:r>
            <a:r>
              <a:rPr lang="en-US" i="1" dirty="0" err="1" smtClean="0"/>
              <a:t>агентури</a:t>
            </a:r>
            <a:r>
              <a:rPr lang="en-US" i="1" dirty="0" smtClean="0"/>
              <a:t> </a:t>
            </a:r>
            <a:r>
              <a:rPr lang="bg-BG" i="1" dirty="0" smtClean="0"/>
              <a:t> </a:t>
            </a:r>
            <a:r>
              <a:rPr lang="bg-BG" dirty="0" smtClean="0"/>
              <a:t>или бюра в страната и чужбина. Този вариант е характерен най-вече за големите туроператори, които имат финансовата възможност да поддържат собствена мрежа от представителства, които заедно с другите си функции могат да осъществяват и търговска дейност, респективно продажби на туристически пътувания;</a:t>
            </a:r>
          </a:p>
          <a:p>
            <a:pPr marL="0" indent="0">
              <a:buNone/>
            </a:pPr>
            <a:r>
              <a:rPr lang="bg-BG" i="1" dirty="0" smtClean="0"/>
              <a:t>-чрез разкриване на временни или постоянни филиали и представителства</a:t>
            </a:r>
            <a:r>
              <a:rPr lang="bg-BG" dirty="0" smtClean="0"/>
              <a:t> в оживени търговски центрове, банки, застрахователни дружества, тото-пунктове и др. подобни. </a:t>
            </a:r>
          </a:p>
          <a:p>
            <a:pPr marL="0" indent="0">
              <a:buNone/>
            </a:pPr>
            <a:r>
              <a:rPr lang="bg-BG" i="1" dirty="0" smtClean="0"/>
              <a:t>-чрез създаване на подвижни бюра за продажби</a:t>
            </a:r>
            <a:r>
              <a:rPr lang="bg-BG" dirty="0" smtClean="0"/>
              <a:t>. </a:t>
            </a:r>
          </a:p>
          <a:p>
            <a:pPr marL="0" indent="0">
              <a:buNone/>
            </a:pPr>
            <a:r>
              <a:rPr lang="bg-BG" i="1" dirty="0" smtClean="0"/>
              <a:t>-чрез туристически борси и панаири, изложби и базари</a:t>
            </a:r>
            <a:r>
              <a:rPr lang="bg-BG" dirty="0" smtClean="0"/>
              <a:t>.</a:t>
            </a:r>
            <a:r>
              <a:rPr lang="bg-BG" i="1" dirty="0" smtClean="0"/>
              <a:t> </a:t>
            </a:r>
            <a:r>
              <a:rPr lang="bg-BG" dirty="0" smtClean="0"/>
              <a:t>Този вид преки канали позволява на туроператора да осъществи връзка не само с крайния потребител, но и с негови представители в лицето на различни посредници и продавачи на туристически услуги. </a:t>
            </a:r>
            <a:endParaRPr lang="en-US" dirty="0" smtClean="0"/>
          </a:p>
          <a:p>
            <a:pPr marL="0" indent="0">
              <a:buNone/>
            </a:pPr>
            <a:r>
              <a:rPr lang="bg-BG" i="1" dirty="0" smtClean="0"/>
              <a:t>чрез предоставяне на пълномощия </a:t>
            </a:r>
            <a:r>
              <a:rPr lang="bg-BG" dirty="0" smtClean="0"/>
              <a:t>на отделни категории служители от персонала на туроператора (екскурзоводи, придружители, представители в различни туристически места) за продажба на туристически пътувания;</a:t>
            </a:r>
          </a:p>
          <a:p>
            <a:pPr marL="0" indent="0">
              <a:buNone/>
            </a:pPr>
            <a:r>
              <a:rPr lang="bg-BG" i="1" dirty="0" smtClean="0"/>
              <a:t>-чрез поддържане на преки договорни отношения </a:t>
            </a:r>
            <a:r>
              <a:rPr lang="bg-BG" dirty="0" smtClean="0"/>
              <a:t>с големи формирования, представящи определени категории от туристическото търсене: крупни промишлени предприятия, обществени организации, съюзи, клубове и др. </a:t>
            </a:r>
          </a:p>
          <a:p>
            <a:pPr marL="0" indent="0">
              <a:buNone/>
            </a:pPr>
            <a:r>
              <a:rPr lang="bg-BG" i="1" dirty="0" smtClean="0"/>
              <a:t>-чрез използване възможностите на интернет</a:t>
            </a:r>
            <a:endParaRPr lang="bg-BG" dirty="0" smtClean="0"/>
          </a:p>
          <a:p>
            <a:endParaRPr lang="bg-BG" dirty="0" smtClean="0"/>
          </a:p>
          <a:p>
            <a:endParaRPr lang="bg-BG"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56792"/>
            <a:ext cx="8229600" cy="4464496"/>
          </a:xfrm>
        </p:spPr>
        <p:txBody>
          <a:bodyPr>
            <a:normAutofit/>
          </a:bodyPr>
          <a:lstStyle/>
          <a:p>
            <a:pPr marL="0" indent="0" algn="just">
              <a:buNone/>
            </a:pPr>
            <a:r>
              <a:rPr lang="bg-BG" dirty="0" smtClean="0"/>
              <a:t>Дейността на туроператора (по обем и съдържание) при провеждането на организираните от него туристически пътувания се определя, зависи и се отличава най - вече от различията във вида на тези пътувания. От тази гледна точка е възможно и необходимо разграничаването им в няколко направления:</a:t>
            </a:r>
          </a:p>
          <a:p>
            <a:pPr algn="just"/>
            <a:r>
              <a:rPr lang="bg-BG" b="1" dirty="0" smtClean="0"/>
              <a:t>Първо,</a:t>
            </a:r>
            <a:r>
              <a:rPr lang="bg-BG" dirty="0" smtClean="0"/>
              <a:t> в зависимост от това дали и доколко туроператорът се ангажира с участие при провеждането на пътуването. В това направление се разграничават обикновено две групи (или вида) пътувания: </a:t>
            </a:r>
            <a:r>
              <a:rPr lang="bg-BG" i="1" dirty="0" smtClean="0"/>
              <a:t>придружени </a:t>
            </a:r>
            <a:r>
              <a:rPr lang="bg-BG" dirty="0" smtClean="0"/>
              <a:t>(escorted tours) и </a:t>
            </a:r>
            <a:r>
              <a:rPr lang="bg-BG" i="1" dirty="0" smtClean="0"/>
              <a:t>непридружени </a:t>
            </a:r>
            <a:r>
              <a:rPr lang="bg-BG" dirty="0" smtClean="0"/>
              <a:t>(unescorted tours).</a:t>
            </a:r>
            <a:r>
              <a:rPr lang="bg-BG" b="1" dirty="0" smtClean="0"/>
              <a:t> </a:t>
            </a:r>
          </a:p>
          <a:p>
            <a:pPr algn="just"/>
            <a:r>
              <a:rPr lang="bg-BG" b="1" dirty="0" smtClean="0"/>
              <a:t>Второ, </a:t>
            </a:r>
            <a:r>
              <a:rPr lang="bg-BG" dirty="0" smtClean="0"/>
              <a:t>в зависимост от броя на участниците в туристическото пътуване. В това направление пътуванията могат да се групират също в два основни вида:  </a:t>
            </a:r>
            <a:r>
              <a:rPr lang="bg-BG" i="1" dirty="0" smtClean="0"/>
              <a:t>единични </a:t>
            </a:r>
            <a:r>
              <a:rPr lang="bg-BG" dirty="0" smtClean="0"/>
              <a:t>(индивидуални) и  </a:t>
            </a:r>
            <a:r>
              <a:rPr lang="bg-BG" i="1" dirty="0" smtClean="0"/>
              <a:t>групови</a:t>
            </a:r>
            <a:r>
              <a:rPr lang="bg-BG" dirty="0" smtClean="0"/>
              <a:t> (колективни). </a:t>
            </a:r>
            <a:endParaRPr lang="bg-BG"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5184576"/>
          </a:xfrm>
        </p:spPr>
        <p:txBody>
          <a:bodyPr>
            <a:normAutofit/>
          </a:bodyPr>
          <a:lstStyle/>
          <a:p>
            <a:pPr algn="just"/>
            <a:r>
              <a:rPr lang="bg-BG" b="1" dirty="0" smtClean="0"/>
              <a:t>Трето, </a:t>
            </a:r>
            <a:r>
              <a:rPr lang="bg-BG" dirty="0" smtClean="0"/>
              <a:t>в зависимост от съотношението между двете основни части в съдържанието на туристическия продукт –</a:t>
            </a:r>
            <a:r>
              <a:rPr lang="bg-BG" i="1" dirty="0" smtClean="0"/>
              <a:t>динамичната </a:t>
            </a:r>
            <a:r>
              <a:rPr lang="bg-BG" dirty="0" smtClean="0"/>
              <a:t>(пътуването) и  </a:t>
            </a:r>
            <a:r>
              <a:rPr lang="bg-BG" i="1" dirty="0" smtClean="0"/>
              <a:t>статичната </a:t>
            </a:r>
            <a:r>
              <a:rPr lang="bg-BG" dirty="0" smtClean="0"/>
              <a:t>(пребиваването)</a:t>
            </a:r>
            <a:endParaRPr lang="en-US" b="1" dirty="0" smtClean="0"/>
          </a:p>
          <a:p>
            <a:pPr algn="just"/>
            <a:r>
              <a:rPr lang="bg-BG" b="1" dirty="0" smtClean="0"/>
              <a:t>Четвърто, </a:t>
            </a:r>
            <a:r>
              <a:rPr lang="bg-BG" dirty="0" smtClean="0"/>
              <a:t>в зависимост от вида на използвания при провеждането на пътуването пътнически (туристически) транспорт. В това направление пътуванията се групират на такива с влак, самолет, кораб и автомобил. Различията в пространството, скоростта на движение, транспортната среда, комфорта и др. подобни определят спецификата в организацията на дейността по провеждането на пътуванията в различните видове превозни средства. Тя се отнася основно до екскурзоводското обслужване, което има различен обхват и характер в автобуса, кораба или влака.</a:t>
            </a:r>
          </a:p>
          <a:p>
            <a:pPr marL="0" indent="0" algn="just">
              <a:buNone/>
            </a:pPr>
            <a:r>
              <a:rPr lang="bg-BG" dirty="0" smtClean="0"/>
              <a:t>Намесата на организатора в процеса на провеждане на туристическото пътуване може да се осъществи  </a:t>
            </a:r>
            <a:r>
              <a:rPr lang="bg-BG" i="1" dirty="0" smtClean="0"/>
              <a:t>пряко</a:t>
            </a:r>
            <a:r>
              <a:rPr lang="bg-BG" dirty="0" smtClean="0"/>
              <a:t>, от негов служител или  </a:t>
            </a:r>
            <a:r>
              <a:rPr lang="bg-BG" i="1" dirty="0" smtClean="0"/>
              <a:t>косвено</a:t>
            </a:r>
            <a:r>
              <a:rPr lang="bg-BG" dirty="0" smtClean="0"/>
              <a:t>, с помощта на пътническа агенция - кореспондент или нейн представител.</a:t>
            </a:r>
            <a:endParaRPr lang="bg-BG"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894</TotalTime>
  <Words>2781</Words>
  <Application>Microsoft Office PowerPoint</Application>
  <PresentationFormat>On-screen Show (4:3)</PresentationFormat>
  <Paragraphs>119</Paragraphs>
  <Slides>28</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28</vt:i4>
      </vt:variant>
    </vt:vector>
  </HeadingPairs>
  <TitlesOfParts>
    <vt:vector size="33" baseType="lpstr">
      <vt:lpstr>Arial</vt:lpstr>
      <vt:lpstr>Calibri</vt:lpstr>
      <vt:lpstr>Calibri Light</vt:lpstr>
      <vt:lpstr>Office Theme</vt:lpstr>
      <vt:lpstr>Custom Design</vt:lpstr>
      <vt:lpstr>                      ТУРОПЕРАТОРСКА, АГЕНТСКА И ТУРИСТИЧЕСКА ТРАНСПОРТНА ДЕЙНОСТ</vt:lpstr>
      <vt:lpstr>Глава втора ОРГАНИЗАТОРСКА И ПОСРЕДНИЧЕСКА ДЕЙНОСТ НА ПЪТНИЧЕСКАТА АГЕНЦИЯ  2.1. Дефиниране и характеристика на туроператорската и турагентската дейност</vt:lpstr>
      <vt:lpstr>PowerPoint Presentation</vt:lpstr>
      <vt:lpstr>PowerPoint Presentation</vt:lpstr>
      <vt:lpstr>PowerPoint Presentation</vt:lpstr>
      <vt:lpstr>2.2.  Правно регламентиране на туроператорската и турагентската дейност</vt:lpstr>
      <vt:lpstr>PowerPoint Presentation</vt:lpstr>
      <vt:lpstr>PowerPoint Presentation</vt:lpstr>
      <vt:lpstr>PowerPoint Presentation</vt:lpstr>
      <vt:lpstr>PowerPoint Presentation</vt:lpstr>
      <vt:lpstr>Договор за организирано туристическо пътуване и механизми за гарантиране правата на туриста</vt:lpstr>
      <vt:lpstr>PowerPoint Presentation</vt:lpstr>
      <vt:lpstr>PowerPoint Presentation</vt:lpstr>
      <vt:lpstr>PowerPoint Presentation</vt:lpstr>
      <vt:lpstr>2.3. Организиране и провеждане на туристически пътувания с обща цена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Home</dc:creator>
  <cp:lastModifiedBy>Milena Andonova</cp:lastModifiedBy>
  <cp:revision>90</cp:revision>
  <dcterms:created xsi:type="dcterms:W3CDTF">2013-04-20T06:46:52Z</dcterms:created>
  <dcterms:modified xsi:type="dcterms:W3CDTF">2018-10-18T20:18:44Z</dcterms:modified>
</cp:coreProperties>
</file>