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5" r:id="rId13"/>
    <p:sldId id="268" r:id="rId14"/>
    <p:sldId id="267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21.11.2017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</a:t>
            </a:r>
            <a:r>
              <a:rPr lang="bg-BG" dirty="0" err="1" smtClean="0"/>
              <a:t>сновни</a:t>
            </a:r>
            <a:r>
              <a:rPr lang="bg-BG" dirty="0" smtClean="0"/>
              <a:t> понятия в </a:t>
            </a:r>
            <a:r>
              <a:rPr lang="bg-BG" dirty="0" smtClean="0"/>
              <a:t>туризма</a:t>
            </a:r>
            <a:endParaRPr lang="bg-BG" dirty="0"/>
          </a:p>
        </p:txBody>
      </p:sp>
      <p:sp>
        <p:nvSpPr>
          <p:cNvPr id="14338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bg-BG" dirty="0" smtClean="0"/>
          </a:p>
          <a:p>
            <a:r>
              <a:rPr lang="bg-BG" dirty="0" smtClean="0"/>
              <a:t>Доц. д-р Златина Караджова</a:t>
            </a:r>
            <a:endParaRPr lang="bg-B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b="1" dirty="0" smtClean="0">
                <a:solidFill>
                  <a:schemeClr val="bg1"/>
                </a:solidFill>
              </a:rPr>
              <a:t>     </a:t>
            </a:r>
            <a:r>
              <a:rPr lang="bg-BG" b="1" dirty="0" err="1" smtClean="0">
                <a:solidFill>
                  <a:schemeClr val="bg1"/>
                </a:solidFill>
              </a:rPr>
              <a:t>Рекреация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- </a:t>
            </a:r>
            <a:r>
              <a:rPr lang="bg-BG" dirty="0" smtClean="0">
                <a:solidFill>
                  <a:schemeClr val="bg1"/>
                </a:solidFill>
              </a:rPr>
              <a:t>термин с латински произход (</a:t>
            </a:r>
            <a:r>
              <a:rPr lang="en-US" dirty="0" err="1" smtClean="0">
                <a:solidFill>
                  <a:schemeClr val="bg1"/>
                </a:solidFill>
              </a:rPr>
              <a:t>rekreatio</a:t>
            </a:r>
            <a:r>
              <a:rPr lang="bg-BG" dirty="0" smtClean="0">
                <a:solidFill>
                  <a:schemeClr val="bg1"/>
                </a:solidFill>
              </a:rPr>
              <a:t>) и означава процес, при който се възстановяват и развиват психическите и физическите сили на човека.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bg1"/>
                </a:solidFill>
              </a:rPr>
              <a:t>Наред с производствената дейност, домашния труд и </a:t>
            </a:r>
            <a:r>
              <a:rPr lang="bg-BG" dirty="0" err="1" smtClean="0">
                <a:solidFill>
                  <a:schemeClr val="bg1"/>
                </a:solidFill>
              </a:rPr>
              <a:t>удвлетворяването</a:t>
            </a:r>
            <a:r>
              <a:rPr lang="bg-BG" dirty="0" smtClean="0">
                <a:solidFill>
                  <a:schemeClr val="bg1"/>
                </a:solidFill>
              </a:rPr>
              <a:t> на биологическите потребности, </a:t>
            </a:r>
            <a:r>
              <a:rPr lang="bg-BG" dirty="0" err="1" smtClean="0">
                <a:solidFill>
                  <a:schemeClr val="bg1"/>
                </a:solidFill>
              </a:rPr>
              <a:t>рекреационната</a:t>
            </a:r>
            <a:r>
              <a:rPr lang="bg-BG" dirty="0" smtClean="0">
                <a:solidFill>
                  <a:schemeClr val="bg1"/>
                </a:solidFill>
              </a:rPr>
              <a:t> дейност е едно от най-важните проявления на дейността на хората, необходими за техния нормален живот. </a:t>
            </a:r>
            <a:r>
              <a:rPr lang="bg-BG" dirty="0" err="1" smtClean="0">
                <a:solidFill>
                  <a:schemeClr val="bg1"/>
                </a:solidFill>
              </a:rPr>
              <a:t>Рекреацията</a:t>
            </a:r>
            <a:r>
              <a:rPr lang="bg-BG" dirty="0" smtClean="0">
                <a:solidFill>
                  <a:schemeClr val="bg1"/>
                </a:solidFill>
              </a:rPr>
              <a:t> се осъществява при най-различни условия, в дома, извън него, по време на туристическите пътувания. Тя може да бъде активна (с управляване на различни дейности) и пасивна (почивка и умора).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bg-BG" dirty="0" err="1" smtClean="0">
                <a:solidFill>
                  <a:schemeClr val="bg1"/>
                </a:solidFill>
              </a:rPr>
              <a:t>Рекреацията</a:t>
            </a:r>
            <a:r>
              <a:rPr lang="bg-BG" dirty="0" smtClean="0">
                <a:solidFill>
                  <a:schemeClr val="bg1"/>
                </a:solidFill>
              </a:rPr>
              <a:t> е по-широко понятие от туризма, защото включва всички форми на </a:t>
            </a:r>
            <a:r>
              <a:rPr lang="bg-BG" dirty="0" err="1" smtClean="0">
                <a:solidFill>
                  <a:schemeClr val="bg1"/>
                </a:solidFill>
              </a:rPr>
              <a:t>психофизично</a:t>
            </a:r>
            <a:r>
              <a:rPr lang="bg-BG" dirty="0" smtClean="0">
                <a:solidFill>
                  <a:schemeClr val="bg1"/>
                </a:solidFill>
              </a:rPr>
              <a:t> възстановяване – активни и пасивни, докато туризмът </a:t>
            </a:r>
            <a:r>
              <a:rPr lang="bg-BG" dirty="0" err="1" smtClean="0">
                <a:solidFill>
                  <a:schemeClr val="bg1"/>
                </a:solidFill>
              </a:rPr>
              <a:t>вкючва</a:t>
            </a:r>
            <a:r>
              <a:rPr lang="bg-BG" dirty="0" smtClean="0">
                <a:solidFill>
                  <a:schemeClr val="bg1"/>
                </a:solidFill>
              </a:rPr>
              <a:t> само </a:t>
            </a:r>
            <a:r>
              <a:rPr lang="bg-BG" dirty="0" err="1" smtClean="0">
                <a:solidFill>
                  <a:schemeClr val="bg1"/>
                </a:solidFill>
              </a:rPr>
              <a:t>рекреацията</a:t>
            </a:r>
            <a:r>
              <a:rPr lang="bg-BG" dirty="0" smtClean="0">
                <a:solidFill>
                  <a:schemeClr val="bg1"/>
                </a:solidFill>
              </a:rPr>
              <a:t>, при която задължително се осъществява пътуване извън постоянното местожителство.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2400" b="1" dirty="0" smtClean="0">
                <a:solidFill>
                  <a:schemeClr val="bg1"/>
                </a:solidFill>
              </a:rPr>
              <a:t>Турист</a:t>
            </a:r>
            <a:endParaRPr lang="bg-BG" sz="24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bg-BG" sz="2400" dirty="0" smtClean="0">
                <a:solidFill>
                  <a:schemeClr val="bg1"/>
                </a:solidFill>
              </a:rPr>
              <a:t>     По смисъла на Закона за туризма в Република България „турист” е всяко физическо лице, </a:t>
            </a:r>
            <a:r>
              <a:rPr lang="bg-BG" sz="2400" dirty="0" err="1" smtClean="0">
                <a:solidFill>
                  <a:schemeClr val="bg1"/>
                </a:solidFill>
              </a:rPr>
              <a:t>потребяващо</a:t>
            </a:r>
            <a:r>
              <a:rPr lang="bg-BG" sz="2400" dirty="0" smtClean="0">
                <a:solidFill>
                  <a:schemeClr val="bg1"/>
                </a:solidFill>
              </a:rPr>
              <a:t> основна и/или допълнителна туристическа услуга.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bg-BG" sz="2400" dirty="0" smtClean="0">
                <a:solidFill>
                  <a:schemeClr val="bg1"/>
                </a:solidFill>
              </a:rPr>
              <a:t>  За статистически цели се ползват понятията за </a:t>
            </a:r>
            <a:r>
              <a:rPr lang="bg-BG" sz="2400" b="1" dirty="0" smtClean="0">
                <a:solidFill>
                  <a:schemeClr val="bg1"/>
                </a:solidFill>
              </a:rPr>
              <a:t>посетител и международен посетител, </a:t>
            </a:r>
            <a:r>
              <a:rPr lang="bg-BG" sz="2400" dirty="0" smtClean="0">
                <a:solidFill>
                  <a:schemeClr val="bg1"/>
                </a:solidFill>
              </a:rPr>
              <a:t>определени от Световната организация по туризъм и приети от Статистическата комисия на ООН: </a:t>
            </a:r>
          </a:p>
          <a:p>
            <a:pPr algn="just"/>
            <a:r>
              <a:rPr lang="bg-BG" sz="2400" b="1" dirty="0" smtClean="0">
                <a:solidFill>
                  <a:schemeClr val="bg1"/>
                </a:solidFill>
              </a:rPr>
              <a:t>Международен посетител (международен турист</a:t>
            </a:r>
            <a:r>
              <a:rPr lang="bg-BG" sz="2400" dirty="0" smtClean="0">
                <a:solidFill>
                  <a:schemeClr val="bg1"/>
                </a:solidFill>
              </a:rPr>
              <a:t>)</a:t>
            </a:r>
          </a:p>
          <a:p>
            <a:pPr algn="just">
              <a:buFont typeface="Wingdings 2" pitchFamily="18" charset="2"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</a:t>
            </a:r>
            <a:r>
              <a:rPr lang="bg-BG" sz="2400" dirty="0" smtClean="0">
                <a:solidFill>
                  <a:schemeClr val="bg1"/>
                </a:solidFill>
              </a:rPr>
              <a:t>Терминът „международен посетител” обозначава човек, който посещава държава, на която не е жител/</a:t>
            </a:r>
            <a:r>
              <a:rPr lang="bg-BG" sz="2400" dirty="0" err="1" smtClean="0">
                <a:solidFill>
                  <a:schemeClr val="bg1"/>
                </a:solidFill>
              </a:rPr>
              <a:t>ка</a:t>
            </a:r>
            <a:r>
              <a:rPr lang="bg-BG" sz="2400" dirty="0" smtClean="0">
                <a:solidFill>
                  <a:schemeClr val="bg1"/>
                </a:solidFill>
              </a:rPr>
              <a:t> и е извън обичайната  за него/нея среда за не повече от 12 месеца и чиято основна цел на посещение не е упражняването на дейност, за която получава заплащане от посетената държава.</a:t>
            </a:r>
          </a:p>
          <a:p>
            <a:endParaRPr lang="bg-BG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bg-BG" sz="1800" b="1" dirty="0" smtClean="0">
                <a:solidFill>
                  <a:schemeClr val="bg1"/>
                </a:solidFill>
              </a:rPr>
              <a:t>Вътрешен посетител (вътрешен турист)</a:t>
            </a:r>
            <a:endParaRPr lang="bg-BG" sz="18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Терминът „вътрешен посетител” обозначава човек, живеещ в дадена страна, който пътува до място в същата страна извън обичайната за него/нея среда за не повече от 12 месеца и чиято основна цел на посещение не е упражняване на дейност, за която получава възнаграждение от съответната дестинация.</a:t>
            </a:r>
            <a:endParaRPr lang="en-US" sz="1800" b="1" dirty="0" smtClean="0">
              <a:solidFill>
                <a:schemeClr val="bg1"/>
              </a:solidFill>
            </a:endParaRPr>
          </a:p>
          <a:p>
            <a:pPr algn="just"/>
            <a:r>
              <a:rPr lang="bg-BG" sz="1800" b="1" dirty="0" smtClean="0">
                <a:solidFill>
                  <a:schemeClr val="bg1"/>
                </a:solidFill>
              </a:rPr>
              <a:t>Екскурзиант (посетител за един ден)</a:t>
            </a:r>
            <a:endParaRPr lang="bg-BG" sz="18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</a:t>
            </a:r>
            <a:r>
              <a:rPr lang="bg-BG" sz="1800" dirty="0" smtClean="0">
                <a:solidFill>
                  <a:schemeClr val="bg1"/>
                </a:solidFill>
              </a:rPr>
              <a:t>посетител, чийто престой не превишава 24 часа, т.е. той не реализира нощувка в посещаваната дестинация.</a:t>
            </a:r>
          </a:p>
          <a:p>
            <a:pPr algn="just">
              <a:buFont typeface="Wingdings 2" pitchFamily="18" charset="2"/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</a:t>
            </a:r>
            <a:r>
              <a:rPr lang="bg-BG" sz="1800" dirty="0" smtClean="0">
                <a:solidFill>
                  <a:schemeClr val="bg1"/>
                </a:solidFill>
              </a:rPr>
              <a:t>Посетителите за повече от 24 часа, които прекарват нощта на борда на кораб, </a:t>
            </a:r>
            <a:r>
              <a:rPr lang="bg-BG" sz="1800" dirty="0" err="1" smtClean="0">
                <a:solidFill>
                  <a:schemeClr val="bg1"/>
                </a:solidFill>
              </a:rPr>
              <a:t>акустирал</a:t>
            </a:r>
            <a:r>
              <a:rPr lang="bg-BG" sz="1800" dirty="0" smtClean="0">
                <a:solidFill>
                  <a:schemeClr val="bg1"/>
                </a:solidFill>
              </a:rPr>
              <a:t> в пристанището, също се квалифицират като посетители за един ден (екскурзианти), а не като туристи.</a:t>
            </a:r>
          </a:p>
          <a:p>
            <a:pPr algn="just"/>
            <a:r>
              <a:rPr lang="bg-BG" sz="1800" b="1" dirty="0" smtClean="0">
                <a:solidFill>
                  <a:schemeClr val="bg1"/>
                </a:solidFill>
              </a:rPr>
              <a:t>Туристическа дестинация</a:t>
            </a:r>
            <a:endParaRPr lang="bg-BG" sz="18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	</a:t>
            </a:r>
            <a:r>
              <a:rPr lang="bg-BG" sz="1800" dirty="0" smtClean="0">
                <a:solidFill>
                  <a:schemeClr val="bg1"/>
                </a:solidFill>
              </a:rPr>
              <a:t>Това е географско пространство (място, селище, регион), което се избира от съответния посетител/и като цел на туристическото пътуване, разполага с необходимите за престоя съоръжения за настаняване, хранене, развлечения и други туристически дейности.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lnSpcReduction="10000"/>
          </a:bodyPr>
          <a:lstStyle/>
          <a:p>
            <a:pPr algn="just"/>
            <a:endParaRPr lang="en-US" sz="1600" b="1" dirty="0" smtClean="0"/>
          </a:p>
          <a:p>
            <a:pPr algn="just"/>
            <a:r>
              <a:rPr lang="bg-BG" sz="2000" b="1" dirty="0" smtClean="0">
                <a:solidFill>
                  <a:schemeClr val="bg1"/>
                </a:solidFill>
              </a:rPr>
              <a:t>Туристически потребности</a:t>
            </a:r>
            <a:endParaRPr lang="bg-BG" sz="20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	</a:t>
            </a:r>
            <a:r>
              <a:rPr lang="bg-BG" sz="2000" dirty="0" smtClean="0">
                <a:solidFill>
                  <a:schemeClr val="bg1"/>
                </a:solidFill>
              </a:rPr>
              <a:t>Редица науки – социология, икономика, психология и др. разглеждат въпроса на човешките потребности. Най-често потребностите се определят като необходимост от удовлетворяване на нуждата на човека от един или друг предмет или явление.</a:t>
            </a:r>
          </a:p>
          <a:p>
            <a:pPr algn="just"/>
            <a:r>
              <a:rPr lang="bg-BG" sz="2000" b="1" dirty="0" smtClean="0">
                <a:solidFill>
                  <a:schemeClr val="bg1"/>
                </a:solidFill>
              </a:rPr>
              <a:t>Първичните (преки</a:t>
            </a:r>
            <a:r>
              <a:rPr lang="bg-BG" sz="2000" dirty="0" smtClean="0">
                <a:solidFill>
                  <a:schemeClr val="bg1"/>
                </a:solidFill>
              </a:rPr>
              <a:t>) туристически потребности са тези, които създават мотивацията за предприемане на едно или друго туристическо пътуване – потребностите от възстановяване, лечение, общуване, познанието, разширяване на кръгозора и т.н.</a:t>
            </a:r>
          </a:p>
          <a:p>
            <a:pPr algn="just"/>
            <a:r>
              <a:rPr lang="bg-BG" sz="2000" dirty="0" smtClean="0">
                <a:solidFill>
                  <a:schemeClr val="bg1"/>
                </a:solidFill>
              </a:rPr>
              <a:t> </a:t>
            </a:r>
            <a:r>
              <a:rPr lang="bg-BG" sz="2000" b="1" dirty="0" smtClean="0">
                <a:solidFill>
                  <a:schemeClr val="bg1"/>
                </a:solidFill>
              </a:rPr>
              <a:t>Вторичните (непреки) </a:t>
            </a:r>
            <a:r>
              <a:rPr lang="bg-BG" sz="2000" dirty="0" smtClean="0">
                <a:solidFill>
                  <a:schemeClr val="bg1"/>
                </a:solidFill>
              </a:rPr>
              <a:t>туристически потребности са тези, чието задоволяване не се явява непосредствена цел на туристическото пътуване, но без което осъществяването на самото пътуване и задоволяването на първичните потребности е </a:t>
            </a:r>
            <a:r>
              <a:rPr lang="bg-BG" sz="2000" dirty="0" err="1" smtClean="0">
                <a:solidFill>
                  <a:schemeClr val="bg1"/>
                </a:solidFill>
              </a:rPr>
              <a:t>невъзможнно</a:t>
            </a:r>
            <a:r>
              <a:rPr lang="bg-BG" sz="2000" dirty="0" smtClean="0">
                <a:solidFill>
                  <a:schemeClr val="bg1"/>
                </a:solidFill>
              </a:rPr>
              <a:t> – потребности от храна, подслон, сигурност, транспорт и т.н. Задоволяването на </a:t>
            </a:r>
            <a:r>
              <a:rPr lang="bg-BG" sz="2000" dirty="0" err="1" smtClean="0">
                <a:solidFill>
                  <a:schemeClr val="bg1"/>
                </a:solidFill>
              </a:rPr>
              <a:t>рекреационно-туристически</a:t>
            </a:r>
            <a:r>
              <a:rPr lang="bg-BG" sz="2000" dirty="0" smtClean="0">
                <a:solidFill>
                  <a:schemeClr val="bg1"/>
                </a:solidFill>
              </a:rPr>
              <a:t> потребности се осъществява чрез туристическото обслужване и туристическата индустрия.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/>
          <a:lstStyle/>
          <a:p>
            <a:pPr algn="just"/>
            <a:r>
              <a:rPr lang="bg-BG" sz="1800" b="1" dirty="0" smtClean="0">
                <a:solidFill>
                  <a:schemeClr val="bg1"/>
                </a:solidFill>
              </a:rPr>
              <a:t>Обществените</a:t>
            </a:r>
            <a:r>
              <a:rPr lang="bg-BG" sz="1800" dirty="0" smtClean="0">
                <a:solidFill>
                  <a:schemeClr val="bg1"/>
                </a:solidFill>
              </a:rPr>
              <a:t> туристически потребности включват необходимостта от опазването на здравето на хората, съхраняване на тяхната работоспособност, повишаване стандарта на живот, формиране и развитие на личността в съответствие с </a:t>
            </a:r>
            <a:r>
              <a:rPr lang="bg-BG" sz="1800" dirty="0" err="1" smtClean="0">
                <a:solidFill>
                  <a:schemeClr val="bg1"/>
                </a:solidFill>
              </a:rPr>
              <a:t>обсществените</a:t>
            </a:r>
            <a:r>
              <a:rPr lang="bg-BG" sz="1800" dirty="0" smtClean="0">
                <a:solidFill>
                  <a:schemeClr val="bg1"/>
                </a:solidFill>
              </a:rPr>
              <a:t>  идеали и норми, развитието на социалния и стопански живот и т.н. Те могат да бъдат определени като потребности на обществото от възстановяване на физическите и психическите сили, и от всестранно развитие на всички негови членове.</a:t>
            </a:r>
          </a:p>
          <a:p>
            <a:pPr algn="just"/>
            <a:r>
              <a:rPr lang="bg-BG" sz="1800" dirty="0" smtClean="0">
                <a:solidFill>
                  <a:schemeClr val="bg1"/>
                </a:solidFill>
              </a:rPr>
              <a:t> </a:t>
            </a:r>
            <a:r>
              <a:rPr lang="bg-BG" sz="1800" b="1" dirty="0" smtClean="0">
                <a:solidFill>
                  <a:schemeClr val="bg1"/>
                </a:solidFill>
              </a:rPr>
              <a:t>Груповите</a:t>
            </a:r>
            <a:r>
              <a:rPr lang="bg-BG" sz="1800" dirty="0" smtClean="0">
                <a:solidFill>
                  <a:schemeClr val="bg1"/>
                </a:solidFill>
              </a:rPr>
              <a:t> туристически потребности заемат междинно положение между обществените и личните и се отнасят за отделни групи хора, обединени от един или друг признак, който често може да бъде териториален – напр. населението на едно село, един град или един квартал; работещите в дадена организация; учениците в дадено училище и т.н.</a:t>
            </a:r>
          </a:p>
          <a:p>
            <a:pPr algn="just"/>
            <a:r>
              <a:rPr lang="bg-BG" sz="1800" b="1" dirty="0" smtClean="0">
                <a:solidFill>
                  <a:schemeClr val="bg1"/>
                </a:solidFill>
              </a:rPr>
              <a:t>Личните</a:t>
            </a:r>
            <a:r>
              <a:rPr lang="bg-BG" sz="1800" dirty="0" smtClean="0">
                <a:solidFill>
                  <a:schemeClr val="bg1"/>
                </a:solidFill>
              </a:rPr>
              <a:t> </a:t>
            </a:r>
            <a:r>
              <a:rPr lang="bg-BG" sz="1800" dirty="0" err="1" smtClean="0">
                <a:solidFill>
                  <a:schemeClr val="bg1"/>
                </a:solidFill>
              </a:rPr>
              <a:t>рекреационно-туристически</a:t>
            </a:r>
            <a:r>
              <a:rPr lang="bg-BG" sz="1800" dirty="0" smtClean="0">
                <a:solidFill>
                  <a:schemeClr val="bg1"/>
                </a:solidFill>
              </a:rPr>
              <a:t> потребности са изключително разнообразни. Можем да изброим потребности от здраве, благоприятна среда, общуване с други хора, развлечения, спорт, почивка, творческа дейност, познание на света, придобиване на нови умения, преодоляване на трудности и предизвикателства, смяна на обичайната дейност с друга и т.н.</a:t>
            </a:r>
          </a:p>
          <a:p>
            <a:endParaRPr lang="bg-BG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/>
          <a:lstStyle/>
          <a:p>
            <a:pPr lvl="1" algn="just"/>
            <a:r>
              <a:rPr lang="bg-BG" sz="1800" b="1" dirty="0" err="1" smtClean="0">
                <a:solidFill>
                  <a:schemeClr val="bg1"/>
                </a:solidFill>
              </a:rPr>
              <a:t>Рекреционно-туристически</a:t>
            </a:r>
            <a:r>
              <a:rPr lang="bg-BG" sz="1800" b="1" dirty="0" smtClean="0">
                <a:solidFill>
                  <a:schemeClr val="bg1"/>
                </a:solidFill>
              </a:rPr>
              <a:t> ресурси</a:t>
            </a:r>
            <a:endParaRPr lang="bg-BG" sz="18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	Това са изходните обекти и явления, които привличат туристическия контингент (</a:t>
            </a:r>
            <a:r>
              <a:rPr lang="bg-BG" sz="1800" dirty="0" err="1" smtClean="0">
                <a:solidFill>
                  <a:schemeClr val="bg1"/>
                </a:solidFill>
              </a:rPr>
              <a:t>туристопотоци</a:t>
            </a:r>
            <a:r>
              <a:rPr lang="bg-BG" sz="1800" dirty="0" smtClean="0">
                <a:solidFill>
                  <a:schemeClr val="bg1"/>
                </a:solidFill>
              </a:rPr>
              <a:t>) в дадена дестинация. Чрез ресурсите се извършва </a:t>
            </a:r>
            <a:r>
              <a:rPr lang="bg-BG" sz="1800" dirty="0" err="1" smtClean="0">
                <a:solidFill>
                  <a:schemeClr val="bg1"/>
                </a:solidFill>
              </a:rPr>
              <a:t>психофизично</a:t>
            </a:r>
            <a:r>
              <a:rPr lang="bg-BG" sz="1800" dirty="0" smtClean="0">
                <a:solidFill>
                  <a:schemeClr val="bg1"/>
                </a:solidFill>
              </a:rPr>
              <a:t> възстановяване и </a:t>
            </a:r>
            <a:r>
              <a:rPr lang="bg-BG" sz="1800" dirty="0" err="1" smtClean="0">
                <a:solidFill>
                  <a:schemeClr val="bg1"/>
                </a:solidFill>
              </a:rPr>
              <a:t>разшираване</a:t>
            </a:r>
            <a:r>
              <a:rPr lang="bg-BG" sz="1800" dirty="0" smtClean="0">
                <a:solidFill>
                  <a:schemeClr val="bg1"/>
                </a:solidFill>
              </a:rPr>
              <a:t> на познанията на туристите – пряко или косвено, посредством предложените на тяхна основа услуги.</a:t>
            </a:r>
          </a:p>
          <a:p>
            <a:pPr lvl="1" algn="just"/>
            <a:r>
              <a:rPr lang="bg-BG" sz="1800" b="1" dirty="0" smtClean="0">
                <a:solidFill>
                  <a:schemeClr val="bg1"/>
                </a:solidFill>
              </a:rPr>
              <a:t>Туристическата индустрия </a:t>
            </a:r>
            <a:endParaRPr lang="bg-BG" sz="1800" dirty="0" smtClean="0">
              <a:solidFill>
                <a:schemeClr val="bg1"/>
              </a:solidFill>
            </a:endParaRPr>
          </a:p>
          <a:p>
            <a:pPr algn="just">
              <a:buFont typeface="Wingdings 2" pitchFamily="18" charset="2"/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	е свързана с производството и реализацията /продажбата/ на различни туристически продукти и услуги. Тя обхваща всички предприятия, ангажирани в туристическото обслужване и произвеждащи или продаващи туристически продукти и</a:t>
            </a:r>
            <a:r>
              <a:rPr lang="bg-BG" sz="1800" b="1" dirty="0" smtClean="0">
                <a:solidFill>
                  <a:schemeClr val="bg1"/>
                </a:solidFill>
              </a:rPr>
              <a:t> </a:t>
            </a:r>
            <a:r>
              <a:rPr lang="bg-BG" sz="1800" dirty="0" smtClean="0">
                <a:solidFill>
                  <a:schemeClr val="bg1"/>
                </a:solidFill>
              </a:rPr>
              <a:t>услуги. </a:t>
            </a:r>
          </a:p>
          <a:p>
            <a:pPr lvl="1" algn="just"/>
            <a:r>
              <a:rPr lang="bg-BG" sz="1800" b="1" dirty="0" smtClean="0">
                <a:solidFill>
                  <a:schemeClr val="bg1"/>
                </a:solidFill>
              </a:rPr>
              <a:t>Туристическо обслужване</a:t>
            </a:r>
            <a:r>
              <a:rPr lang="bg-BG" sz="1800" dirty="0" smtClean="0">
                <a:solidFill>
                  <a:schemeClr val="bg1"/>
                </a:solidFill>
              </a:rPr>
              <a:t> </a:t>
            </a:r>
          </a:p>
          <a:p>
            <a:pPr algn="just">
              <a:buFont typeface="Wingdings 2" pitchFamily="18" charset="2"/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	Туристическото обслужване представлява съвкупност от дейности и процеси, които осигуряват на туристите удобства и улеснения при покупката и потреблението на услуги и стоки по време на пътуването и пребиваването им извън тяхното постоянно местожителство.</a:t>
            </a:r>
          </a:p>
          <a:p>
            <a:pPr algn="just"/>
            <a:endParaRPr lang="bg-BG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67396"/>
          </a:xfrm>
        </p:spPr>
        <p:txBody>
          <a:bodyPr>
            <a:normAutofit lnSpcReduction="10000"/>
          </a:bodyPr>
          <a:lstStyle/>
          <a:p>
            <a:pPr marL="273050" lvl="1" indent="-273050" algn="ctr" eaLnBrk="1" hangingPunct="1"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en-US" b="1" dirty="0" smtClean="0"/>
              <a:t> </a:t>
            </a:r>
            <a:r>
              <a:rPr lang="bg-BG" b="1" dirty="0" smtClean="0"/>
              <a:t>Роля и значение на туризма</a:t>
            </a:r>
            <a:endParaRPr lang="en-US" b="1" dirty="0" smtClean="0"/>
          </a:p>
          <a:p>
            <a:pPr marL="273050" lvl="1" indent="-273050" algn="just" eaLnBrk="1" hangingPunct="1">
              <a:buClr>
                <a:srgbClr val="0BD0D9"/>
              </a:buClr>
              <a:buSzPct val="95000"/>
              <a:buFont typeface="Wingdings 2" pitchFamily="18" charset="2"/>
              <a:buNone/>
            </a:pPr>
            <a:endParaRPr lang="bg-BG" sz="1800" dirty="0" smtClean="0"/>
          </a:p>
          <a:p>
            <a:pPr algn="just" eaLnBrk="1" hangingPunct="1"/>
            <a:r>
              <a:rPr lang="bg-BG" sz="2400" dirty="0" smtClean="0">
                <a:solidFill>
                  <a:schemeClr val="bg1"/>
                </a:solidFill>
              </a:rPr>
              <a:t>-здравно значение - то нараства с ръста на индустриализацията и урбанизацията, със стреса и обездвижването, характерни за бита и трудовата дейност на съвременния човек. Именно благодарение на активния туризъм модерният човек има възможност да подобри функционалното състояние на своя организъм;</a:t>
            </a:r>
          </a:p>
          <a:p>
            <a:pPr algn="just" eaLnBrk="1" hangingPunct="1"/>
            <a:r>
              <a:rPr lang="bg-BG" sz="2400" dirty="0" smtClean="0">
                <a:solidFill>
                  <a:schemeClr val="bg1"/>
                </a:solidFill>
              </a:rPr>
              <a:t>	-социално и културно значение - туризмът има пряко социално значение чрез социалните контакти, които неминуемо възникват между туристи и персонал, туристи и местно население, а също и между отделните групи туристи. Тези контакти водят до задоволяване на интереси и потребности, разширяване на познанията и взаимното разбирателство и в същото време стимулират взаимно уважение;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 fontScale="92500" lnSpcReduction="20000"/>
          </a:bodyPr>
          <a:lstStyle/>
          <a:p>
            <a:pPr algn="just" eaLnBrk="1" hangingPunct="1">
              <a:defRPr/>
            </a:pPr>
            <a:r>
              <a:rPr lang="bg-BG" dirty="0" smtClean="0">
                <a:solidFill>
                  <a:schemeClr val="bg1"/>
                </a:solidFill>
              </a:rPr>
              <a:t>-политическо значение - известно е, че туризмът е антипод на войната. Той може да се развива само в условията на мир. Но неговото политическо значение не се изчерпва само с необходимостта от мир и политическа стабилност. Наличието на тесни политически и икономически връзки между страните води до повече туристически движения между тях. Населението на курортите, посещавани от чужденци, е по-добре информирано за събитията и новостите в света и е по-отворено за външни влияния;</a:t>
            </a:r>
          </a:p>
          <a:p>
            <a:pPr algn="just" eaLnBrk="1" hangingPunct="1">
              <a:defRPr/>
            </a:pPr>
            <a:r>
              <a:rPr lang="bg-BG" dirty="0" smtClean="0">
                <a:solidFill>
                  <a:schemeClr val="bg1"/>
                </a:solidFill>
              </a:rPr>
              <a:t>	</a:t>
            </a:r>
            <a:r>
              <a:rPr lang="ru-RU" dirty="0" smtClean="0">
                <a:solidFill>
                  <a:schemeClr val="bg1"/>
                </a:solidFill>
              </a:rPr>
              <a:t>-икономическо значение - изразява се най-вече в получаване на чуждестранна валута, увеличаване на държавните приходи, създаване на допълнителни доходи на населението, разкриване на нови работни места и съдействане за развитието на дадена територия. </a:t>
            </a:r>
            <a:endParaRPr lang="bg-BG" dirty="0" smtClean="0">
              <a:solidFill>
                <a:schemeClr val="bg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bg-BG" dirty="0" smtClean="0">
                <a:solidFill>
                  <a:schemeClr val="bg1"/>
                </a:solidFill>
              </a:rPr>
              <a:t>-екологично значение - по-голямата част от първичното туристическо предлагане е свързано с онези природни обекти и явления, които имат </a:t>
            </a:r>
            <a:r>
              <a:rPr lang="bg-BG" dirty="0" err="1" smtClean="0">
                <a:solidFill>
                  <a:schemeClr val="bg1"/>
                </a:solidFill>
              </a:rPr>
              <a:t>рекреативен</a:t>
            </a:r>
            <a:r>
              <a:rPr lang="bg-BG" dirty="0" smtClean="0">
                <a:solidFill>
                  <a:schemeClr val="bg1"/>
                </a:solidFill>
              </a:rPr>
              <a:t> ефект. При напреднало и прекомерно интензивно туристическо използване на природните ресурси нерядко се стига до тяхното замърсяване и дори до унищожаване. Ето защо съвременният туризъм оказва голямо влияние върху екологичната политика на страните.</a:t>
            </a:r>
            <a:endParaRPr lang="bg-B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3407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Той </a:t>
            </a:r>
            <a:r>
              <a:rPr lang="ru-RU" sz="2400" dirty="0" err="1" smtClean="0">
                <a:solidFill>
                  <a:schemeClr val="bg1"/>
                </a:solidFill>
              </a:rPr>
              <a:t>може</a:t>
            </a:r>
            <a:r>
              <a:rPr lang="ru-RU" sz="2400" dirty="0" smtClean="0">
                <a:solidFill>
                  <a:schemeClr val="bg1"/>
                </a:solidFill>
              </a:rPr>
              <a:t> да се </a:t>
            </a:r>
            <a:r>
              <a:rPr lang="ru-RU" sz="2400" dirty="0" err="1" smtClean="0">
                <a:solidFill>
                  <a:schemeClr val="bg1"/>
                </a:solidFill>
              </a:rPr>
              <a:t>разглежда</a:t>
            </a:r>
            <a:r>
              <a:rPr lang="ru-RU" sz="2400" dirty="0" smtClean="0">
                <a:solidFill>
                  <a:schemeClr val="bg1"/>
                </a:solidFill>
              </a:rPr>
              <a:t> в </a:t>
            </a:r>
            <a:r>
              <a:rPr lang="ru-RU" sz="2400" dirty="0" err="1" smtClean="0">
                <a:solidFill>
                  <a:schemeClr val="bg1"/>
                </a:solidFill>
              </a:rPr>
              <a:t>различни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аспекти</a:t>
            </a:r>
            <a:r>
              <a:rPr lang="ru-RU" sz="2400" dirty="0" smtClean="0">
                <a:solidFill>
                  <a:schemeClr val="bg1"/>
                </a:solidFill>
              </a:rPr>
              <a:t>:</a:t>
            </a:r>
            <a:endParaRPr lang="bg-BG" sz="2400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     Социален – </a:t>
            </a:r>
            <a:r>
              <a:rPr lang="ru-RU" sz="2400" dirty="0" err="1" smtClean="0">
                <a:solidFill>
                  <a:schemeClr val="bg1"/>
                </a:solidFill>
              </a:rPr>
              <a:t>като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съвкупност</a:t>
            </a:r>
            <a:r>
              <a:rPr lang="ru-RU" sz="2400" dirty="0" smtClean="0">
                <a:solidFill>
                  <a:schemeClr val="bg1"/>
                </a:solidFill>
              </a:rPr>
              <a:t> от </a:t>
            </a:r>
            <a:r>
              <a:rPr lang="ru-RU" sz="2400" dirty="0" err="1" smtClean="0">
                <a:solidFill>
                  <a:schemeClr val="bg1"/>
                </a:solidFill>
              </a:rPr>
              <a:t>дейности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свързани</a:t>
            </a:r>
            <a:r>
              <a:rPr lang="ru-RU" sz="2400" dirty="0" smtClean="0">
                <a:solidFill>
                  <a:schemeClr val="bg1"/>
                </a:solidFill>
              </a:rPr>
              <a:t> с </a:t>
            </a:r>
            <a:r>
              <a:rPr lang="ru-RU" sz="2400" dirty="0" err="1" smtClean="0">
                <a:solidFill>
                  <a:schemeClr val="bg1"/>
                </a:solidFill>
              </a:rPr>
              <a:t>пътуванията</a:t>
            </a:r>
            <a:r>
              <a:rPr lang="ru-RU" sz="2400" dirty="0" smtClean="0">
                <a:solidFill>
                  <a:schemeClr val="bg1"/>
                </a:solidFill>
              </a:rPr>
              <a:t> и </a:t>
            </a:r>
            <a:r>
              <a:rPr lang="ru-RU" sz="2400" dirty="0" err="1" smtClean="0">
                <a:solidFill>
                  <a:schemeClr val="bg1"/>
                </a:solidFill>
              </a:rPr>
              <a:t>престоя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хората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извън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постоянното</a:t>
            </a:r>
            <a:r>
              <a:rPr lang="ru-RU" sz="2400" dirty="0" smtClean="0">
                <a:solidFill>
                  <a:schemeClr val="bg1"/>
                </a:solidFill>
              </a:rPr>
              <a:t> им </a:t>
            </a:r>
            <a:r>
              <a:rPr lang="ru-RU" sz="2400" dirty="0" err="1" smtClean="0">
                <a:solidFill>
                  <a:schemeClr val="bg1"/>
                </a:solidFill>
              </a:rPr>
              <a:t>местоживеене</a:t>
            </a:r>
            <a:r>
              <a:rPr lang="ru-RU" sz="2400" dirty="0" smtClean="0">
                <a:solidFill>
                  <a:schemeClr val="bg1"/>
                </a:solidFill>
              </a:rPr>
              <a:t> и </a:t>
            </a:r>
            <a:r>
              <a:rPr lang="ru-RU" sz="2400" dirty="0" err="1" smtClean="0">
                <a:solidFill>
                  <a:schemeClr val="bg1"/>
                </a:solidFill>
              </a:rPr>
              <a:t>месторабота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endParaRPr lang="bg-BG" sz="2400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     </a:t>
            </a:r>
            <a:r>
              <a:rPr lang="ru-RU" sz="2400" dirty="0" err="1" smtClean="0">
                <a:solidFill>
                  <a:schemeClr val="bg1"/>
                </a:solidFill>
              </a:rPr>
              <a:t>Стопански</a:t>
            </a:r>
            <a:r>
              <a:rPr lang="ru-RU" sz="2400" dirty="0" smtClean="0">
                <a:solidFill>
                  <a:schemeClr val="bg1"/>
                </a:solidFill>
              </a:rPr>
              <a:t> – </a:t>
            </a:r>
            <a:r>
              <a:rPr lang="ru-RU" sz="2400" dirty="0" err="1" smtClean="0">
                <a:solidFill>
                  <a:schemeClr val="bg1"/>
                </a:solidFill>
              </a:rPr>
              <a:t>като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стопански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отрасъл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обхващащ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съвкупност</a:t>
            </a:r>
            <a:r>
              <a:rPr lang="ru-RU" sz="2400" dirty="0" smtClean="0">
                <a:solidFill>
                  <a:schemeClr val="bg1"/>
                </a:solidFill>
              </a:rPr>
              <a:t> от предприятия, организации и </a:t>
            </a:r>
            <a:r>
              <a:rPr lang="ru-RU" sz="2400" dirty="0" err="1" smtClean="0">
                <a:solidFill>
                  <a:schemeClr val="bg1"/>
                </a:solidFill>
              </a:rPr>
              <a:t>съоръжения</a:t>
            </a:r>
            <a:r>
              <a:rPr lang="ru-RU" sz="2400" dirty="0" smtClean="0">
                <a:solidFill>
                  <a:schemeClr val="bg1"/>
                </a:solidFill>
              </a:rPr>
              <a:t>, </a:t>
            </a:r>
            <a:r>
              <a:rPr lang="ru-RU" sz="2400" dirty="0" err="1" smtClean="0">
                <a:solidFill>
                  <a:schemeClr val="bg1"/>
                </a:solidFill>
              </a:rPr>
              <a:t>задоволяващи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специфичните</a:t>
            </a:r>
            <a:r>
              <a:rPr lang="ru-RU" sz="2400" dirty="0" smtClean="0">
                <a:solidFill>
                  <a:schemeClr val="bg1"/>
                </a:solidFill>
              </a:rPr>
              <a:t> потребности на </a:t>
            </a:r>
            <a:r>
              <a:rPr lang="ru-RU" sz="2400" dirty="0" err="1" smtClean="0">
                <a:solidFill>
                  <a:schemeClr val="bg1"/>
                </a:solidFill>
              </a:rPr>
              <a:t>туристите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endParaRPr lang="bg-BG" sz="2400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smtClean="0">
                <a:solidFill>
                  <a:schemeClr val="bg1"/>
                </a:solidFill>
              </a:rPr>
              <a:t>     Пространствен</a:t>
            </a:r>
            <a:r>
              <a:rPr lang="bg-BG" sz="2400" dirty="0" smtClean="0">
                <a:solidFill>
                  <a:schemeClr val="bg1"/>
                </a:solidFill>
              </a:rPr>
              <a:t> - о</a:t>
            </a:r>
            <a:r>
              <a:rPr lang="ru-RU" sz="2400" dirty="0" smtClean="0">
                <a:solidFill>
                  <a:schemeClr val="bg1"/>
                </a:solidFill>
              </a:rPr>
              <a:t>т </a:t>
            </a:r>
            <a:r>
              <a:rPr lang="ru-RU" sz="2400" dirty="0" err="1" smtClean="0">
                <a:solidFill>
                  <a:schemeClr val="bg1"/>
                </a:solidFill>
              </a:rPr>
              <a:t>една</a:t>
            </a:r>
            <a:r>
              <a:rPr lang="ru-RU" sz="2400" dirty="0" smtClean="0">
                <a:solidFill>
                  <a:schemeClr val="bg1"/>
                </a:solidFill>
              </a:rPr>
              <a:t> страна, </a:t>
            </a:r>
            <a:r>
              <a:rPr lang="ru-RU" sz="2400" dirty="0" err="1" smtClean="0">
                <a:solidFill>
                  <a:schemeClr val="bg1"/>
                </a:solidFill>
              </a:rPr>
              <a:t>развитието</a:t>
            </a:r>
            <a:r>
              <a:rPr lang="ru-RU" sz="2400" dirty="0" smtClean="0">
                <a:solidFill>
                  <a:schemeClr val="bg1"/>
                </a:solidFill>
              </a:rPr>
              <a:t> на туризма е в </a:t>
            </a:r>
            <a:r>
              <a:rPr lang="ru-RU" sz="2400" dirty="0" err="1" smtClean="0">
                <a:solidFill>
                  <a:schemeClr val="bg1"/>
                </a:solidFill>
              </a:rPr>
              <a:t>силна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зависимост</a:t>
            </a:r>
            <a:r>
              <a:rPr lang="ru-RU" sz="2400" dirty="0" smtClean="0">
                <a:solidFill>
                  <a:schemeClr val="bg1"/>
                </a:solidFill>
              </a:rPr>
              <a:t> от </a:t>
            </a:r>
            <a:r>
              <a:rPr lang="ru-RU" sz="2400" dirty="0" err="1" smtClean="0">
                <a:solidFill>
                  <a:schemeClr val="bg1"/>
                </a:solidFill>
              </a:rPr>
              <a:t>особеностите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географската</a:t>
            </a:r>
            <a:r>
              <a:rPr lang="ru-RU" sz="2400" dirty="0" smtClean="0">
                <a:solidFill>
                  <a:schemeClr val="bg1"/>
                </a:solidFill>
              </a:rPr>
              <a:t> среда. От друга страна, </a:t>
            </a:r>
            <a:r>
              <a:rPr lang="ru-RU" sz="2400" dirty="0" err="1" smtClean="0">
                <a:solidFill>
                  <a:schemeClr val="bg1"/>
                </a:solidFill>
              </a:rPr>
              <a:t>задължителният</a:t>
            </a:r>
            <a:r>
              <a:rPr lang="ru-RU" sz="2400" dirty="0" smtClean="0">
                <a:solidFill>
                  <a:schemeClr val="bg1"/>
                </a:solidFill>
              </a:rPr>
              <a:t> за туризма </a:t>
            </a:r>
            <a:r>
              <a:rPr lang="ru-RU" sz="2400" dirty="0" err="1" smtClean="0">
                <a:solidFill>
                  <a:schemeClr val="bg1"/>
                </a:solidFill>
              </a:rPr>
              <a:t>елемент</a:t>
            </a:r>
            <a:r>
              <a:rPr lang="ru-RU" sz="2400" dirty="0" smtClean="0">
                <a:solidFill>
                  <a:schemeClr val="bg1"/>
                </a:solidFill>
              </a:rPr>
              <a:t> на </a:t>
            </a:r>
            <a:r>
              <a:rPr lang="ru-RU" sz="2400" dirty="0" err="1" smtClean="0">
                <a:solidFill>
                  <a:schemeClr val="bg1"/>
                </a:solidFill>
              </a:rPr>
              <a:t>пътуването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позволява</a:t>
            </a:r>
            <a:r>
              <a:rPr lang="ru-RU" sz="2400" dirty="0" smtClean="0">
                <a:solidFill>
                  <a:schemeClr val="bg1"/>
                </a:solidFill>
              </a:rPr>
              <a:t> той да се </a:t>
            </a:r>
            <a:r>
              <a:rPr lang="ru-RU" sz="2400" dirty="0" err="1" smtClean="0">
                <a:solidFill>
                  <a:schemeClr val="bg1"/>
                </a:solidFill>
              </a:rPr>
              <a:t>разглежда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като</a:t>
            </a:r>
            <a:r>
              <a:rPr lang="ru-RU" sz="2400" dirty="0" smtClean="0">
                <a:solidFill>
                  <a:schemeClr val="bg1"/>
                </a:solidFill>
              </a:rPr>
              <a:t> форма на “</a:t>
            </a:r>
            <a:r>
              <a:rPr lang="ru-RU" sz="2400" dirty="0" err="1" smtClean="0">
                <a:solidFill>
                  <a:schemeClr val="bg1"/>
                </a:solidFill>
              </a:rPr>
              <a:t>пространствено</a:t>
            </a:r>
            <a:r>
              <a:rPr lang="ru-RU" sz="2400" dirty="0" smtClean="0">
                <a:solidFill>
                  <a:schemeClr val="bg1"/>
                </a:solidFill>
              </a:rPr>
              <a:t> взаимодействие”. </a:t>
            </a:r>
            <a:endParaRPr lang="bg-BG" sz="2400" dirty="0" smtClean="0">
              <a:solidFill>
                <a:schemeClr val="bg1"/>
              </a:solidFill>
            </a:endParaRPr>
          </a:p>
          <a:p>
            <a:endParaRPr lang="bg-BG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             </a:t>
            </a:r>
            <a:r>
              <a:rPr lang="en-US" sz="3200" dirty="0" smtClean="0">
                <a:solidFill>
                  <a:schemeClr val="bg1"/>
                </a:solidFill>
              </a:rPr>
              <a:t>T</a:t>
            </a:r>
            <a:r>
              <a:rPr lang="bg-BG" sz="3200" dirty="0" err="1" smtClean="0">
                <a:solidFill>
                  <a:schemeClr val="bg1"/>
                </a:solidFill>
              </a:rPr>
              <a:t>уризмът</a:t>
            </a:r>
            <a:r>
              <a:rPr lang="bg-BG" sz="3200" dirty="0" smtClean="0">
                <a:solidFill>
                  <a:schemeClr val="bg1"/>
                </a:solidFill>
              </a:rPr>
              <a:t> е временно движение и пребиваване на хора извън мястото на тяхното постоянно местожителство, осъществяваните дейности от тяхна страна и необходимите съоръжения за комплексно задоволяване на потребностите им, без те да упражняват трудова дейност, вследствие на която да получават доходи.</a:t>
            </a:r>
          </a:p>
          <a:p>
            <a:pPr algn="just"/>
            <a:r>
              <a:rPr lang="bg-BG" sz="3200" dirty="0" smtClean="0">
                <a:solidFill>
                  <a:schemeClr val="bg1"/>
                </a:solidFill>
              </a:rPr>
              <a:t>          Пътуването  е породено от различни мотиви, предопределящи целта. </a:t>
            </a:r>
          </a:p>
          <a:p>
            <a:endParaRPr lang="bg-BG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95004"/>
          </a:xfrm>
        </p:spPr>
        <p:txBody>
          <a:bodyPr/>
          <a:lstStyle/>
          <a:p>
            <a:pPr algn="just"/>
            <a:r>
              <a:rPr lang="bg-BG" dirty="0" smtClean="0"/>
              <a:t>        </a:t>
            </a:r>
            <a:r>
              <a:rPr lang="bg-BG" dirty="0" smtClean="0">
                <a:solidFill>
                  <a:schemeClr val="bg1"/>
                </a:solidFill>
              </a:rPr>
              <a:t>Днес туризмът създава предпоставки за развитие на свързаните с него сектори като селско стопанство, хранително вкусова промишленост, строителство, транспорт, здравно обслужване и други. Според анализа на световната туристическа организация, туризмът се оценява като един от петте основни експортни браншове и един от най - важните източници за чуждестранна валута.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2857520"/>
          </a:xfrm>
        </p:spPr>
        <p:txBody>
          <a:bodyPr>
            <a:normAutofit/>
          </a:bodyPr>
          <a:lstStyle/>
          <a:p>
            <a:pPr algn="ctr"/>
            <a:r>
              <a:rPr lang="bg-BG" sz="4400" b="1" i="1" dirty="0" smtClean="0">
                <a:solidFill>
                  <a:schemeClr val="bg1"/>
                </a:solidFill>
              </a:rPr>
              <a:t>БЛАГОДАРЯ ЗА ВНИМАНИЕТО!!!</a:t>
            </a:r>
            <a:endParaRPr lang="bg-BG" sz="4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</TotalTime>
  <Words>823</Words>
  <Application>Microsoft Office PowerPoint</Application>
  <PresentationFormat>Презентация на цял екран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Връх</vt:lpstr>
      <vt:lpstr>Oсновни понятия в туризма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Work</dc:creator>
  <cp:lastModifiedBy>Work</cp:lastModifiedBy>
  <cp:revision>6</cp:revision>
  <dcterms:created xsi:type="dcterms:W3CDTF">2017-11-21T09:23:14Z</dcterms:created>
  <dcterms:modified xsi:type="dcterms:W3CDTF">2017-11-21T10:53:19Z</dcterms:modified>
</cp:coreProperties>
</file>